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4" r:id="rId1"/>
  </p:sldMasterIdLst>
  <p:notesMasterIdLst>
    <p:notesMasterId r:id="rId197"/>
  </p:notesMasterIdLst>
  <p:handoutMasterIdLst>
    <p:handoutMasterId r:id="rId198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453" r:id="rId22"/>
    <p:sldId id="454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455" r:id="rId48"/>
    <p:sldId id="301" r:id="rId49"/>
    <p:sldId id="302" r:id="rId50"/>
    <p:sldId id="303" r:id="rId51"/>
    <p:sldId id="305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458" r:id="rId74"/>
    <p:sldId id="328" r:id="rId75"/>
    <p:sldId id="329" r:id="rId76"/>
    <p:sldId id="330" r:id="rId77"/>
    <p:sldId id="457" r:id="rId78"/>
    <p:sldId id="331" r:id="rId79"/>
    <p:sldId id="332" r:id="rId80"/>
    <p:sldId id="333" r:id="rId81"/>
    <p:sldId id="334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459" r:id="rId92"/>
    <p:sldId id="345" r:id="rId93"/>
    <p:sldId id="346" r:id="rId94"/>
    <p:sldId id="347" r:id="rId95"/>
    <p:sldId id="348" r:id="rId96"/>
    <p:sldId id="349" r:id="rId97"/>
    <p:sldId id="350" r:id="rId98"/>
    <p:sldId id="352" r:id="rId99"/>
    <p:sldId id="353" r:id="rId100"/>
    <p:sldId id="354" r:id="rId101"/>
    <p:sldId id="355" r:id="rId102"/>
    <p:sldId id="356" r:id="rId103"/>
    <p:sldId id="357" r:id="rId104"/>
    <p:sldId id="451" r:id="rId105"/>
    <p:sldId id="358" r:id="rId106"/>
    <p:sldId id="359" r:id="rId107"/>
    <p:sldId id="360" r:id="rId108"/>
    <p:sldId id="361" r:id="rId109"/>
    <p:sldId id="362" r:id="rId110"/>
    <p:sldId id="461" r:id="rId111"/>
    <p:sldId id="363" r:id="rId112"/>
    <p:sldId id="364" r:id="rId113"/>
    <p:sldId id="365" r:id="rId114"/>
    <p:sldId id="366" r:id="rId115"/>
    <p:sldId id="368" r:id="rId116"/>
    <p:sldId id="369" r:id="rId117"/>
    <p:sldId id="371" r:id="rId118"/>
    <p:sldId id="372" r:id="rId119"/>
    <p:sldId id="373" r:id="rId120"/>
    <p:sldId id="374" r:id="rId121"/>
    <p:sldId id="460" r:id="rId122"/>
    <p:sldId id="375" r:id="rId123"/>
    <p:sldId id="376" r:id="rId124"/>
    <p:sldId id="378" r:id="rId125"/>
    <p:sldId id="380" r:id="rId126"/>
    <p:sldId id="381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2" r:id="rId135"/>
    <p:sldId id="393" r:id="rId136"/>
    <p:sldId id="394" r:id="rId137"/>
    <p:sldId id="395" r:id="rId138"/>
    <p:sldId id="452" r:id="rId139"/>
    <p:sldId id="396" r:id="rId140"/>
    <p:sldId id="397" r:id="rId141"/>
    <p:sldId id="398" r:id="rId142"/>
    <p:sldId id="399" r:id="rId143"/>
    <p:sldId id="400" r:id="rId144"/>
    <p:sldId id="450" r:id="rId145"/>
    <p:sldId id="402" r:id="rId146"/>
    <p:sldId id="404" r:id="rId147"/>
    <p:sldId id="405" r:id="rId148"/>
    <p:sldId id="406" r:id="rId149"/>
    <p:sldId id="407" r:id="rId150"/>
    <p:sldId id="408" r:id="rId151"/>
    <p:sldId id="409" r:id="rId152"/>
    <p:sldId id="410" r:id="rId153"/>
    <p:sldId id="411" r:id="rId154"/>
    <p:sldId id="412" r:id="rId155"/>
    <p:sldId id="414" r:id="rId156"/>
    <p:sldId id="416" r:id="rId157"/>
    <p:sldId id="417" r:id="rId158"/>
    <p:sldId id="418" r:id="rId159"/>
    <p:sldId id="419" r:id="rId160"/>
    <p:sldId id="420" r:id="rId161"/>
    <p:sldId id="421" r:id="rId162"/>
    <p:sldId id="422" r:id="rId163"/>
    <p:sldId id="423" r:id="rId164"/>
    <p:sldId id="424" r:id="rId165"/>
    <p:sldId id="425" r:id="rId166"/>
    <p:sldId id="456" r:id="rId167"/>
    <p:sldId id="462" r:id="rId168"/>
    <p:sldId id="426" r:id="rId169"/>
    <p:sldId id="449" r:id="rId170"/>
    <p:sldId id="427" r:id="rId171"/>
    <p:sldId id="428" r:id="rId172"/>
    <p:sldId id="429" r:id="rId173"/>
    <p:sldId id="430" r:id="rId174"/>
    <p:sldId id="431" r:id="rId175"/>
    <p:sldId id="432" r:id="rId176"/>
    <p:sldId id="433" r:id="rId177"/>
    <p:sldId id="434" r:id="rId178"/>
    <p:sldId id="435" r:id="rId179"/>
    <p:sldId id="436" r:id="rId180"/>
    <p:sldId id="437" r:id="rId181"/>
    <p:sldId id="463" r:id="rId182"/>
    <p:sldId id="465" r:id="rId183"/>
    <p:sldId id="466" r:id="rId184"/>
    <p:sldId id="468" r:id="rId185"/>
    <p:sldId id="438" r:id="rId186"/>
    <p:sldId id="439" r:id="rId187"/>
    <p:sldId id="440" r:id="rId188"/>
    <p:sldId id="441" r:id="rId189"/>
    <p:sldId id="442" r:id="rId190"/>
    <p:sldId id="443" r:id="rId191"/>
    <p:sldId id="444" r:id="rId192"/>
    <p:sldId id="445" r:id="rId193"/>
    <p:sldId id="446" r:id="rId194"/>
    <p:sldId id="447" r:id="rId195"/>
    <p:sldId id="448" r:id="rId19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7E6BDF5F-DE28-C245-A273-EDC6775ED429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</p14:sldIdLst>
        </p14:section>
        <p14:section name="Relational" id="{561E9C20-C083-0B4B-AD4B-EA537466C1A6}">
          <p14:sldIdLst>
            <p14:sldId id="276"/>
            <p14:sldId id="453"/>
            <p14:sldId id="454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455"/>
            <p14:sldId id="301"/>
            <p14:sldId id="302"/>
            <p14:sldId id="303"/>
            <p14:sldId id="305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</p14:sldIdLst>
        </p14:section>
        <p14:section name="Textual" id="{0E919BFC-1D6B-1648-A4DC-903AA3012BE9}">
          <p14:sldIdLst>
            <p14:sldId id="326"/>
            <p14:sldId id="327"/>
            <p14:sldId id="458"/>
            <p14:sldId id="328"/>
            <p14:sldId id="329"/>
            <p14:sldId id="330"/>
            <p14:sldId id="457"/>
            <p14:sldId id="331"/>
            <p14:sldId id="332"/>
            <p14:sldId id="333"/>
            <p14:sldId id="334"/>
            <p14:sldId id="336"/>
            <p14:sldId id="337"/>
            <p14:sldId id="338"/>
            <p14:sldId id="339"/>
            <p14:sldId id="340"/>
            <p14:sldId id="341"/>
            <p14:sldId id="342"/>
            <p14:sldId id="343"/>
            <p14:sldId id="344"/>
            <p14:sldId id="459"/>
            <p14:sldId id="345"/>
            <p14:sldId id="346"/>
            <p14:sldId id="347"/>
            <p14:sldId id="348"/>
            <p14:sldId id="349"/>
            <p14:sldId id="350"/>
            <p14:sldId id="352"/>
            <p14:sldId id="353"/>
            <p14:sldId id="354"/>
            <p14:sldId id="355"/>
            <p14:sldId id="356"/>
            <p14:sldId id="357"/>
            <p14:sldId id="451"/>
          </p14:sldIdLst>
        </p14:section>
        <p14:section name="Graph" id="{00A60B0C-992A-C942-A138-02B9C0B1A642}">
          <p14:sldIdLst>
            <p14:sldId id="358"/>
            <p14:sldId id="359"/>
            <p14:sldId id="360"/>
            <p14:sldId id="361"/>
            <p14:sldId id="362"/>
            <p14:sldId id="461"/>
            <p14:sldId id="363"/>
            <p14:sldId id="364"/>
            <p14:sldId id="365"/>
            <p14:sldId id="366"/>
            <p14:sldId id="368"/>
            <p14:sldId id="369"/>
            <p14:sldId id="371"/>
            <p14:sldId id="372"/>
            <p14:sldId id="373"/>
            <p14:sldId id="374"/>
            <p14:sldId id="460"/>
            <p14:sldId id="375"/>
            <p14:sldId id="376"/>
            <p14:sldId id="378"/>
            <p14:sldId id="380"/>
            <p14:sldId id="381"/>
            <p14:sldId id="383"/>
            <p14:sldId id="384"/>
            <p14:sldId id="385"/>
            <p14:sldId id="386"/>
            <p14:sldId id="387"/>
            <p14:sldId id="388"/>
            <p14:sldId id="389"/>
            <p14:sldId id="392"/>
            <p14:sldId id="393"/>
            <p14:sldId id="394"/>
            <p14:sldId id="395"/>
            <p14:sldId id="452"/>
            <p14:sldId id="396"/>
            <p14:sldId id="397"/>
            <p14:sldId id="398"/>
            <p14:sldId id="399"/>
            <p14:sldId id="400"/>
            <p14:sldId id="450"/>
            <p14:sldId id="402"/>
            <p14:sldId id="404"/>
            <p14:sldId id="405"/>
            <p14:sldId id="406"/>
            <p14:sldId id="407"/>
            <p14:sldId id="408"/>
            <p14:sldId id="409"/>
            <p14:sldId id="410"/>
            <p14:sldId id="411"/>
            <p14:sldId id="412"/>
            <p14:sldId id="414"/>
            <p14:sldId id="416"/>
            <p14:sldId id="417"/>
            <p14:sldId id="418"/>
            <p14:sldId id="419"/>
            <p14:sldId id="420"/>
            <p14:sldId id="421"/>
            <p14:sldId id="422"/>
            <p14:sldId id="423"/>
            <p14:sldId id="424"/>
            <p14:sldId id="425"/>
            <p14:sldId id="456"/>
            <p14:sldId id="462"/>
            <p14:sldId id="426"/>
          </p14:sldIdLst>
        </p14:section>
        <p14:section name="Conclusions" id="{0FAB094A-9B32-6D4C-93D3-692AD8E382E0}">
          <p14:sldIdLst>
            <p14:sldId id="449"/>
            <p14:sldId id="427"/>
            <p14:sldId id="428"/>
            <p14:sldId id="429"/>
            <p14:sldId id="430"/>
            <p14:sldId id="431"/>
            <p14:sldId id="432"/>
            <p14:sldId id="433"/>
            <p14:sldId id="434"/>
            <p14:sldId id="435"/>
            <p14:sldId id="436"/>
            <p14:sldId id="437"/>
            <p14:sldId id="463"/>
            <p14:sldId id="465"/>
            <p14:sldId id="466"/>
            <p14:sldId id="468"/>
            <p14:sldId id="438"/>
            <p14:sldId id="439"/>
            <p14:sldId id="440"/>
            <p14:sldId id="441"/>
            <p14:sldId id="442"/>
            <p14:sldId id="443"/>
            <p14:sldId id="444"/>
            <p14:sldId id="445"/>
            <p14:sldId id="446"/>
            <p14:sldId id="447"/>
            <p14:sldId id="44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049" userDrawn="1">
          <p15:clr>
            <a:srgbClr val="A4A3A4"/>
          </p15:clr>
        </p15:guide>
        <p15:guide id="2" orient="horz" pos="743">
          <p15:clr>
            <a:srgbClr val="A4A3A4"/>
          </p15:clr>
        </p15:guide>
        <p15:guide id="3" orient="horz" pos="917" userDrawn="1">
          <p15:clr>
            <a:srgbClr val="A4A3A4"/>
          </p15:clr>
        </p15:guide>
        <p15:guide id="4" orient="horz" pos="384">
          <p15:clr>
            <a:srgbClr val="A4A3A4"/>
          </p15:clr>
        </p15:guide>
        <p15:guide id="5" orient="horz" pos="1665" userDrawn="1">
          <p15:clr>
            <a:srgbClr val="A4A3A4"/>
          </p15:clr>
        </p15:guide>
        <p15:guide id="6" orient="horz" pos="2236">
          <p15:clr>
            <a:srgbClr val="A4A3A4"/>
          </p15:clr>
        </p15:guide>
        <p15:guide id="7" orient="horz" pos="146">
          <p15:clr>
            <a:srgbClr val="A4A3A4"/>
          </p15:clr>
        </p15:guide>
        <p15:guide id="8" orient="horz" pos="2443">
          <p15:clr>
            <a:srgbClr val="A4A3A4"/>
          </p15:clr>
        </p15:guide>
        <p15:guide id="9" pos="1769" userDrawn="1">
          <p15:clr>
            <a:srgbClr val="A4A3A4"/>
          </p15:clr>
        </p15:guide>
        <p15:guide id="10" pos="2721" userDrawn="1">
          <p15:clr>
            <a:srgbClr val="A4A3A4"/>
          </p15:clr>
        </p15:guide>
        <p15:guide id="11" pos="204" userDrawn="1">
          <p15:clr>
            <a:srgbClr val="A4A3A4"/>
          </p15:clr>
        </p15:guide>
        <p15:guide id="12" pos="5322">
          <p15:clr>
            <a:srgbClr val="A4A3A4"/>
          </p15:clr>
        </p15:guide>
        <p15:guide id="13" pos="5556" userDrawn="1">
          <p15:clr>
            <a:srgbClr val="A4A3A4"/>
          </p15:clr>
        </p15:guide>
        <p15:guide id="14" pos="2880" userDrawn="1">
          <p15:clr>
            <a:srgbClr val="A4A3A4"/>
          </p15:clr>
        </p15:guide>
        <p15:guide id="15" pos="3606" userDrawn="1">
          <p15:clr>
            <a:srgbClr val="A4A3A4"/>
          </p15:clr>
        </p15:guide>
        <p15:guide id="16" pos="1965">
          <p15:clr>
            <a:srgbClr val="A4A3A4"/>
          </p15:clr>
        </p15:guide>
        <p15:guide id="17" pos="372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lkis Simitsis" initials="AS" lastIdx="2" clrIdx="0"/>
  <p:cmAuthor id="1" name="Davide Mottin" initials="DM" lastIdx="2" clrIdx="1"/>
  <p:cmAuthor id="2" name="Davide Mottin" initials="DM [2]" lastIdx="1" clrIdx="2"/>
  <p:cmAuthor id="3" name="Davide Mottin" initials="DM [3]" lastIdx="1" clrIdx="3"/>
  <p:cmAuthor id="4" name="Davide Mottin" initials="DM [4]" lastIdx="1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5096"/>
    <a:srgbClr val="5373CA"/>
    <a:srgbClr val="3250A0"/>
    <a:srgbClr val="3264A0"/>
    <a:srgbClr val="999999"/>
    <a:srgbClr val="822980"/>
    <a:srgbClr val="000000"/>
    <a:srgbClr val="B9B8BB"/>
    <a:srgbClr val="E5E8E8"/>
    <a:srgbClr val="B9B9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66" autoAdjust="0"/>
    <p:restoredTop sz="95014" autoAdjust="0"/>
  </p:normalViewPr>
  <p:slideViewPr>
    <p:cSldViewPr snapToGrid="0">
      <p:cViewPr varScale="1">
        <p:scale>
          <a:sx n="151" d="100"/>
          <a:sy n="151" d="100"/>
        </p:scale>
        <p:origin x="880" y="176"/>
      </p:cViewPr>
      <p:guideLst>
        <p:guide orient="horz" pos="3049"/>
        <p:guide orient="horz" pos="743"/>
        <p:guide orient="horz" pos="917"/>
        <p:guide orient="horz" pos="384"/>
        <p:guide orient="horz" pos="1665"/>
        <p:guide orient="horz" pos="2236"/>
        <p:guide orient="horz" pos="146"/>
        <p:guide orient="horz" pos="2443"/>
        <p:guide pos="1769"/>
        <p:guide pos="2721"/>
        <p:guide pos="204"/>
        <p:guide pos="5322"/>
        <p:guide pos="5556"/>
        <p:guide pos="2880"/>
        <p:guide pos="3606"/>
        <p:guide pos="1965"/>
        <p:guide pos="372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90" d="100"/>
        <a:sy n="190" d="100"/>
      </p:scale>
      <p:origin x="0" y="0"/>
    </p:cViewPr>
  </p:sorterViewPr>
  <p:notesViewPr>
    <p:cSldViewPr snapToGrid="0" snapToObjects="1" showGuides="1">
      <p:cViewPr varScale="1">
        <p:scale>
          <a:sx n="117" d="100"/>
          <a:sy n="117" d="100"/>
        </p:scale>
        <p:origin x="-4024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commentAuthors" Target="commentAuthors.xml"/><Relationship Id="rId203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190" Type="http://schemas.openxmlformats.org/officeDocument/2006/relationships/slide" Target="slides/slide189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presProps" Target="presProp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notesMaster" Target="notesMasters/notesMaster1.xml"/><Relationship Id="rId201" Type="http://schemas.openxmlformats.org/officeDocument/2006/relationships/viewProps" Target="viewProp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handoutMaster" Target="handoutMasters/handoutMaster1.xml"/><Relationship Id="rId202" Type="http://schemas.openxmlformats.org/officeDocument/2006/relationships/theme" Target="theme/theme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6-24T19:31:02.808" idx="2">
    <p:pos x="10" y="10"/>
    <p:text>To be updated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7-08-03T16:08:36.535" idx="1">
    <p:pos x="10" y="10"/>
    <p:text>To refine, just imported. probably a machine learning method. </p:text>
    <p:extLst>
      <p:ext uri="{C676402C-5697-4E1C-873F-D02D1690AC5C}">
        <p15:threadingInfo xmlns:p15="http://schemas.microsoft.com/office/powerpoint/2012/main" timeZoneBias="-1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Helvetica Neue"/>
              <a:cs typeface="Helvetica Neue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678B55-319B-2D4F-AE49-6C1B6E1A4DDA}" type="datetimeFigureOut">
              <a:rPr lang="en-US" smtClean="0">
                <a:latin typeface="Helvetica Neue"/>
                <a:cs typeface="Helvetica Neue"/>
              </a:rPr>
              <a:pPr/>
              <a:t>7/11/19</a:t>
            </a:fld>
            <a:endParaRPr lang="en-GB" dirty="0">
              <a:latin typeface="Helvetica Neue"/>
              <a:cs typeface="Helvetica Neue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Helvetica Neue"/>
              <a:cs typeface="Helvetica Neue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B27340-60F0-7D46-BC5B-91B08A318A82}" type="slidenum">
              <a:rPr lang="en-GB" smtClean="0">
                <a:latin typeface="Helvetica Neue"/>
                <a:cs typeface="Helvetica Neue"/>
              </a:rPr>
              <a:pPr/>
              <a:t>‹#›</a:t>
            </a:fld>
            <a:endParaRPr lang="en-GB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93217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Helvetica Neue"/>
                <a:cs typeface="Helvetica Neue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Helvetica Neue"/>
                <a:cs typeface="Helvetica Neue"/>
              </a:defRPr>
            </a:lvl1pPr>
          </a:lstStyle>
          <a:p>
            <a:fld id="{2D9CAF8C-0805-8440-B43D-DCCAAA4D80CE}" type="datetimeFigureOut">
              <a:rPr lang="en-US" smtClean="0"/>
              <a:pPr/>
              <a:t>7/11/19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Helvetica Neue"/>
                <a:cs typeface="Helvetica Neue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Helvetica Neue"/>
                <a:cs typeface="Helvetica Neue"/>
              </a:defRPr>
            </a:lvl1pPr>
          </a:lstStyle>
          <a:p>
            <a:fld id="{22A853E8-D85F-5D49-95D2-E1D96ABFE2B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80798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Helvetica Neue"/>
        <a:ea typeface="+mn-ea"/>
        <a:cs typeface="Helvetica Neue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Helvetica Neue"/>
        <a:ea typeface="+mn-ea"/>
        <a:cs typeface="Helvetica Neue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Helvetica Neue"/>
        <a:ea typeface="+mn-ea"/>
        <a:cs typeface="Helvetica Neue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Helvetica Neue"/>
        <a:ea typeface="+mn-ea"/>
        <a:cs typeface="Helvetica Neue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Helvetica Neue"/>
        <a:ea typeface="+mn-ea"/>
        <a:cs typeface="Helvetica Neue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853E8-D85F-5D49-95D2-E1D96ABFE2B9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08680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4D97B-23DC-4A3B-BD2C-50513B990EF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7712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853E8-D85F-5D49-95D2-E1D96ABFE2B9}" type="slidenum">
              <a:rPr lang="en-GB" smtClean="0"/>
              <a:pPr/>
              <a:t>58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22273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853E8-D85F-5D49-95D2-E1D96ABFE2B9}" type="slidenum">
              <a:rPr lang="en-GB" smtClean="0"/>
              <a:pPr/>
              <a:t>61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55510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853E8-D85F-5D49-95D2-E1D96ABFE2B9}" type="slidenum">
              <a:rPr lang="en-GB" smtClean="0"/>
              <a:pPr/>
              <a:t>66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34472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853E8-D85F-5D49-95D2-E1D96ABFE2B9}" type="slidenum">
              <a:rPr lang="en-GB" smtClean="0"/>
              <a:pPr/>
              <a:t>69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42266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853E8-D85F-5D49-95D2-E1D96ABFE2B9}" type="slidenum">
              <a:rPr lang="en-GB" smtClean="0"/>
              <a:pPr/>
              <a:t>72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58144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7823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7046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9547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308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853E8-D85F-5D49-95D2-E1D96ABFE2B9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71371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6873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3234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051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7720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8015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5107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4885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8318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399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962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853E8-D85F-5D49-95D2-E1D96ABFE2B9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15705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0894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691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8060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6129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158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036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2716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6058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29480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759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853E8-D85F-5D49-95D2-E1D96ABFE2B9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433742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853E8-D85F-5D49-95D2-E1D96ABFE2B9}" type="slidenum">
              <a:rPr lang="en-GB" smtClean="0"/>
              <a:pPr/>
              <a:t>109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627082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Every edge encodes how much the shortest path from r is getting “worse”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78693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853E8-D85F-5D49-95D2-E1D96ABFE2B9}" type="slidenum">
              <a:rPr lang="en-GB" smtClean="0"/>
              <a:pPr/>
              <a:t>120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966842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853E8-D85F-5D49-95D2-E1D96ABFE2B9}" type="slidenum">
              <a:rPr lang="en-GB" smtClean="0"/>
              <a:pPr/>
              <a:t>139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225652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853E8-D85F-5D49-95D2-E1D96ABFE2B9}" type="slidenum">
              <a:rPr lang="en-GB" smtClean="0"/>
              <a:pPr/>
              <a:t>140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80683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30AF3-B617-4935-B32C-9F5B86B04AD9}" type="slidenum">
              <a:rPr lang="en-US" smtClean="0"/>
              <a:pPr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53397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30AF3-B617-4935-B32C-9F5B86B04AD9}" type="slidenum">
              <a:rPr lang="en-US" smtClean="0"/>
              <a:pPr/>
              <a:t>146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76357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30AF3-B617-4935-B32C-9F5B86B04AD9}" type="slidenum">
              <a:rPr lang="en-US" smtClean="0"/>
              <a:pPr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97129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853E8-D85F-5D49-95D2-E1D96ABFE2B9}" type="slidenum">
              <a:rPr lang="en-GB" smtClean="0"/>
              <a:pPr/>
              <a:t>150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071822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853E8-D85F-5D49-95D2-E1D96ABFE2B9}" type="slidenum">
              <a:rPr lang="en-GB" smtClean="0"/>
              <a:pPr/>
              <a:t>169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3668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Exploration</a:t>
            </a:r>
            <a:r>
              <a:rPr lang="en-US" baseline="0" dirty="0"/>
              <a:t> is a journey and we accompany the user in </a:t>
            </a:r>
            <a:r>
              <a:rPr lang="en-US" baseline="0"/>
              <a:t>this journey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853E8-D85F-5D49-95D2-E1D96ABFE2B9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175881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853E8-D85F-5D49-95D2-E1D96ABFE2B9}" type="slidenum">
              <a:rPr lang="en-GB" smtClean="0"/>
              <a:pPr/>
              <a:t>175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72577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853E8-D85F-5D49-95D2-E1D96ABFE2B9}" type="slidenum">
              <a:rPr lang="en-GB" smtClean="0"/>
              <a:pPr/>
              <a:t>176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517087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853E8-D85F-5D49-95D2-E1D96ABFE2B9}" type="slidenum">
              <a:rPr lang="en-GB" smtClean="0"/>
              <a:pPr/>
              <a:t>179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770928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Note that the two are tightly connected: during interaction with the user, the system can improve and learn more about the user needs, henceforth, enabling better personal- </a:t>
            </a:r>
            <a:r>
              <a:rPr lang="en-GB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ization</a:t>
            </a:r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853E8-D85F-5D49-95D2-E1D96ABFE2B9}" type="slidenum">
              <a:rPr lang="en-GB" smtClean="0"/>
              <a:pPr/>
              <a:t>185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20579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853E8-D85F-5D49-95D2-E1D96ABFE2B9}" type="slidenum">
              <a:rPr lang="en-GB" smtClean="0"/>
              <a:pPr/>
              <a:t>191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140008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853E8-D85F-5D49-95D2-E1D96ABFE2B9}" type="slidenum">
              <a:rPr lang="en-GB" smtClean="0"/>
              <a:pPr/>
              <a:t>193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125632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853E8-D85F-5D49-95D2-E1D96ABFE2B9}" type="slidenum">
              <a:rPr lang="en-GB" smtClean="0"/>
              <a:pPr/>
              <a:t>194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464041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853E8-D85F-5D49-95D2-E1D96ABFE2B9}" type="slidenum">
              <a:rPr lang="en-GB" smtClean="0"/>
              <a:pPr/>
              <a:t>195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6485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853E8-D85F-5D49-95D2-E1D96ABFE2B9}" type="slidenum">
              <a:rPr lang="en-GB" smtClean="0"/>
              <a:pPr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21215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853E8-D85F-5D49-95D2-E1D96ABFE2B9}" type="slidenum">
              <a:rPr lang="en-GB" smtClean="0"/>
              <a:pPr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654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853E8-D85F-5D49-95D2-E1D96ABFE2B9}" type="slidenum">
              <a:rPr lang="en-GB" smtClean="0"/>
              <a:pPr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18103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E2B40-5F6F-4E66-A369-56794D69F30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80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title slide 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2381" y="4690697"/>
            <a:ext cx="9141619" cy="64008"/>
          </a:xfrm>
          <a:prstGeom prst="rect">
            <a:avLst/>
          </a:prstGeom>
          <a:solidFill>
            <a:srgbClr val="F6A800"/>
          </a:solidFill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 Regular" charset="0"/>
              <a:ea typeface=""/>
              <a:cs typeface="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0" y="4749482"/>
            <a:ext cx="9141619" cy="39401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b="0" i="0" dirty="0">
              <a:solidFill>
                <a:prstClr val="white"/>
              </a:solidFill>
              <a:latin typeface="Helvetica Neue Regular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 bwMode="black">
          <a:xfrm>
            <a:off x="329183" y="1993772"/>
            <a:ext cx="6858000" cy="1206484"/>
          </a:xfrm>
        </p:spPr>
        <p:txBody>
          <a:bodyPr anchor="b"/>
          <a:lstStyle>
            <a:lvl1pPr>
              <a:lnSpc>
                <a:spcPct val="90000"/>
              </a:lnSpc>
              <a:defRPr sz="4600" spc="-100">
                <a:solidFill>
                  <a:schemeClr val="bg1"/>
                </a:solidFill>
                <a:effectLst>
                  <a:outerShdw blurRad="50800" dist="63500" dir="5400000" algn="tl" rotWithShape="0">
                    <a:srgbClr val="285096">
                      <a:alpha val="99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329183" y="3414971"/>
            <a:ext cx="6858000" cy="914400"/>
          </a:xfrm>
        </p:spPr>
        <p:txBody>
          <a:bodyPr/>
          <a:lstStyle>
            <a:lvl1pPr marL="0" indent="0" algn="l">
              <a:buNone/>
              <a:defRPr b="0" i="1">
                <a:solidFill>
                  <a:schemeClr val="bg1"/>
                </a:solidFill>
                <a:effectLst>
                  <a:outerShdw blurRad="50800" dist="50800" dir="5400000" algn="tl" rotWithShape="0">
                    <a:srgbClr val="285096">
                      <a:alpha val="40000"/>
                    </a:srgbClr>
                  </a:outerShdw>
                </a:effectLst>
                <a:latin typeface="Helvetica Neue Light"/>
                <a:cs typeface="Helvetica Neue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08393" y="102135"/>
            <a:ext cx="8598916" cy="244998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="1" i="0" dirty="0">
                <a:solidFill>
                  <a:schemeClr val="bg1"/>
                </a:solidFill>
                <a:latin typeface="Helvetica Neue"/>
                <a:cs typeface="Helvetica Neue"/>
              </a:rPr>
              <a:t>SIGMOD 2019 </a:t>
            </a:r>
            <a:r>
              <a:rPr lang="en-US" sz="1050" b="0" i="0" dirty="0">
                <a:solidFill>
                  <a:schemeClr val="bg1"/>
                </a:solidFill>
                <a:latin typeface="Helvetica Neue"/>
                <a:cs typeface="Helvetica Neue"/>
              </a:rPr>
              <a:t>tutorial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6352" y="4766434"/>
            <a:ext cx="876300" cy="3385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339" y="4774304"/>
            <a:ext cx="838640" cy="349597"/>
          </a:xfrm>
          <a:prstGeom prst="rect">
            <a:avLst/>
          </a:prstGeom>
        </p:spPr>
      </p:pic>
      <p:pic>
        <p:nvPicPr>
          <p:cNvPr id="16" name="Picture 15" descr="mage result for utrecht university logo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9947" y="4754705"/>
            <a:ext cx="1227438" cy="32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mage result for aalborg university"/>
          <p:cNvPicPr>
            <a:picLocks noChangeAspect="1" noChangeArrowheads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34440" y="4736470"/>
            <a:ext cx="830127" cy="37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7557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Content-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184" y="235064"/>
            <a:ext cx="6320853" cy="4308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995246"/>
            <a:ext cx="8458200" cy="3560248"/>
          </a:xfrm>
          <a:prstGeom prst="rect">
            <a:avLst/>
          </a:prstGeom>
        </p:spPr>
        <p:txBody>
          <a:bodyPr/>
          <a:lstStyle>
            <a:lvl1pPr marL="95250" indent="-95250">
              <a:tabLst/>
              <a:defRPr/>
            </a:lvl1pPr>
            <a:lvl2pPr marL="333375" indent="-166688">
              <a:buClr>
                <a:schemeClr val="accent3"/>
              </a:buClr>
              <a:buFont typeface="LucidaGrande" charset="0"/>
              <a:buChar char="●"/>
              <a:tabLst/>
              <a:defRPr/>
            </a:lvl2pPr>
            <a:lvl3pPr marL="400050" indent="-133350">
              <a:buClr>
                <a:schemeClr val="accent3"/>
              </a:buClr>
              <a:buFont typeface="LucidaGrande" charset="0"/>
              <a:buChar char="⁃"/>
              <a:tabLst/>
              <a:defRPr/>
            </a:lvl3pPr>
            <a:lvl4pPr marL="501254" indent="-146447">
              <a:buClr>
                <a:schemeClr val="accent3"/>
              </a:buClr>
              <a:buFont typeface="LucidaGrande" charset="0"/>
              <a:buChar char="▪"/>
              <a:tabLst/>
              <a:defRPr/>
            </a:lvl4pPr>
            <a:lvl5pPr marL="567929" indent="-113110">
              <a:buClr>
                <a:schemeClr val="accent3"/>
              </a:buClr>
              <a:buFont typeface="LucidaGrande" charset="0"/>
              <a:buChar char="‣"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2" hasCustomPrompt="1"/>
          </p:nvPr>
        </p:nvSpPr>
        <p:spPr>
          <a:xfrm>
            <a:off x="6650037" y="235738"/>
            <a:ext cx="2151063" cy="430213"/>
          </a:xfrm>
        </p:spPr>
        <p:txBody>
          <a:bodyPr anchor="ctr"/>
          <a:lstStyle>
            <a:lvl1pPr algn="ctr">
              <a:defRPr b="0"/>
            </a:lvl1pPr>
          </a:lstStyle>
          <a:p>
            <a:pPr lvl="0"/>
            <a:r>
              <a:rPr lang="en-US" dirty="0"/>
              <a:t>[Reference]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995246"/>
            <a:ext cx="8458200" cy="3560248"/>
          </a:xfrm>
          <a:prstGeom prst="rect">
            <a:avLst/>
          </a:prstGeom>
        </p:spPr>
        <p:txBody>
          <a:bodyPr/>
          <a:lstStyle>
            <a:lvl1pPr marL="95250" indent="-95250">
              <a:tabLst/>
              <a:defRPr/>
            </a:lvl1pPr>
            <a:lvl2pPr marL="333375" indent="-166688">
              <a:buClr>
                <a:schemeClr val="accent3"/>
              </a:buClr>
              <a:buFont typeface="LucidaGrande" charset="0"/>
              <a:buChar char="●"/>
              <a:tabLst/>
              <a:defRPr/>
            </a:lvl2pPr>
            <a:lvl3pPr marL="400050" indent="-133350">
              <a:buClr>
                <a:schemeClr val="accent3"/>
              </a:buClr>
              <a:buFont typeface="LucidaGrande" charset="0"/>
              <a:buChar char="⁃"/>
              <a:tabLst/>
              <a:defRPr/>
            </a:lvl3pPr>
            <a:lvl4pPr marL="501254" indent="-146447">
              <a:buClr>
                <a:schemeClr val="accent3"/>
              </a:buClr>
              <a:buFont typeface="LucidaGrande" charset="0"/>
              <a:buChar char="▪"/>
              <a:tabLst/>
              <a:defRPr/>
            </a:lvl4pPr>
            <a:lvl5pPr marL="567929" indent="-113110">
              <a:buClr>
                <a:schemeClr val="accent3"/>
              </a:buClr>
              <a:buFont typeface="LucidaGrande" charset="0"/>
              <a:buChar char="‣"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1576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.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504915" y="444917"/>
            <a:ext cx="428601" cy="170373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750" b="1" i="0">
                <a:solidFill>
                  <a:schemeClr val="tx1">
                    <a:alpha val="70000"/>
                  </a:schemeClr>
                </a:solidFill>
                <a:latin typeface="+mn-lt"/>
                <a:ea typeface="Montserrat Medium" charset="0"/>
                <a:cs typeface="Montserrat Medium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4"/>
          <p:cNvSpPr>
            <a:spLocks noGrp="1"/>
          </p:cNvSpPr>
          <p:nvPr>
            <p:ph type="title" hasCustomPrompt="1"/>
          </p:nvPr>
        </p:nvSpPr>
        <p:spPr>
          <a:xfrm>
            <a:off x="440531" y="277718"/>
            <a:ext cx="3831431" cy="1105789"/>
          </a:xfrm>
        </p:spPr>
        <p:txBody>
          <a:bodyPr/>
          <a:lstStyle>
            <a:lvl1pPr>
              <a:defRPr sz="27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Pladsholder til tekst 10"/>
          <p:cNvSpPr>
            <a:spLocks noGrp="1"/>
          </p:cNvSpPr>
          <p:nvPr>
            <p:ph type="body" sz="quarter" idx="12" hasCustomPrompt="1"/>
          </p:nvPr>
        </p:nvSpPr>
        <p:spPr>
          <a:xfrm>
            <a:off x="440531" y="1549003"/>
            <a:ext cx="8064384" cy="2777772"/>
          </a:xfrm>
        </p:spPr>
        <p:txBody>
          <a:bodyPr/>
          <a:lstStyle>
            <a:lvl1pPr marL="214313" indent="-214313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da-DK" dirty="0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2686112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3EE4D-EBEB-7943-95E3-1D6EC6B23F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5997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ith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 bwMode="black">
          <a:xfrm>
            <a:off x="329184" y="235064"/>
            <a:ext cx="8117206" cy="430887"/>
          </a:xfrm>
        </p:spPr>
        <p:txBody>
          <a:bodyPr wrap="square">
            <a:noAutofit/>
          </a:bodyPr>
          <a:lstStyle>
            <a:lvl1pPr>
              <a:defRPr b="0" i="0">
                <a:solidFill>
                  <a:srgbClr val="000000"/>
                </a:solidFill>
                <a:latin typeface="Helvetica Neue Bold Condensed"/>
                <a:cs typeface="Helvetica Neue Bold Condensed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329184" y="1188720"/>
            <a:ext cx="8117904" cy="3219768"/>
          </a:xfrm>
        </p:spPr>
        <p:txBody>
          <a:bodyPr wrap="square">
            <a:noAutofit/>
          </a:bodyPr>
          <a:lstStyle>
            <a:lvl1pPr>
              <a:defRPr b="1" i="0">
                <a:solidFill>
                  <a:srgbClr val="5373CA"/>
                </a:solidFill>
                <a:latin typeface="Helvetica Neue"/>
                <a:cs typeface="Helvetica Neue"/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590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3" y="995245"/>
            <a:ext cx="4047213" cy="35602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350"/>
            </a:lvl1pPr>
            <a:lvl2pPr>
              <a:defRPr sz="1125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67288" y="995246"/>
            <a:ext cx="4234442" cy="35602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350"/>
            </a:lvl1pPr>
            <a:lvl2pPr>
              <a:defRPr sz="1125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527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 bwMode="black">
          <a:xfrm>
            <a:off x="329184" y="237744"/>
            <a:ext cx="7222352" cy="2006703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algn="l">
              <a:lnSpc>
                <a:spcPct val="90000"/>
              </a:lnSpc>
              <a:defRPr sz="4000" b="0" i="0" spc="-100">
                <a:solidFill>
                  <a:srgbClr val="5373CA"/>
                </a:solidFill>
                <a:latin typeface="Helvetica Neue Bold Condensed"/>
                <a:cs typeface="Helvetica Neue Bold Condensed"/>
              </a:defRPr>
            </a:lvl1pPr>
          </a:lstStyle>
          <a:p>
            <a:r>
              <a:rPr lang="en-US" noProof="0" dirty="0"/>
              <a:t>Click to edit </a:t>
            </a:r>
            <a:br>
              <a:rPr lang="en-US" noProof="0" dirty="0"/>
            </a:br>
            <a:r>
              <a:rPr lang="en-US" noProof="0" dirty="0"/>
              <a:t>master </a:t>
            </a:r>
            <a:br>
              <a:rPr lang="en-US" noProof="0" dirty="0"/>
            </a:br>
            <a:r>
              <a:rPr lang="en-US" noProof="0" dirty="0"/>
              <a:t>title style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790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quote slide with subtitle">
    <p:bg>
      <p:bgPr>
        <a:solidFill>
          <a:srgbClr val="5373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 bwMode="black">
          <a:xfrm>
            <a:off x="127000" y="240919"/>
            <a:ext cx="7424536" cy="2006703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252000" indent="-457200" algn="l" defTabSz="4572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lang="en-US" sz="4000" b="0" i="0" kern="1200" spc="-100" noProof="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lvetica Neue Bold Condensed"/>
                <a:ea typeface="+mj-ea"/>
                <a:cs typeface="Helvetica Neue Bold Condensed"/>
              </a:defRPr>
            </a:lvl1pPr>
          </a:lstStyle>
          <a:p>
            <a:r>
              <a:rPr lang="en-US" noProof="0" dirty="0"/>
              <a:t>“Click to edit </a:t>
            </a:r>
            <a:br>
              <a:rPr lang="en-US" noProof="0" dirty="0"/>
            </a:br>
            <a:r>
              <a:rPr lang="en-US" noProof="0" dirty="0"/>
              <a:t>master </a:t>
            </a:r>
            <a:br>
              <a:rPr lang="en-US" noProof="0" dirty="0"/>
            </a:br>
            <a:r>
              <a:rPr lang="en-US" noProof="0" dirty="0"/>
              <a:t>title style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416534" y="2289361"/>
            <a:ext cx="5148072" cy="6492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800" b="0" i="1">
                <a:solidFill>
                  <a:srgbClr val="FFFFFF"/>
                </a:solidFill>
                <a:latin typeface="Helvetica Neue UltraLight"/>
                <a:cs typeface="Helvetica Neue Ultra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444501" y="4758803"/>
            <a:ext cx="8012545" cy="228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i="0" dirty="0">
                <a:solidFill>
                  <a:schemeClr val="bg1"/>
                </a:solidFill>
                <a:latin typeface="Helvetica Neue"/>
                <a:cs typeface="Helvetica Neue"/>
              </a:rPr>
              <a:t>   SIGMOD </a:t>
            </a:r>
            <a:r>
              <a:rPr lang="en-US" sz="900" b="1" i="0" baseline="0" dirty="0">
                <a:solidFill>
                  <a:schemeClr val="bg1"/>
                </a:solidFill>
                <a:latin typeface="Helvetica Neue"/>
                <a:cs typeface="Helvetica Neue"/>
              </a:rPr>
              <a:t>2019</a:t>
            </a:r>
            <a:r>
              <a:rPr lang="en-US" sz="900" b="0" i="0" baseline="0" dirty="0">
                <a:solidFill>
                  <a:schemeClr val="bg1"/>
                </a:solidFill>
                <a:latin typeface="Helvetica Neue"/>
                <a:cs typeface="Helvetica Neue"/>
              </a:rPr>
              <a:t> Tutorial</a:t>
            </a:r>
            <a:endParaRPr lang="en-US" sz="900" b="0" i="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9" name="TextBox 8"/>
          <p:cNvSpPr txBox="1"/>
          <p:nvPr userDrawn="1"/>
        </p:nvSpPr>
        <p:spPr bwMode="gray">
          <a:xfrm>
            <a:off x="329184" y="4769435"/>
            <a:ext cx="323009" cy="149332"/>
          </a:xfrm>
          <a:prstGeom prst="rect">
            <a:avLst/>
          </a:prstGeom>
        </p:spPr>
        <p:txBody>
          <a:bodyPr vert="horz" wrap="none" lIns="0" tIns="45720" rIns="91440" bIns="45720" rtlCol="0" anchor="ctr">
            <a:noAutofit/>
          </a:bodyPr>
          <a:lstStyle/>
          <a:p>
            <a:pPr marL="0" algn="l" defTabSz="914400" rtl="0" eaLnBrk="1" latinLnBrk="0" hangingPunct="1"/>
            <a:fld id="{6C5AF65D-6854-49AF-ABC5-48B5BA0EA842}" type="slidenum">
              <a:rPr lang="en-US" sz="1100" b="0" i="0" kern="1200" smtClean="0">
                <a:solidFill>
                  <a:srgbClr val="FFFFFF"/>
                </a:solidFill>
                <a:latin typeface="Helvetica Neue Medium"/>
                <a:ea typeface="+mn-ea"/>
                <a:cs typeface="Helvetica Neue Medium"/>
              </a:rPr>
              <a:pPr marL="0" algn="l" defTabSz="914400" rtl="0" eaLnBrk="1" latinLnBrk="0" hangingPunct="1"/>
              <a:t>‹#›</a:t>
            </a:fld>
            <a:endParaRPr lang="en-US" sz="1100" b="0" i="0" kern="1200" dirty="0">
              <a:solidFill>
                <a:srgbClr val="FFFFFF"/>
              </a:solidFill>
              <a:latin typeface="Helvetica Neue Medium"/>
              <a:ea typeface="+mn-ea"/>
              <a:cs typeface="Helvetica Neue Medium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4016" y="4680840"/>
            <a:ext cx="636482" cy="383268"/>
          </a:xfrm>
          <a:prstGeom prst="rect">
            <a:avLst/>
          </a:prstGeom>
        </p:spPr>
      </p:pic>
      <p:pic>
        <p:nvPicPr>
          <p:cNvPr id="11" name="Picture 18" descr="mage result for aalborg university"/>
          <p:cNvPicPr>
            <a:picLocks noChangeAspect="1" noChangeArrowheads="1"/>
          </p:cNvPicPr>
          <p:nvPr userDrawn="1"/>
        </p:nvPicPr>
        <p:blipFill>
          <a:blip r:embed="rId3" cstate="screen">
            <a:clrChange>
              <a:clrFrom>
                <a:srgbClr val="FAFCF9"/>
              </a:clrFrom>
              <a:clrTo>
                <a:srgbClr val="FAFC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2364" y="4658767"/>
            <a:ext cx="332740" cy="35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848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s &amp; Questions">
    <p:bg>
      <p:bgPr>
        <a:solidFill>
          <a:srgbClr val="5373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 bwMode="black">
          <a:xfrm>
            <a:off x="2578100" y="2622169"/>
            <a:ext cx="2724150" cy="597281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252000" indent="-457200" algn="l" defTabSz="4572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lang="en-US" sz="4000" b="0" i="0" kern="1200" spc="-100" baseline="0" noProof="0" dirty="0">
                <a:solidFill>
                  <a:schemeClr val="bg1"/>
                </a:solidFill>
                <a:effectLst>
                  <a:outerShdw blurRad="50800" dist="63500" dir="5400000" algn="tl" rotWithShape="0">
                    <a:srgbClr val="285096">
                      <a:alpha val="70000"/>
                    </a:srgbClr>
                  </a:outerShdw>
                </a:effectLst>
                <a:latin typeface="Helvetica Neue UltraLight"/>
                <a:ea typeface="+mj-ea"/>
                <a:cs typeface="Helvetica Neue UltraLight"/>
              </a:defRPr>
            </a:lvl1pPr>
          </a:lstStyle>
          <a:p>
            <a:r>
              <a:rPr lang="en-US" noProof="0" dirty="0"/>
              <a:t>Thank you!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531000" y="4758803"/>
            <a:ext cx="8012545" cy="228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i="0" dirty="0">
                <a:solidFill>
                  <a:schemeClr val="bg1"/>
                </a:solidFill>
                <a:latin typeface="Helvetica Neue"/>
                <a:cs typeface="Helvetica Neue"/>
              </a:rPr>
              <a:t>SIGMOD </a:t>
            </a:r>
            <a:r>
              <a:rPr lang="en-US" sz="900" b="1" i="0">
                <a:solidFill>
                  <a:schemeClr val="bg1"/>
                </a:solidFill>
                <a:latin typeface="Helvetica Neue"/>
                <a:cs typeface="Helvetica Neue"/>
              </a:rPr>
              <a:t>2019</a:t>
            </a:r>
            <a:r>
              <a:rPr lang="en-US" sz="900" b="0" i="0">
                <a:solidFill>
                  <a:schemeClr val="bg1"/>
                </a:solidFill>
                <a:latin typeface="Helvetica Neue"/>
                <a:cs typeface="Helvetica Neue"/>
              </a:rPr>
              <a:t> Tutorial</a:t>
            </a:r>
            <a:endParaRPr lang="en-US" sz="900" b="0" i="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9" name="TextBox 8"/>
          <p:cNvSpPr txBox="1"/>
          <p:nvPr userDrawn="1"/>
        </p:nvSpPr>
        <p:spPr bwMode="gray">
          <a:xfrm>
            <a:off x="329184" y="4769435"/>
            <a:ext cx="323009" cy="149332"/>
          </a:xfrm>
          <a:prstGeom prst="rect">
            <a:avLst/>
          </a:prstGeom>
        </p:spPr>
        <p:txBody>
          <a:bodyPr vert="horz" wrap="none" lIns="0" tIns="45720" rIns="91440" bIns="45720" rtlCol="0" anchor="ctr">
            <a:noAutofit/>
          </a:bodyPr>
          <a:lstStyle/>
          <a:p>
            <a:pPr marL="0" algn="l" defTabSz="914400" rtl="0" eaLnBrk="1" latinLnBrk="0" hangingPunct="1"/>
            <a:fld id="{6C5AF65D-6854-49AF-ABC5-48B5BA0EA842}" type="slidenum">
              <a:rPr lang="en-US" sz="1100" b="0" i="0" kern="1200" smtClean="0">
                <a:solidFill>
                  <a:srgbClr val="FFFFFF"/>
                </a:solidFill>
                <a:latin typeface="Helvetica Neue Medium"/>
                <a:ea typeface="+mn-ea"/>
                <a:cs typeface="Helvetica Neue Medium"/>
              </a:rPr>
              <a:pPr marL="0" algn="l" defTabSz="914400" rtl="0" eaLnBrk="1" latinLnBrk="0" hangingPunct="1"/>
              <a:t>‹#›</a:t>
            </a:fld>
            <a:endParaRPr lang="en-US" sz="1100" b="0" i="0" kern="1200" dirty="0">
              <a:solidFill>
                <a:srgbClr val="FFFFFF"/>
              </a:solidFill>
              <a:latin typeface="Helvetica Neue Medium"/>
              <a:ea typeface="+mn-ea"/>
              <a:cs typeface="Helvetica Neue Medium"/>
            </a:endParaRPr>
          </a:p>
        </p:txBody>
      </p:sp>
      <p:sp>
        <p:nvSpPr>
          <p:cNvPr id="7" name="Title 1"/>
          <p:cNvSpPr txBox="1">
            <a:spLocks/>
          </p:cNvSpPr>
          <p:nvPr userDrawn="1"/>
        </p:nvSpPr>
        <p:spPr bwMode="black">
          <a:xfrm>
            <a:off x="2603500" y="3257169"/>
            <a:ext cx="3270250" cy="597281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lvl1pPr marL="252000" indent="-457200" algn="l" defTabSz="4572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lang="en-US" sz="4000" b="0" i="0" kern="1200" spc="-100" baseline="0" noProof="0" dirty="0">
                <a:solidFill>
                  <a:schemeClr val="bg1"/>
                </a:solidFill>
                <a:latin typeface="Helvetica Neue Bold Condensed"/>
                <a:ea typeface="+mj-ea"/>
                <a:cs typeface="Helvetica Neue Bold Condensed"/>
              </a:defRPr>
            </a:lvl1pPr>
          </a:lstStyle>
          <a:p>
            <a:r>
              <a:rPr lang="en-US" b="0" i="0" dirty="0">
                <a:effectLst>
                  <a:outerShdw blurRad="50800" dist="63500" dir="5400000" algn="tl" rotWithShape="0">
                    <a:srgbClr val="285096">
                      <a:alpha val="70000"/>
                    </a:srgbClr>
                  </a:outerShdw>
                </a:effectLst>
                <a:latin typeface="Helvetica Neue Bold Condensed"/>
                <a:cs typeface="Helvetica Neue Bold Condensed"/>
              </a:rPr>
              <a:t>Questions?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4016" y="4680840"/>
            <a:ext cx="636482" cy="383268"/>
          </a:xfrm>
          <a:prstGeom prst="rect">
            <a:avLst/>
          </a:prstGeom>
        </p:spPr>
      </p:pic>
      <p:pic>
        <p:nvPicPr>
          <p:cNvPr id="13" name="Picture 18" descr="mage result for aalborg university"/>
          <p:cNvPicPr>
            <a:picLocks noChangeAspect="1" noChangeArrowheads="1"/>
          </p:cNvPicPr>
          <p:nvPr userDrawn="1"/>
        </p:nvPicPr>
        <p:blipFill>
          <a:blip r:embed="rId3" cstate="screen">
            <a:clrChange>
              <a:clrFrom>
                <a:srgbClr val="FAFCF9"/>
              </a:clrFrom>
              <a:clrTo>
                <a:srgbClr val="FAFC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2364" y="4658767"/>
            <a:ext cx="332740" cy="35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43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 bwMode="black">
          <a:xfrm>
            <a:off x="329184" y="235064"/>
            <a:ext cx="8117206" cy="430887"/>
          </a:xfrm>
        </p:spPr>
        <p:txBody>
          <a:bodyPr wrap="square">
            <a:noAutofit/>
          </a:bodyPr>
          <a:lstStyle>
            <a:lvl1pPr>
              <a:defRPr b="0" i="0">
                <a:solidFill>
                  <a:srgbClr val="000000"/>
                </a:solidFill>
                <a:latin typeface="Helvetica Neue Bold Condensed"/>
                <a:cs typeface="Helvetica Neue Bold Condensed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252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184" y="235064"/>
            <a:ext cx="8471916" cy="4308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995246"/>
            <a:ext cx="8458200" cy="3560248"/>
          </a:xfrm>
          <a:prstGeom prst="rect">
            <a:avLst/>
          </a:prstGeom>
        </p:spPr>
        <p:txBody>
          <a:bodyPr/>
          <a:lstStyle>
            <a:lvl1pPr marL="95250" indent="-95250">
              <a:tabLst/>
              <a:defRPr/>
            </a:lvl1pPr>
            <a:lvl2pPr marL="333375" indent="-166688">
              <a:buClr>
                <a:schemeClr val="accent3"/>
              </a:buClr>
              <a:buFont typeface="LucidaGrande" charset="0"/>
              <a:buChar char="●"/>
              <a:tabLst/>
              <a:defRPr/>
            </a:lvl2pPr>
            <a:lvl3pPr marL="400050" indent="-133350">
              <a:buClr>
                <a:schemeClr val="accent3"/>
              </a:buClr>
              <a:buFont typeface="LucidaGrande" charset="0"/>
              <a:buChar char="⁃"/>
              <a:tabLst/>
              <a:defRPr/>
            </a:lvl3pPr>
            <a:lvl4pPr marL="501254" indent="-146447">
              <a:buClr>
                <a:schemeClr val="accent3"/>
              </a:buClr>
              <a:buFont typeface="LucidaGrande" charset="0"/>
              <a:buChar char="▪"/>
              <a:tabLst/>
              <a:defRPr/>
            </a:lvl4pPr>
            <a:lvl5pPr marL="567929" indent="-113110">
              <a:buClr>
                <a:schemeClr val="accent3"/>
              </a:buClr>
              <a:buFont typeface="LucidaGrande" charset="0"/>
              <a:buChar char="‣"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 title with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329184" y="751390"/>
            <a:ext cx="8117206" cy="276999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 i="1">
                <a:solidFill>
                  <a:srgbClr val="000000"/>
                </a:solidFill>
                <a:latin typeface="Helvetica Neue Light"/>
                <a:cs typeface="Helvetica Neue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 bwMode="black">
          <a:xfrm>
            <a:off x="329184" y="235064"/>
            <a:ext cx="8117206" cy="430887"/>
          </a:xfrm>
        </p:spPr>
        <p:txBody>
          <a:bodyPr wrap="square">
            <a:noAutofit/>
          </a:bodyPr>
          <a:lstStyle>
            <a:lvl1pPr>
              <a:defRPr b="0" i="0">
                <a:solidFill>
                  <a:srgbClr val="000000"/>
                </a:solidFill>
                <a:latin typeface="Helvetica Neue Bold Condensed"/>
                <a:cs typeface="Helvetica Neue Bold Condensed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329184" y="1188721"/>
            <a:ext cx="8119872" cy="3228975"/>
          </a:xfrm>
        </p:spPr>
        <p:txBody>
          <a:bodyPr wrap="square">
            <a:noAutofit/>
          </a:bodyPr>
          <a:lstStyle>
            <a:lvl1pPr>
              <a:defRPr>
                <a:solidFill>
                  <a:srgbClr val="5373CA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709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 title with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/>
          <p:cNvSpPr>
            <a:spLocks noGrp="1"/>
          </p:cNvSpPr>
          <p:nvPr>
            <p:ph type="title" hasCustomPrompt="1"/>
          </p:nvPr>
        </p:nvSpPr>
        <p:spPr bwMode="black">
          <a:xfrm>
            <a:off x="329184" y="235063"/>
            <a:ext cx="8460105" cy="430887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6"/>
          </p:nvPr>
        </p:nvSpPr>
        <p:spPr>
          <a:xfrm>
            <a:off x="329184" y="1188720"/>
            <a:ext cx="4030662" cy="3219769"/>
          </a:xfrm>
        </p:spPr>
        <p:txBody>
          <a:bodyPr/>
          <a:lstStyle>
            <a:lvl1pPr>
              <a:defRPr>
                <a:solidFill>
                  <a:srgbClr val="5373CA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7"/>
          </p:nvPr>
        </p:nvSpPr>
        <p:spPr>
          <a:xfrm>
            <a:off x="4568825" y="1188720"/>
            <a:ext cx="3878264" cy="3222624"/>
          </a:xfrm>
        </p:spPr>
        <p:txBody>
          <a:bodyPr/>
          <a:lstStyle>
            <a:lvl1pPr>
              <a:defRPr>
                <a:solidFill>
                  <a:srgbClr val="5373CA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329184" y="751390"/>
            <a:ext cx="8460105" cy="276999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 i="1">
                <a:solidFill>
                  <a:srgbClr val="000000"/>
                </a:solidFill>
                <a:latin typeface="Helvetica Neue Light"/>
                <a:cs typeface="Helvetica Neue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705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, sub title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568827" y="1188000"/>
            <a:ext cx="3878263" cy="3222441"/>
          </a:xfrm>
        </p:spPr>
        <p:txBody>
          <a:bodyPr anchor="ctr"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 bwMode="black">
          <a:xfrm>
            <a:off x="329184" y="235063"/>
            <a:ext cx="8458200" cy="429768"/>
          </a:xfrm>
        </p:spPr>
        <p:txBody>
          <a:bodyPr/>
          <a:lstStyle>
            <a:lvl1pPr>
              <a:defRPr b="0" i="0">
                <a:solidFill>
                  <a:srgbClr val="000000"/>
                </a:solidFill>
                <a:latin typeface="Helvetica Neue Bold Condensed"/>
                <a:cs typeface="Helvetica Neue Bold Condensed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329184" y="1188720"/>
            <a:ext cx="4011612" cy="3219768"/>
          </a:xfrm>
        </p:spPr>
        <p:txBody>
          <a:bodyPr/>
          <a:lstStyle>
            <a:lvl1pPr>
              <a:defRPr>
                <a:solidFill>
                  <a:srgbClr val="5373CA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329184" y="751390"/>
            <a:ext cx="8460105" cy="276999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 i="1">
                <a:solidFill>
                  <a:srgbClr val="000000"/>
                </a:solidFill>
                <a:latin typeface="Helvetica Neue Light"/>
                <a:cs typeface="Helvetica Neue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519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329184" y="235064"/>
            <a:ext cx="8123236" cy="430887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 bwMode="black">
          <a:xfrm>
            <a:off x="329184" y="1188720"/>
            <a:ext cx="8119872" cy="321976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1981" y="4758175"/>
            <a:ext cx="8012545" cy="228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i="0" dirty="0">
                <a:solidFill>
                  <a:srgbClr val="285096"/>
                </a:solidFill>
                <a:latin typeface="Helvetica Neue"/>
                <a:cs typeface="Helvetica Neue"/>
              </a:rPr>
              <a:t>  SIGMOD 2019</a:t>
            </a:r>
            <a:r>
              <a:rPr lang="en-US" sz="900" b="0" i="0" dirty="0">
                <a:solidFill>
                  <a:srgbClr val="285096"/>
                </a:solidFill>
                <a:latin typeface="Helvetica Neue"/>
                <a:cs typeface="Helvetica Neue"/>
              </a:rPr>
              <a:t> tutorial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kern="1200" dirty="0">
                <a:solidFill>
                  <a:srgbClr val="285096"/>
                </a:solidFill>
                <a:latin typeface="Helvetica Neue"/>
                <a:ea typeface="+mn-ea"/>
                <a:cs typeface="Helvetica Neue"/>
              </a:rPr>
              <a:t>https://data-</a:t>
            </a:r>
            <a:r>
              <a:rPr lang="en-US" sz="900" b="0" i="0" kern="1200" dirty="0" err="1">
                <a:solidFill>
                  <a:srgbClr val="285096"/>
                </a:solidFill>
                <a:latin typeface="Helvetica Neue"/>
                <a:ea typeface="+mn-ea"/>
                <a:cs typeface="Helvetica Neue"/>
              </a:rPr>
              <a:t>exploration.ml</a:t>
            </a:r>
            <a:endParaRPr lang="en-US" sz="900" b="0" i="0" kern="1200" dirty="0">
              <a:solidFill>
                <a:srgbClr val="285096"/>
              </a:solidFill>
              <a:latin typeface="Helvetica Neue"/>
              <a:ea typeface="+mn-ea"/>
              <a:cs typeface="Helvetica Neue"/>
            </a:endParaRPr>
          </a:p>
        </p:txBody>
      </p:sp>
      <p:sp>
        <p:nvSpPr>
          <p:cNvPr id="8" name="TextBox 7"/>
          <p:cNvSpPr txBox="1"/>
          <p:nvPr/>
        </p:nvSpPr>
        <p:spPr bwMode="gray">
          <a:xfrm>
            <a:off x="329184" y="4779391"/>
            <a:ext cx="323009" cy="149332"/>
          </a:xfrm>
          <a:prstGeom prst="rect">
            <a:avLst/>
          </a:prstGeom>
        </p:spPr>
        <p:txBody>
          <a:bodyPr vert="horz" wrap="none" lIns="0" tIns="45720" rIns="91440" bIns="45720" rtlCol="0" anchor="ctr">
            <a:noAutofit/>
          </a:bodyPr>
          <a:lstStyle/>
          <a:p>
            <a:pPr marL="0" algn="l" defTabSz="914400" rtl="0" eaLnBrk="1" latinLnBrk="0" hangingPunct="1"/>
            <a:fld id="{6C5AF65D-6854-49AF-ABC5-48B5BA0EA842}" type="slidenum">
              <a:rPr lang="en-US" sz="1200" b="0" i="0" kern="1200" smtClean="0">
                <a:solidFill>
                  <a:srgbClr val="285096"/>
                </a:solidFill>
                <a:latin typeface="Helvetica Neue Medium"/>
                <a:ea typeface="+mn-ea"/>
                <a:cs typeface="Helvetica Neue"/>
              </a:rPr>
              <a:pPr marL="0" algn="l" defTabSz="914400" rtl="0" eaLnBrk="1" latinLnBrk="0" hangingPunct="1"/>
              <a:t>‹#›</a:t>
            </a:fld>
            <a:endParaRPr lang="en-US" sz="1200" b="0" i="0" kern="1200" dirty="0">
              <a:solidFill>
                <a:srgbClr val="285096"/>
              </a:solidFill>
              <a:latin typeface="Helvetica Neue Medium"/>
              <a:ea typeface="+mn-ea"/>
              <a:cs typeface="Helvetica Neue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820202" y="4735156"/>
            <a:ext cx="3173621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000" b="0" i="0" kern="1200" dirty="0">
                <a:solidFill>
                  <a:srgbClr val="285096"/>
                </a:solidFill>
                <a:latin typeface="Helvetica Neue"/>
                <a:ea typeface="+mn-ea"/>
                <a:cs typeface="Helvetica Neue"/>
              </a:defRPr>
            </a:lvl1pPr>
          </a:lstStyle>
          <a:p>
            <a:r>
              <a:rPr lang="en-US" dirty="0"/>
              <a:t>D. Mottin,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4016" y="4680840"/>
            <a:ext cx="636482" cy="383268"/>
          </a:xfrm>
          <a:prstGeom prst="rect">
            <a:avLst/>
          </a:prstGeom>
        </p:spPr>
      </p:pic>
      <p:pic>
        <p:nvPicPr>
          <p:cNvPr id="13" name="Picture 18" descr="mage result for aalborg university"/>
          <p:cNvPicPr>
            <a:picLocks noChangeAspect="1" noChangeArrowheads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2364" y="4658767"/>
            <a:ext cx="332740" cy="35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275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4" r:id="rId2"/>
    <p:sldLayoutId id="2147483833" r:id="rId3"/>
    <p:sldLayoutId id="2147483847" r:id="rId4"/>
    <p:sldLayoutId id="2147483837" r:id="rId5"/>
    <p:sldLayoutId id="2147483850" r:id="rId6"/>
    <p:sldLayoutId id="2147483809" r:id="rId7"/>
    <p:sldLayoutId id="2147483823" r:id="rId8"/>
    <p:sldLayoutId id="2147483824" r:id="rId9"/>
    <p:sldLayoutId id="2147483849" r:id="rId10"/>
    <p:sldLayoutId id="2147483851" r:id="rId11"/>
    <p:sldLayoutId id="2147483852" r:id="rId12"/>
    <p:sldLayoutId id="2147483853" r:id="rId13"/>
    <p:sldLayoutId id="2147483854" r:id="rId14"/>
    <p:sldLayoutId id="2147483855" r:id="rId15"/>
  </p:sldLayoutIdLst>
  <p:hf sldNum="0" hd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spcAft>
          <a:spcPts val="0"/>
        </a:spcAft>
        <a:buNone/>
        <a:defRPr lang="en-GB" sz="2800" b="0" i="0" kern="1200" dirty="0" smtClean="0">
          <a:solidFill>
            <a:srgbClr val="000000"/>
          </a:solidFill>
          <a:latin typeface="Helvetica Neue Bold Condensed"/>
          <a:ea typeface="+mj-ea"/>
          <a:cs typeface="Helvetica Neue Bold Condensed"/>
        </a:defRPr>
      </a:lvl1pPr>
    </p:titleStyle>
    <p:bodyStyle>
      <a:lvl1pPr marL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SzPct val="100000"/>
        <a:buFont typeface="Arial"/>
        <a:buNone/>
        <a:defRPr sz="1800" b="0" i="0" kern="1200">
          <a:solidFill>
            <a:schemeClr val="tx1"/>
          </a:solidFill>
          <a:latin typeface="Helvetica Neue"/>
          <a:ea typeface="+mn-ea"/>
          <a:cs typeface="Helvetica Neue"/>
        </a:defRPr>
      </a:lvl1pPr>
      <a:lvl2pPr marL="0" indent="0" algn="l" defTabSz="430213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SzPct val="100000"/>
        <a:buFont typeface="Lucida Grande"/>
        <a:buNone/>
        <a:defRPr sz="1600" b="0" i="0" kern="1200">
          <a:solidFill>
            <a:srgbClr val="000000"/>
          </a:solidFill>
          <a:latin typeface="Helvetica Neue"/>
          <a:ea typeface="+mn-ea"/>
          <a:cs typeface="Helvetica Neue"/>
        </a:defRPr>
      </a:lvl2pPr>
      <a:lvl3pPr marL="169863" indent="-169863" algn="l" defTabSz="4572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HP Simplified" pitchFamily="34" charset="0"/>
        <a:buChar char="•"/>
        <a:defRPr sz="1400" b="0" i="0" kern="1200">
          <a:solidFill>
            <a:srgbClr val="000000"/>
          </a:solidFill>
          <a:latin typeface="Helvetica Neue"/>
          <a:ea typeface="+mn-ea"/>
          <a:cs typeface="Helvetica Neue"/>
        </a:defRPr>
      </a:lvl3pPr>
      <a:lvl4pPr marL="341313" indent="-180975" algn="l" defTabSz="4572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SzPct val="80000"/>
        <a:buFont typeface="HP Simplified" pitchFamily="34" charset="0"/>
        <a:buChar char="–"/>
        <a:defRPr lang="en-US" sz="1400" b="0" i="0" kern="1200" dirty="0" smtClean="0">
          <a:solidFill>
            <a:srgbClr val="000000"/>
          </a:solidFill>
          <a:latin typeface="Helvetica Neue"/>
          <a:ea typeface="+mn-ea"/>
          <a:cs typeface="Helvetica Neue"/>
        </a:defRPr>
      </a:lvl4pPr>
      <a:lvl5pPr marL="469900" indent="-150813" algn="l" defTabSz="4572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HP Simplified" pitchFamily="34" charset="0"/>
        <a:buChar char="•"/>
        <a:tabLst/>
        <a:defRPr sz="1400" b="0" i="0" kern="1200">
          <a:solidFill>
            <a:srgbClr val="000000"/>
          </a:solidFill>
          <a:latin typeface="Helvetica Neue"/>
          <a:ea typeface="+mn-ea"/>
          <a:cs typeface="Helvetica Neue"/>
        </a:defRPr>
      </a:lvl5pPr>
      <a:lvl6pPr marL="2286000" indent="0" algn="l" defTabSz="457200" rtl="0" eaLnBrk="1" latinLnBrk="0" hangingPunct="1">
        <a:lnSpc>
          <a:spcPts val="2500"/>
        </a:lnSpc>
        <a:spcBef>
          <a:spcPct val="200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7" Type="http://schemas.openxmlformats.org/officeDocument/2006/relationships/image" Target="../media/image39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tiff"/><Relationship Id="rId5" Type="http://schemas.openxmlformats.org/officeDocument/2006/relationships/image" Target="../media/image37.tiff"/><Relationship Id="rId4" Type="http://schemas.openxmlformats.org/officeDocument/2006/relationships/image" Target="../media/image36.tiff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0.png"/><Relationship Id="rId5" Type="http://schemas.openxmlformats.org/officeDocument/2006/relationships/image" Target="../media/image113.emf"/><Relationship Id="rId4" Type="http://schemas.openxmlformats.org/officeDocument/2006/relationships/image" Target="../media/image7.emf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https://j.mp/ExploreSIGMOD" TargetMode="External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5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tiff"/><Relationship Id="rId1" Type="http://schemas.openxmlformats.org/officeDocument/2006/relationships/slideLayout" Target="../slideLayouts/slideLayout5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tiff"/><Relationship Id="rId2" Type="http://schemas.openxmlformats.org/officeDocument/2006/relationships/image" Target="../media/image126.tif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0.emf"/><Relationship Id="rId5" Type="http://schemas.openxmlformats.org/officeDocument/2006/relationships/image" Target="../media/image129.png"/><Relationship Id="rId4" Type="http://schemas.openxmlformats.org/officeDocument/2006/relationships/image" Target="../media/image128.tiff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2.xml"/><Relationship Id="rId4" Type="http://schemas.openxmlformats.org/officeDocument/2006/relationships/image" Target="NUL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2.emf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5.tiff"/><Relationship Id="rId4" Type="http://schemas.openxmlformats.org/officeDocument/2006/relationships/image" Target="../media/image134.tiff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tiff"/><Relationship Id="rId7" Type="http://schemas.openxmlformats.org/officeDocument/2006/relationships/image" Target="../media/image137.png"/><Relationship Id="rId2" Type="http://schemas.openxmlformats.org/officeDocument/2006/relationships/image" Target="../media/image134.tif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6.png"/><Relationship Id="rId5" Type="http://schemas.openxmlformats.org/officeDocument/2006/relationships/image" Target="../media/image113.emf"/><Relationship Id="rId4" Type="http://schemas.openxmlformats.org/officeDocument/2006/relationships/image" Target="../media/image7.emf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2.xml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13" Type="http://schemas.openxmlformats.org/officeDocument/2006/relationships/image" Target="../media/image147.jpeg"/><Relationship Id="rId3" Type="http://schemas.openxmlformats.org/officeDocument/2006/relationships/image" Target="../media/image113.emf"/><Relationship Id="rId7" Type="http://schemas.openxmlformats.org/officeDocument/2006/relationships/image" Target="../media/image141.jpeg"/><Relationship Id="rId12" Type="http://schemas.openxmlformats.org/officeDocument/2006/relationships/image" Target="../media/image146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0.jpeg"/><Relationship Id="rId11" Type="http://schemas.openxmlformats.org/officeDocument/2006/relationships/image" Target="../media/image145.jpeg"/><Relationship Id="rId5" Type="http://schemas.openxmlformats.org/officeDocument/2006/relationships/image" Target="../media/image139.jpeg"/><Relationship Id="rId10" Type="http://schemas.openxmlformats.org/officeDocument/2006/relationships/image" Target="../media/image144.jpeg"/><Relationship Id="rId4" Type="http://schemas.openxmlformats.org/officeDocument/2006/relationships/image" Target="../media/image138.jpeg"/><Relationship Id="rId9" Type="http://schemas.openxmlformats.org/officeDocument/2006/relationships/image" Target="../media/image143.jpeg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jpeg"/><Relationship Id="rId3" Type="http://schemas.openxmlformats.org/officeDocument/2006/relationships/image" Target="../media/image149.jpeg"/><Relationship Id="rId7" Type="http://schemas.openxmlformats.org/officeDocument/2006/relationships/image" Target="../media/image153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2.jpe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Relationship Id="rId9" Type="http://schemas.openxmlformats.org/officeDocument/2006/relationships/image" Target="../media/image15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tiff"/><Relationship Id="rId3" Type="http://schemas.openxmlformats.org/officeDocument/2006/relationships/image" Target="../media/image41.tiff"/><Relationship Id="rId7" Type="http://schemas.openxmlformats.org/officeDocument/2006/relationships/image" Target="../media/image39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tiff"/><Relationship Id="rId5" Type="http://schemas.openxmlformats.org/officeDocument/2006/relationships/image" Target="../media/image37.tiff"/><Relationship Id="rId4" Type="http://schemas.openxmlformats.org/officeDocument/2006/relationships/image" Target="../media/image36.tiff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6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tiff"/><Relationship Id="rId2" Type="http://schemas.openxmlformats.org/officeDocument/2006/relationships/image" Target="../media/image157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9.tiff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2.xml"/></Relationships>
</file>

<file path=ppt/slides/_rels/slide12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61.png"/><Relationship Id="rId7" Type="http://schemas.openxmlformats.org/officeDocument/2006/relationships/image" Target="../media/image165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10" Type="http://schemas.microsoft.com/office/2007/relationships/hdphoto" Target="../media/hdphoto4.wdp"/><Relationship Id="rId4" Type="http://schemas.openxmlformats.org/officeDocument/2006/relationships/image" Target="../media/image162.png"/><Relationship Id="rId9" Type="http://schemas.openxmlformats.org/officeDocument/2006/relationships/image" Target="../media/image166.png"/></Relationships>
</file>

<file path=ppt/slides/_rels/slide1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8.png"/><Relationship Id="rId18" Type="http://schemas.openxmlformats.org/officeDocument/2006/relationships/image" Target="../media/image183.png"/><Relationship Id="rId26" Type="http://schemas.openxmlformats.org/officeDocument/2006/relationships/image" Target="../media/image191.png"/><Relationship Id="rId3" Type="http://schemas.openxmlformats.org/officeDocument/2006/relationships/image" Target="../media/image168.png"/><Relationship Id="rId21" Type="http://schemas.openxmlformats.org/officeDocument/2006/relationships/image" Target="../media/image186.png"/><Relationship Id="rId34" Type="http://schemas.openxmlformats.org/officeDocument/2006/relationships/image" Target="../media/image199.png"/><Relationship Id="rId7" Type="http://schemas.openxmlformats.org/officeDocument/2006/relationships/image" Target="../media/image172.png"/><Relationship Id="rId12" Type="http://schemas.openxmlformats.org/officeDocument/2006/relationships/image" Target="../media/image177.png"/><Relationship Id="rId17" Type="http://schemas.openxmlformats.org/officeDocument/2006/relationships/image" Target="../media/image182.png"/><Relationship Id="rId25" Type="http://schemas.openxmlformats.org/officeDocument/2006/relationships/image" Target="../media/image190.png"/><Relationship Id="rId33" Type="http://schemas.openxmlformats.org/officeDocument/2006/relationships/image" Target="../media/image198.png"/><Relationship Id="rId2" Type="http://schemas.openxmlformats.org/officeDocument/2006/relationships/image" Target="../media/image167.png"/><Relationship Id="rId16" Type="http://schemas.openxmlformats.org/officeDocument/2006/relationships/image" Target="../media/image181.png"/><Relationship Id="rId20" Type="http://schemas.openxmlformats.org/officeDocument/2006/relationships/image" Target="../media/image185.png"/><Relationship Id="rId29" Type="http://schemas.openxmlformats.org/officeDocument/2006/relationships/image" Target="../media/image19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1.png"/><Relationship Id="rId11" Type="http://schemas.openxmlformats.org/officeDocument/2006/relationships/image" Target="../media/image176.png"/><Relationship Id="rId24" Type="http://schemas.openxmlformats.org/officeDocument/2006/relationships/image" Target="../media/image189.png"/><Relationship Id="rId32" Type="http://schemas.openxmlformats.org/officeDocument/2006/relationships/image" Target="../media/image197.png"/><Relationship Id="rId5" Type="http://schemas.openxmlformats.org/officeDocument/2006/relationships/image" Target="../media/image170.png"/><Relationship Id="rId15" Type="http://schemas.openxmlformats.org/officeDocument/2006/relationships/image" Target="../media/image180.png"/><Relationship Id="rId23" Type="http://schemas.openxmlformats.org/officeDocument/2006/relationships/image" Target="../media/image188.png"/><Relationship Id="rId28" Type="http://schemas.openxmlformats.org/officeDocument/2006/relationships/image" Target="../media/image193.png"/><Relationship Id="rId36" Type="http://schemas.openxmlformats.org/officeDocument/2006/relationships/image" Target="../media/image201.png"/><Relationship Id="rId10" Type="http://schemas.openxmlformats.org/officeDocument/2006/relationships/image" Target="../media/image175.png"/><Relationship Id="rId19" Type="http://schemas.openxmlformats.org/officeDocument/2006/relationships/image" Target="../media/image184.png"/><Relationship Id="rId31" Type="http://schemas.openxmlformats.org/officeDocument/2006/relationships/image" Target="../media/image196.png"/><Relationship Id="rId4" Type="http://schemas.openxmlformats.org/officeDocument/2006/relationships/image" Target="../media/image169.png"/><Relationship Id="rId9" Type="http://schemas.openxmlformats.org/officeDocument/2006/relationships/image" Target="../media/image174.png"/><Relationship Id="rId14" Type="http://schemas.openxmlformats.org/officeDocument/2006/relationships/image" Target="../media/image179.png"/><Relationship Id="rId22" Type="http://schemas.openxmlformats.org/officeDocument/2006/relationships/image" Target="../media/image187.png"/><Relationship Id="rId27" Type="http://schemas.openxmlformats.org/officeDocument/2006/relationships/image" Target="../media/image192.png"/><Relationship Id="rId30" Type="http://schemas.openxmlformats.org/officeDocument/2006/relationships/image" Target="../media/image195.png"/><Relationship Id="rId35" Type="http://schemas.openxmlformats.org/officeDocument/2006/relationships/image" Target="../media/image200.png"/><Relationship Id="rId8" Type="http://schemas.openxmlformats.org/officeDocument/2006/relationships/image" Target="../media/image173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emf"/><Relationship Id="rId2" Type="http://schemas.openxmlformats.org/officeDocument/2006/relationships/image" Target="../media/image202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3.emf"/><Relationship Id="rId4" Type="http://schemas.openxmlformats.org/officeDocument/2006/relationships/image" Target="../media/image7.emf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emf"/><Relationship Id="rId1" Type="http://schemas.openxmlformats.org/officeDocument/2006/relationships/slideLayout" Target="../slideLayouts/slideLayout5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12.xml"/><Relationship Id="rId4" Type="http://schemas.openxmlformats.org/officeDocument/2006/relationships/image" Target="NUL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NULL"/><Relationship Id="rId1" Type="http://schemas.openxmlformats.org/officeDocument/2006/relationships/slideLayout" Target="../slideLayouts/slideLayout5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205.emf"/><Relationship Id="rId1" Type="http://schemas.openxmlformats.org/officeDocument/2006/relationships/slideLayout" Target="../slideLayouts/slideLayout1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emf"/><Relationship Id="rId2" Type="http://schemas.openxmlformats.org/officeDocument/2006/relationships/image" Target="../media/image206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9.emf"/><Relationship Id="rId5" Type="http://schemas.openxmlformats.org/officeDocument/2006/relationships/image" Target="../media/image203.emf"/><Relationship Id="rId4" Type="http://schemas.openxmlformats.org/officeDocument/2006/relationships/image" Target="../media/image208.emf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jpeg"/><Relationship Id="rId13" Type="http://schemas.openxmlformats.org/officeDocument/2006/relationships/image" Target="../media/image221.jpeg"/><Relationship Id="rId3" Type="http://schemas.openxmlformats.org/officeDocument/2006/relationships/image" Target="../media/image211.jpeg"/><Relationship Id="rId7" Type="http://schemas.openxmlformats.org/officeDocument/2006/relationships/image" Target="../media/image215.jpeg"/><Relationship Id="rId12" Type="http://schemas.openxmlformats.org/officeDocument/2006/relationships/image" Target="../media/image220.jpe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4.jpeg"/><Relationship Id="rId11" Type="http://schemas.openxmlformats.org/officeDocument/2006/relationships/image" Target="../media/image219.jpeg"/><Relationship Id="rId5" Type="http://schemas.openxmlformats.org/officeDocument/2006/relationships/image" Target="../media/image213.jpeg"/><Relationship Id="rId10" Type="http://schemas.openxmlformats.org/officeDocument/2006/relationships/image" Target="../media/image218.jpeg"/><Relationship Id="rId4" Type="http://schemas.openxmlformats.org/officeDocument/2006/relationships/image" Target="../media/image212.jpeg"/><Relationship Id="rId9" Type="http://schemas.openxmlformats.org/officeDocument/2006/relationships/image" Target="../media/image217.jpeg"/><Relationship Id="rId14" Type="http://schemas.openxmlformats.org/officeDocument/2006/relationships/image" Target="../media/image222.jpeg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5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02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3.emf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1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emf"/><Relationship Id="rId1" Type="http://schemas.openxmlformats.org/officeDocument/2006/relationships/slideLayout" Target="../slideLayouts/slideLayout1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hyperlink" Target="https://j.mp/ExploreSIGMOD" TargetMode="External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5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tiff"/><Relationship Id="rId3" Type="http://schemas.openxmlformats.org/officeDocument/2006/relationships/image" Target="../media/image66.tiff"/><Relationship Id="rId7" Type="http://schemas.openxmlformats.org/officeDocument/2006/relationships/image" Target="../media/image227.tif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6.tiff"/><Relationship Id="rId5" Type="http://schemas.openxmlformats.org/officeDocument/2006/relationships/image" Target="../media/image61.tiff"/><Relationship Id="rId10" Type="http://schemas.openxmlformats.org/officeDocument/2006/relationships/image" Target="../media/image230.tiff"/><Relationship Id="rId4" Type="http://schemas.openxmlformats.org/officeDocument/2006/relationships/image" Target="../media/image60.tiff"/><Relationship Id="rId9" Type="http://schemas.openxmlformats.org/officeDocument/2006/relationships/image" Target="../media/image229.tiff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10.xml"/><Relationship Id="rId4" Type="http://schemas.openxmlformats.org/officeDocument/2006/relationships/image" Target="NUL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0.xml"/><Relationship Id="rId6" Type="http://schemas.openxmlformats.org/officeDocument/2006/relationships/comments" Target="../comments/comment2.xml"/><Relationship Id="rId5" Type="http://schemas.openxmlformats.org/officeDocument/2006/relationships/image" Target="../media/image233.jpeg"/><Relationship Id="rId4" Type="http://schemas.openxmlformats.org/officeDocument/2006/relationships/image" Target="../media/image232.jpeg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0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0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tiff"/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5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5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0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3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236.tiff"/><Relationship Id="rId1" Type="http://schemas.openxmlformats.org/officeDocument/2006/relationships/slideLayout" Target="../slideLayouts/slideLayout6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6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hyperlink" Target="https://lilianweng.github.io/lil-log/2018/01/23/the-multi-armed-bandit-problem-and-its-solutions.html" TargetMode="External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6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6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6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6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6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40.png"/><Relationship Id="rId4" Type="http://schemas.openxmlformats.org/officeDocument/2006/relationships/image" Target="NUL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image" Target="../media/image241.tiff"/><Relationship Id="rId1" Type="http://schemas.openxmlformats.org/officeDocument/2006/relationships/slideLayout" Target="../slideLayouts/slideLayout10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image" Target="NULL"/><Relationship Id="rId1" Type="http://schemas.openxmlformats.org/officeDocument/2006/relationships/slideLayout" Target="../slideLayouts/slideLayout10.xml"/><Relationship Id="rId4" Type="http://schemas.openxmlformats.org/officeDocument/2006/relationships/image" Target="NUL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10.xml"/><Relationship Id="rId4" Type="http://schemas.openxmlformats.org/officeDocument/2006/relationships/image" Target="NUL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e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8.jpeg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5.xml"/></Relationships>
</file>

<file path=ppt/slides/_rels/slide168.xml.rels><?xml version="1.0" encoding="UTF-8" standalone="yes"?>
<Relationships xmlns="http://schemas.openxmlformats.org/package/2006/relationships"><Relationship Id="rId8" Type="http://schemas.openxmlformats.org/officeDocument/2006/relationships/hyperlink" Target="http://banditalgs.com/" TargetMode="External"/><Relationship Id="rId3" Type="http://schemas.openxmlformats.org/officeDocument/2006/relationships/hyperlink" Target="http://downloads.tor-lattimore.com/book.pdf" TargetMode="External"/><Relationship Id="rId7" Type="http://schemas.openxmlformats.org/officeDocument/2006/relationships/hyperlink" Target="https://github.com/tpn/pdfs/blob/master/A%20Tutorial%20on%20Bayesian%20Optimization%20of%20Expensive%20Cost%20Functions,%20with%20Application%20to%20Active%20User%20Modeling%20and%20Hierarchical%20Reinforcement%20Learning%20-%2012th%20Dec%202016%20(bayopt).pdf" TargetMode="External"/><Relationship Id="rId2" Type="http://schemas.openxmlformats.org/officeDocument/2006/relationships/hyperlink" Target="http://slivkins.com/work/MAB-book.pdf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downloads.tor-lattimore.com/bandit-tutorial/lb.pdf" TargetMode="External"/><Relationship Id="rId5" Type="http://schemas.openxmlformats.org/officeDocument/2006/relationships/hyperlink" Target="http://downloads.tor-lattimore.com/bandit-tutorial/fs.pdf" TargetMode="External"/><Relationship Id="rId4" Type="http://schemas.openxmlformats.org/officeDocument/2006/relationships/hyperlink" Target="http://sbubeck.com/SurveyBCB12.pdf" TargetMode="Externa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tif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tiff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tiff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3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tiff"/><Relationship Id="rId3" Type="http://schemas.openxmlformats.org/officeDocument/2006/relationships/image" Target="../media/image41.tiff"/><Relationship Id="rId7" Type="http://schemas.openxmlformats.org/officeDocument/2006/relationships/image" Target="../media/image39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tiff"/><Relationship Id="rId5" Type="http://schemas.openxmlformats.org/officeDocument/2006/relationships/image" Target="../media/image37.tiff"/><Relationship Id="rId4" Type="http://schemas.openxmlformats.org/officeDocument/2006/relationships/image" Target="../media/image36.tiff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5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tiff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tiff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3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j.mp/ExploreSIGMOD" TargetMode="External"/><Relationship Id="rId1" Type="http://schemas.openxmlformats.org/officeDocument/2006/relationships/slideLayout" Target="../slideLayouts/slideLayout5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tiff"/><Relationship Id="rId2" Type="http://schemas.openxmlformats.org/officeDocument/2006/relationships/image" Target="../media/image254.tiff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57.jpeg"/><Relationship Id="rId4" Type="http://schemas.openxmlformats.org/officeDocument/2006/relationships/image" Target="../media/image256.tiff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tiff"/><Relationship Id="rId1" Type="http://schemas.openxmlformats.org/officeDocument/2006/relationships/slideLayout" Target="../slideLayouts/slideLayout15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tiff"/><Relationship Id="rId2" Type="http://schemas.openxmlformats.org/officeDocument/2006/relationships/image" Target="../media/image254.tiff"/><Relationship Id="rId1" Type="http://schemas.openxmlformats.org/officeDocument/2006/relationships/slideLayout" Target="../slideLayouts/slideLayout15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tiff"/><Relationship Id="rId1" Type="http://schemas.openxmlformats.org/officeDocument/2006/relationships/slideLayout" Target="../slideLayouts/slideLayout15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jpeg"/><Relationship Id="rId2" Type="http://schemas.openxmlformats.org/officeDocument/2006/relationships/image" Target="../media/image255.tiff"/><Relationship Id="rId1" Type="http://schemas.openxmlformats.org/officeDocument/2006/relationships/slideLayout" Target="../slideLayouts/slideLayout15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emf"/><Relationship Id="rId1" Type="http://schemas.openxmlformats.org/officeDocument/2006/relationships/slideLayout" Target="../slideLayouts/slideLayout5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tiff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tiff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hyperlink" Target="https://data-exploration.ml/" TargetMode="External"/><Relationship Id="rId1" Type="http://schemas.openxmlformats.org/officeDocument/2006/relationships/slideLayout" Target="../slideLayouts/slideLayout3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1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1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1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hyperlink" Target="https://mott.in/" TargetMode="External"/><Relationship Id="rId7" Type="http://schemas.openxmlformats.org/officeDocument/2006/relationships/hyperlink" Target="http://www.mi.parisdescartes.fr/~themisp/" TargetMode="External"/><Relationship Id="rId12" Type="http://schemas.openxmlformats.org/officeDocument/2006/relationships/hyperlink" Target="https://data-exploration.ml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velgias.github.io/" TargetMode="External"/><Relationship Id="rId11" Type="http://schemas.openxmlformats.org/officeDocument/2006/relationships/image" Target="../media/image11.tiff"/><Relationship Id="rId5" Type="http://schemas.openxmlformats.org/officeDocument/2006/relationships/hyperlink" Target="http://people.cs.aau.dk/~matteo/" TargetMode="External"/><Relationship Id="rId10" Type="http://schemas.openxmlformats.org/officeDocument/2006/relationships/image" Target="../media/image10.tiff"/><Relationship Id="rId4" Type="http://schemas.openxmlformats.org/officeDocument/2006/relationships/hyperlink" Target="https://disi.unitn.it/~lissandrini/index.html" TargetMode="External"/><Relationship Id="rId9" Type="http://schemas.openxmlformats.org/officeDocument/2006/relationships/image" Target="../media/image9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7" Type="http://schemas.openxmlformats.org/officeDocument/2006/relationships/image" Target="../media/image54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3.tiff"/><Relationship Id="rId5" Type="http://schemas.openxmlformats.org/officeDocument/2006/relationships/image" Target="../media/image52.tiff"/><Relationship Id="rId4" Type="http://schemas.openxmlformats.org/officeDocument/2006/relationships/image" Target="../media/image51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7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5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7" Type="http://schemas.openxmlformats.org/officeDocument/2006/relationships/image" Target="NUL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Relationship Id="rId6" Type="http://schemas.openxmlformats.org/officeDocument/2006/relationships/image" Target="NULL"/><Relationship Id="rId5" Type="http://schemas.openxmlformats.org/officeDocument/2006/relationships/image" Target="../media/image62.png"/><Relationship Id="rId4" Type="http://schemas.openxmlformats.org/officeDocument/2006/relationships/image" Target="../media/image61.tif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10.xml"/><Relationship Id="rId6" Type="http://schemas.openxmlformats.org/officeDocument/2006/relationships/image" Target="NULL"/><Relationship Id="rId5" Type="http://schemas.openxmlformats.org/officeDocument/2006/relationships/image" Target="../media/image63.tiff"/><Relationship Id="rId4" Type="http://schemas.openxmlformats.org/officeDocument/2006/relationships/image" Target="NUL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6.tif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8.png"/><Relationship Id="rId7" Type="http://schemas.microsoft.com/office/2007/relationships/hdphoto" Target="../media/hdphoto2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9.png"/><Relationship Id="rId5" Type="http://schemas.openxmlformats.org/officeDocument/2006/relationships/image" Target="NULL"/><Relationship Id="rId10" Type="http://schemas.openxmlformats.org/officeDocument/2006/relationships/image" Target="../media/image72.tiff"/><Relationship Id="rId4" Type="http://schemas.openxmlformats.org/officeDocument/2006/relationships/image" Target="../media/image66.tiff"/><Relationship Id="rId9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tif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NUL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7" Type="http://schemas.openxmlformats.org/officeDocument/2006/relationships/image" Target="NULL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4.tiff"/><Relationship Id="rId5" Type="http://schemas.openxmlformats.org/officeDocument/2006/relationships/image" Target="../media/image53.tiff"/><Relationship Id="rId4" Type="http://schemas.openxmlformats.org/officeDocument/2006/relationships/image" Target="../media/image52.tif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8.png"/><Relationship Id="rId5" Type="http://schemas.openxmlformats.org/officeDocument/2006/relationships/image" Target="NULL"/><Relationship Id="rId4" Type="http://schemas.openxmlformats.org/officeDocument/2006/relationships/image" Target="../media/image7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90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png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7" Type="http://schemas.openxmlformats.org/officeDocument/2006/relationships/image" Target="../media/image30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tiff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j.mp/ExploreSIGMOD" TargetMode="External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tiff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jpe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Relationship Id="rId9" Type="http://schemas.openxmlformats.org/officeDocument/2006/relationships/image" Target="../media/image94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95.png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6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tif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6.tiff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9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2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4.png"/><Relationship Id="rId5" Type="http://schemas.openxmlformats.org/officeDocument/2006/relationships/image" Target="../media/image113.emf"/><Relationship Id="rId4" Type="http://schemas.openxmlformats.org/officeDocument/2006/relationships/image" Target="../media/image7.emf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0.png"/><Relationship Id="rId5" Type="http://schemas.openxmlformats.org/officeDocument/2006/relationships/image" Target="../media/image94.png"/><Relationship Id="rId4" Type="http://schemas.openxmlformats.org/officeDocument/2006/relationships/image" Target="../media/image119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3.emf"/><Relationship Id="rId5" Type="http://schemas.openxmlformats.org/officeDocument/2006/relationships/image" Target="../media/image7.emf"/><Relationship Id="rId4" Type="http://schemas.openxmlformats.org/officeDocument/2006/relationships/image" Target="../media/image66.tif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3.em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3.emf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4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2249" y="2298572"/>
            <a:ext cx="6858000" cy="1206484"/>
          </a:xfrm>
        </p:spPr>
        <p:txBody>
          <a:bodyPr/>
          <a:lstStyle/>
          <a:p>
            <a:r>
              <a:rPr lang="en-US" dirty="0">
                <a:effectLst>
                  <a:outerShdw blurRad="50800" dist="50800" dir="5400000" algn="tl" rotWithShape="0">
                    <a:srgbClr val="3250A0">
                      <a:alpha val="99000"/>
                    </a:srgbClr>
                  </a:outerShdw>
                </a:effectLst>
              </a:rPr>
              <a:t>Exploring the Data Wilderness</a:t>
            </a:r>
            <a:br>
              <a:rPr lang="en-US" dirty="0">
                <a:effectLst>
                  <a:outerShdw blurRad="50800" dist="50800" dir="5400000" algn="tl" rotWithShape="0">
                    <a:srgbClr val="3250A0">
                      <a:alpha val="99000"/>
                    </a:srgbClr>
                  </a:outerShdw>
                </a:effectLst>
              </a:rPr>
            </a:br>
            <a:r>
              <a:rPr lang="en-US" dirty="0">
                <a:effectLst>
                  <a:outerShdw blurRad="50800" dist="50800" dir="5400000" algn="tl" rotWithShape="0">
                    <a:srgbClr val="3250A0">
                      <a:alpha val="99000"/>
                    </a:srgbClr>
                  </a:outerShdw>
                </a:effectLst>
              </a:rPr>
              <a:t>through Examples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2249" y="3601237"/>
            <a:ext cx="7053750" cy="914400"/>
          </a:xfrm>
        </p:spPr>
        <p:txBody>
          <a:bodyPr/>
          <a:lstStyle/>
          <a:p>
            <a:r>
              <a:rPr lang="en-US" b="1" dirty="0"/>
              <a:t>Davide Mottin, Matteo </a:t>
            </a:r>
            <a:r>
              <a:rPr lang="en-US" b="1" dirty="0" err="1"/>
              <a:t>Lissandrini</a:t>
            </a:r>
            <a:r>
              <a:rPr lang="en-US" dirty="0"/>
              <a:t>, </a:t>
            </a:r>
          </a:p>
          <a:p>
            <a:r>
              <a:rPr lang="en-US" dirty="0" err="1"/>
              <a:t>Yannis</a:t>
            </a:r>
            <a:r>
              <a:rPr lang="en-US" dirty="0"/>
              <a:t> </a:t>
            </a:r>
            <a:r>
              <a:rPr lang="en-US" dirty="0" err="1"/>
              <a:t>Velegrakis</a:t>
            </a:r>
            <a:r>
              <a:rPr lang="en-US" dirty="0"/>
              <a:t>, Themis </a:t>
            </a:r>
            <a:r>
              <a:rPr lang="en-US" dirty="0" err="1"/>
              <a:t>Palpanas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606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as Exploratory Methods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5" name="Cloud Callout 4"/>
          <p:cNvSpPr/>
          <p:nvPr/>
        </p:nvSpPr>
        <p:spPr>
          <a:xfrm>
            <a:off x="1134533" y="772086"/>
            <a:ext cx="2777709" cy="2184400"/>
          </a:xfrm>
          <a:prstGeom prst="cloudCallout">
            <a:avLst>
              <a:gd name="adj1" fmla="val -51235"/>
              <a:gd name="adj2" fmla="val 64825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US" dirty="0">
                <a:latin typeface="Helvetica Neue Regular" charset="0"/>
              </a:rPr>
              <a:t>Is there a galaxy like this?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3619" y="1762300"/>
            <a:ext cx="1648883" cy="9382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886" b="-2413"/>
          <a:stretch/>
        </p:blipFill>
        <p:spPr>
          <a:xfrm>
            <a:off x="320202" y="3062622"/>
            <a:ext cx="732162" cy="1560178"/>
          </a:xfrm>
          <a:prstGeom prst="snip1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627950" y="999967"/>
            <a:ext cx="1787044" cy="42333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 Regular" charset="0"/>
              </a:rPr>
              <a:t>Answers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1500" y="1680480"/>
            <a:ext cx="1343047" cy="11091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1472" y="1676124"/>
            <a:ext cx="1326704" cy="11091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1500" y="3107062"/>
            <a:ext cx="1343047" cy="10361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3668" y="3115385"/>
            <a:ext cx="1304508" cy="101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15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2">
            <a:extLst>
              <a:ext uri="{FF2B5EF4-FFF2-40B4-BE49-F238E27FC236}">
                <a16:creationId xmlns:a16="http://schemas.microsoft.com/office/drawing/2014/main" id="{FC8156D2-0810-DC40-96A2-B0345058A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530" y="277718"/>
            <a:ext cx="5198270" cy="1105789"/>
          </a:xfrm>
        </p:spPr>
        <p:txBody>
          <a:bodyPr/>
          <a:lstStyle/>
          <a:p>
            <a:r>
              <a:rPr lang="en-US" b="1" dirty="0">
                <a:latin typeface="Helvetica Neue" panose="02000503000000020004" pitchFamily="2" charset="0"/>
              </a:rPr>
              <a:t>Web-Table Completion</a:t>
            </a:r>
            <a:br>
              <a:rPr lang="en-US" b="1" dirty="0">
                <a:latin typeface="Helvetica Neue" panose="02000503000000020004" pitchFamily="2" charset="0"/>
              </a:rPr>
            </a:br>
            <a:r>
              <a:rPr lang="en-GB" sz="1800" dirty="0">
                <a:latin typeface="Helvetica Neue Light" panose="02000403000000020004" pitchFamily="2" charset="0"/>
              </a:rPr>
              <a:t>Identify relevant content, retrieve missing information</a:t>
            </a:r>
            <a:endParaRPr lang="en-US" sz="1800" dirty="0">
              <a:latin typeface="Helvetica Neue Light" panose="02000403000000020004" pitchFamily="2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96C58F7-3AFE-DC40-91B5-B76E3B639879}"/>
              </a:ext>
            </a:extLst>
          </p:cNvPr>
          <p:cNvSpPr txBox="1"/>
          <p:nvPr/>
        </p:nvSpPr>
        <p:spPr>
          <a:xfrm>
            <a:off x="1191381" y="1300648"/>
            <a:ext cx="1529000" cy="82663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lIns="135000" tIns="135000" rIns="135000" bIns="135000" rtlCol="0">
            <a:spAutoFit/>
          </a:bodyPr>
          <a:lstStyle/>
          <a:p>
            <a:r>
              <a:rPr lang="en-GB" sz="1200" b="1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Intuition:</a:t>
            </a:r>
            <a:r>
              <a:rPr lang="en-GB" sz="1200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 </a:t>
            </a:r>
            <a:r>
              <a:rPr lang="en-GB" sz="1200" dirty="0">
                <a:latin typeface="Helvetica Neue" panose="02000503000000020004" pitchFamily="2" charset="0"/>
              </a:rPr>
              <a:t>If there is a structure, we can match it!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A396DB-7A62-7F46-B98A-45CBFF2F8B30}"/>
              </a:ext>
            </a:extLst>
          </p:cNvPr>
          <p:cNvSpPr/>
          <p:nvPr/>
        </p:nvSpPr>
        <p:spPr>
          <a:xfrm>
            <a:off x="7171609" y="392365"/>
            <a:ext cx="157716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50" dirty="0" err="1">
                <a:solidFill>
                  <a:srgbClr val="0072E5"/>
                </a:solidFill>
                <a:latin typeface="LibreCaslonText"/>
              </a:rPr>
              <a:t>Yakout</a:t>
            </a:r>
            <a:r>
              <a:rPr lang="en-GB" sz="1350" dirty="0">
                <a:solidFill>
                  <a:srgbClr val="0072E5"/>
                </a:solidFill>
                <a:latin typeface="LibreCaslonText"/>
              </a:rPr>
              <a:t> et al. </a:t>
            </a:r>
            <a:r>
              <a:rPr lang="en-GB" sz="1350" dirty="0">
                <a:latin typeface="LibreCaslonText"/>
              </a:rPr>
              <a:t>[</a:t>
            </a:r>
            <a:r>
              <a:rPr lang="en-GB" sz="1350" dirty="0">
                <a:solidFill>
                  <a:srgbClr val="0072E5"/>
                </a:solidFill>
                <a:latin typeface="LibreCaslonText"/>
              </a:rPr>
              <a:t>2012</a:t>
            </a:r>
            <a:r>
              <a:rPr lang="en-GB" sz="1350" dirty="0">
                <a:latin typeface="LibreCaslonText"/>
              </a:rPr>
              <a:t>] 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498C1E28-AB68-1745-8DE4-62D71880A98E}"/>
              </a:ext>
            </a:extLst>
          </p:cNvPr>
          <p:cNvSpPr/>
          <p:nvPr/>
        </p:nvSpPr>
        <p:spPr>
          <a:xfrm>
            <a:off x="4131484" y="2920661"/>
            <a:ext cx="1329818" cy="373879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Helvetica Neue" panose="02000503000000020004" pitchFamily="2" charset="0"/>
              </a:rPr>
              <a:t>InfoGather</a:t>
            </a:r>
            <a:endParaRPr lang="en-US" sz="1600" b="1" dirty="0">
              <a:latin typeface="Helvetica Neue" panose="02000503000000020004" pitchFamily="2" charset="0"/>
            </a:endParaRPr>
          </a:p>
        </p:txBody>
      </p:sp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id="{FA77BEF8-1341-5740-9F6D-03C6AB703707}"/>
              </a:ext>
            </a:extLst>
          </p:cNvPr>
          <p:cNvGraphicFramePr>
            <a:graphicFrameLocks noGrp="1"/>
          </p:cNvGraphicFramePr>
          <p:nvPr/>
        </p:nvGraphicFramePr>
        <p:xfrm>
          <a:off x="6716111" y="2441467"/>
          <a:ext cx="1650693" cy="13322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008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98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1491">
                <a:tc>
                  <a:txBody>
                    <a:bodyPr/>
                    <a:lstStyle/>
                    <a:p>
                      <a:r>
                        <a:rPr lang="en-US" sz="1200" b="1" i="0" dirty="0">
                          <a:latin typeface="Helvetica Neue" panose="02000503000000020004" pitchFamily="2" charset="0"/>
                          <a:cs typeface="Helvetica Neue" panose="02000503000000020004" pitchFamily="2" charset="0"/>
                        </a:rPr>
                        <a:t>Model</a:t>
                      </a:r>
                    </a:p>
                  </a:txBody>
                  <a:tcPr marL="78611" marR="78611" marT="39305" marB="393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i="0" dirty="0">
                          <a:latin typeface="Helvetica Neue" panose="02000503000000020004" pitchFamily="2" charset="0"/>
                          <a:cs typeface="Helvetica Neue" panose="02000503000000020004" pitchFamily="2" charset="0"/>
                        </a:rPr>
                        <a:t>Brand</a:t>
                      </a:r>
                    </a:p>
                  </a:txBody>
                  <a:tcPr marL="78611" marR="78611" marT="39305" marB="393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693"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Helvetica Neue" panose="02000503000000020004" pitchFamily="2" charset="0"/>
                          <a:cs typeface="Helvetica Neue" panose="02000503000000020004" pitchFamily="2" charset="0"/>
                        </a:rPr>
                        <a:t>S80</a:t>
                      </a:r>
                    </a:p>
                  </a:txBody>
                  <a:tcPr marL="78611" marR="78611" marT="39305" marB="393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err="1">
                          <a:solidFill>
                            <a:srgbClr val="000000"/>
                          </a:solidFill>
                          <a:latin typeface="Helvetica Neue" panose="02000503000000020004" pitchFamily="2" charset="0"/>
                          <a:cs typeface="Helvetica Neue" panose="02000503000000020004" pitchFamily="2" charset="0"/>
                        </a:rPr>
                        <a:t>Benq</a:t>
                      </a:r>
                      <a:endParaRPr lang="en-US" sz="1200" b="0" i="0" dirty="0">
                        <a:solidFill>
                          <a:srgbClr val="000000"/>
                        </a:solidFill>
                        <a:latin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78611" marR="78611" marT="39305" marB="393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693"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Helvetica Neue" panose="02000503000000020004" pitchFamily="2" charset="0"/>
                          <a:cs typeface="Helvetica Neue" panose="02000503000000020004" pitchFamily="2" charset="0"/>
                        </a:rPr>
                        <a:t>A10</a:t>
                      </a:r>
                    </a:p>
                  </a:txBody>
                  <a:tcPr marL="78611" marR="78611" marT="39305" marB="393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err="1">
                          <a:solidFill>
                            <a:srgbClr val="FF0000"/>
                          </a:solidFill>
                          <a:latin typeface="Helvetica Neue" panose="02000503000000020004" pitchFamily="2" charset="0"/>
                          <a:cs typeface="Helvetica Neue" panose="02000503000000020004" pitchFamily="2" charset="0"/>
                        </a:rPr>
                        <a:t>Innostream</a:t>
                      </a:r>
                      <a:endParaRPr lang="en-US" sz="1200" b="0" i="0" dirty="0">
                        <a:solidFill>
                          <a:srgbClr val="FF0000"/>
                        </a:solidFill>
                        <a:latin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78611" marR="78611" marT="39305" marB="393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7693"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Helvetica Neue" panose="02000503000000020004" pitchFamily="2" charset="0"/>
                          <a:cs typeface="Helvetica Neue" panose="02000503000000020004" pitchFamily="2" charset="0"/>
                        </a:rPr>
                        <a:t>GX-1S</a:t>
                      </a:r>
                    </a:p>
                  </a:txBody>
                  <a:tcPr marL="78611" marR="78611" marT="39305" marB="393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solidFill>
                            <a:srgbClr val="FF0000"/>
                          </a:solidFill>
                          <a:latin typeface="Helvetica Neue" panose="02000503000000020004" pitchFamily="2" charset="0"/>
                          <a:cs typeface="Helvetica Neue" panose="02000503000000020004" pitchFamily="2" charset="0"/>
                        </a:rPr>
                        <a:t>Samsung</a:t>
                      </a:r>
                    </a:p>
                  </a:txBody>
                  <a:tcPr marL="78611" marR="78611" marT="39305" marB="393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7693"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cs typeface="Helvetica Neue" panose="02000503000000020004" pitchFamily="2" charset="0"/>
                        </a:rPr>
                        <a:t>T1460</a:t>
                      </a:r>
                    </a:p>
                  </a:txBody>
                  <a:tcPr marL="78611" marR="78611" marT="39305" marB="393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err="1">
                          <a:solidFill>
                            <a:srgbClr val="FF0000"/>
                          </a:solidFill>
                          <a:latin typeface="Helvetica Neue" panose="02000503000000020004" pitchFamily="2" charset="0"/>
                          <a:cs typeface="Helvetica Neue" panose="02000503000000020004" pitchFamily="2" charset="0"/>
                        </a:rPr>
                        <a:t>Benq</a:t>
                      </a:r>
                      <a:endParaRPr lang="en-US" sz="1200" b="0" i="0" dirty="0">
                        <a:solidFill>
                          <a:srgbClr val="FF0000"/>
                        </a:solidFill>
                        <a:latin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78611" marR="78611" marT="39305" marB="393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1" name="TextBox 50">
            <a:extLst>
              <a:ext uri="{FF2B5EF4-FFF2-40B4-BE49-F238E27FC236}">
                <a16:creationId xmlns:a16="http://schemas.microsoft.com/office/drawing/2014/main" id="{93BD468E-24A0-5C44-96C5-D892B39F3E09}"/>
              </a:ext>
            </a:extLst>
          </p:cNvPr>
          <p:cNvSpPr txBox="1"/>
          <p:nvPr/>
        </p:nvSpPr>
        <p:spPr>
          <a:xfrm>
            <a:off x="6812411" y="3820548"/>
            <a:ext cx="16738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0202">
              <a:spcAft>
                <a:spcPts val="400"/>
              </a:spcAft>
              <a:buSzPct val="100000"/>
            </a:pPr>
            <a:r>
              <a:rPr lang="en-US" sz="1600" b="1" dirty="0">
                <a:solidFill>
                  <a:srgbClr val="000000"/>
                </a:solidFill>
                <a:latin typeface="Helvetica Neue" panose="02000503000000020004" pitchFamily="2" charset="0"/>
                <a:cs typeface="Helvetica Neue Regular" charset="0"/>
              </a:rPr>
              <a:t>Complete table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3AF3F414-8D67-9F4F-96C8-9BCE907512D1}"/>
              </a:ext>
            </a:extLst>
          </p:cNvPr>
          <p:cNvCxnSpPr>
            <a:stCxn id="48" idx="3"/>
            <a:endCxn id="49" idx="1"/>
          </p:cNvCxnSpPr>
          <p:nvPr/>
        </p:nvCxnSpPr>
        <p:spPr>
          <a:xfrm flipV="1">
            <a:off x="5461302" y="3107598"/>
            <a:ext cx="1254809" cy="2"/>
          </a:xfrm>
          <a:prstGeom prst="straightConnector1">
            <a:avLst/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3" name="Table 52">
            <a:extLst>
              <a:ext uri="{FF2B5EF4-FFF2-40B4-BE49-F238E27FC236}">
                <a16:creationId xmlns:a16="http://schemas.microsoft.com/office/drawing/2014/main" id="{F71EF821-EF55-964F-A7CD-538CBE865091}"/>
              </a:ext>
            </a:extLst>
          </p:cNvPr>
          <p:cNvGraphicFramePr>
            <a:graphicFrameLocks noGrp="1"/>
          </p:cNvGraphicFramePr>
          <p:nvPr/>
        </p:nvGraphicFramePr>
        <p:xfrm>
          <a:off x="1109018" y="2441467"/>
          <a:ext cx="1650693" cy="13322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008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98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1491">
                <a:tc>
                  <a:txBody>
                    <a:bodyPr/>
                    <a:lstStyle/>
                    <a:p>
                      <a:r>
                        <a:rPr lang="en-US" sz="1200" b="1" i="0" dirty="0">
                          <a:latin typeface="Helvetica Neue" panose="02000503000000020004" pitchFamily="2" charset="0"/>
                          <a:cs typeface="Helvetica Neue" panose="02000503000000020004" pitchFamily="2" charset="0"/>
                        </a:rPr>
                        <a:t>Model</a:t>
                      </a:r>
                    </a:p>
                  </a:txBody>
                  <a:tcPr marL="78611" marR="78611" marT="39305" marB="393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i="0" dirty="0">
                          <a:latin typeface="Helvetica Neue" panose="02000503000000020004" pitchFamily="2" charset="0"/>
                          <a:cs typeface="Helvetica Neue" panose="02000503000000020004" pitchFamily="2" charset="0"/>
                        </a:rPr>
                        <a:t>Brand</a:t>
                      </a:r>
                    </a:p>
                  </a:txBody>
                  <a:tcPr marL="78611" marR="78611" marT="39305" marB="393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693"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Helvetica Neue" panose="02000503000000020004" pitchFamily="2" charset="0"/>
                          <a:cs typeface="Helvetica Neue" panose="02000503000000020004" pitchFamily="2" charset="0"/>
                        </a:rPr>
                        <a:t>S80</a:t>
                      </a:r>
                    </a:p>
                  </a:txBody>
                  <a:tcPr marL="78611" marR="78611" marT="39305" marB="393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err="1">
                          <a:solidFill>
                            <a:srgbClr val="000000"/>
                          </a:solidFill>
                          <a:latin typeface="Helvetica Neue" panose="02000503000000020004" pitchFamily="2" charset="0"/>
                          <a:cs typeface="Helvetica Neue" panose="02000503000000020004" pitchFamily="2" charset="0"/>
                        </a:rPr>
                        <a:t>Benq</a:t>
                      </a:r>
                      <a:endParaRPr lang="en-US" sz="1200" b="0" i="0" dirty="0">
                        <a:solidFill>
                          <a:srgbClr val="000000"/>
                        </a:solidFill>
                        <a:latin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78611" marR="78611" marT="39305" marB="393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693"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Helvetica Neue" panose="02000503000000020004" pitchFamily="2" charset="0"/>
                          <a:cs typeface="Helvetica Neue" panose="02000503000000020004" pitchFamily="2" charset="0"/>
                        </a:rPr>
                        <a:t>A10</a:t>
                      </a:r>
                    </a:p>
                  </a:txBody>
                  <a:tcPr marL="78611" marR="78611" marT="39305" marB="393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 b="0" i="0" dirty="0">
                        <a:solidFill>
                          <a:srgbClr val="FF0000"/>
                        </a:solidFill>
                        <a:latin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78611" marR="78611" marT="39305" marB="393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7693"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Helvetica Neue" panose="02000503000000020004" pitchFamily="2" charset="0"/>
                          <a:cs typeface="Helvetica Neue" panose="02000503000000020004" pitchFamily="2" charset="0"/>
                        </a:rPr>
                        <a:t>GX-1S</a:t>
                      </a:r>
                    </a:p>
                  </a:txBody>
                  <a:tcPr marL="78611" marR="78611" marT="39305" marB="393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 b="0" i="0" dirty="0">
                        <a:solidFill>
                          <a:srgbClr val="FF0000"/>
                        </a:solidFill>
                        <a:latin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78611" marR="78611" marT="39305" marB="393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7693"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cs typeface="Helvetica Neue" panose="02000503000000020004" pitchFamily="2" charset="0"/>
                        </a:rPr>
                        <a:t>T1460</a:t>
                      </a:r>
                    </a:p>
                  </a:txBody>
                  <a:tcPr marL="78611" marR="78611" marT="39305" marB="393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 b="0" i="0" dirty="0">
                        <a:solidFill>
                          <a:srgbClr val="FF0000"/>
                        </a:solidFill>
                        <a:latin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78611" marR="78611" marT="39305" marB="393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2AB731BC-ECFB-D941-9F1A-95AE22C6ABA3}"/>
              </a:ext>
            </a:extLst>
          </p:cNvPr>
          <p:cNvCxnSpPr>
            <a:stCxn id="53" idx="3"/>
            <a:endCxn id="48" idx="1"/>
          </p:cNvCxnSpPr>
          <p:nvPr/>
        </p:nvCxnSpPr>
        <p:spPr>
          <a:xfrm>
            <a:off x="2759711" y="3107598"/>
            <a:ext cx="1371773" cy="2"/>
          </a:xfrm>
          <a:prstGeom prst="straightConnector1">
            <a:avLst/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5" name="Table 54">
            <a:extLst>
              <a:ext uri="{FF2B5EF4-FFF2-40B4-BE49-F238E27FC236}">
                <a16:creationId xmlns:a16="http://schemas.microsoft.com/office/drawing/2014/main" id="{24642864-F5EA-024C-BFED-6E3F70FBB7B5}"/>
              </a:ext>
            </a:extLst>
          </p:cNvPr>
          <p:cNvGraphicFramePr>
            <a:graphicFrameLocks noGrp="1"/>
          </p:cNvGraphicFramePr>
          <p:nvPr/>
        </p:nvGraphicFramePr>
        <p:xfrm>
          <a:off x="3484881" y="1310073"/>
          <a:ext cx="1488406" cy="932820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927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07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6564"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latin typeface="Helvetica Neue Regular" charset="0"/>
                        </a:rPr>
                        <a:t>Model</a:t>
                      </a:r>
                      <a:endParaRPr lang="en-US" sz="900" b="0" i="0" dirty="0">
                        <a:latin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0" marR="0" marT="24702" marB="24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latin typeface="Helvetica Neue Regular" charset="0"/>
                        </a:rPr>
                        <a:t>Brand</a:t>
                      </a:r>
                      <a:endParaRPr lang="en-US" sz="900" b="0" i="0" dirty="0">
                        <a:latin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0" marR="0" marT="24702" marB="2470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6564"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latin typeface="Helvetica Neue Regular" charset="0"/>
                        </a:rPr>
                        <a:t>S80</a:t>
                      </a:r>
                      <a:endParaRPr lang="en-US" sz="900" b="0" i="0" dirty="0">
                        <a:latin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0" marR="0" marT="24702" marB="24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latin typeface="Helvetica Neue Regular" charset="0"/>
                        </a:rPr>
                        <a:t>Nikon</a:t>
                      </a:r>
                      <a:endParaRPr lang="en-US" sz="900" b="0" i="0" dirty="0">
                        <a:latin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0" marR="0" marT="24702" marB="2470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6564"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err="1">
                          <a:latin typeface="Helvetica Neue Regular" charset="0"/>
                        </a:rPr>
                        <a:t>Easyshare</a:t>
                      </a:r>
                      <a:r>
                        <a:rPr lang="en-US" sz="900" b="0" i="0" dirty="0">
                          <a:latin typeface="Helvetica Neue Regular" charset="0"/>
                        </a:rPr>
                        <a:t> CD44</a:t>
                      </a:r>
                      <a:endParaRPr lang="en-US" sz="900" b="0" i="0" dirty="0">
                        <a:latin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0" marR="0" marT="24702" marB="24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latin typeface="Helvetica Neue Regular" charset="0"/>
                        </a:rPr>
                        <a:t>Kodak</a:t>
                      </a:r>
                      <a:endParaRPr lang="en-US" sz="900" b="0" i="0" dirty="0">
                        <a:latin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0" marR="0" marT="24702" marB="2470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6564"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latin typeface="Helvetica Neue Regular" charset="0"/>
                        </a:rPr>
                        <a:t>DSC W570</a:t>
                      </a:r>
                      <a:endParaRPr lang="en-US" sz="900" b="0" i="0" dirty="0">
                        <a:latin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0" marR="0" marT="24702" marB="24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latin typeface="Helvetica Neue Regular" charset="0"/>
                        </a:rPr>
                        <a:t>Sony</a:t>
                      </a:r>
                      <a:endParaRPr lang="en-US" sz="900" b="0" i="0" dirty="0">
                        <a:latin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0" marR="0" marT="24702" marB="2470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6564"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err="1">
                          <a:latin typeface="Helvetica Neue Regular" charset="0"/>
                        </a:rPr>
                        <a:t>Optio</a:t>
                      </a:r>
                      <a:r>
                        <a:rPr lang="en-US" sz="900" b="0" i="0" dirty="0">
                          <a:latin typeface="Helvetica Neue Regular" charset="0"/>
                        </a:rPr>
                        <a:t> E60</a:t>
                      </a:r>
                      <a:endParaRPr lang="en-US" sz="900" b="0" i="0" dirty="0">
                        <a:latin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0" marR="0" marT="24702" marB="24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latin typeface="Helvetica Neue Regular" charset="0"/>
                        </a:rPr>
                        <a:t>Pentax</a:t>
                      </a:r>
                      <a:endParaRPr lang="en-US" sz="900" b="0" i="0" dirty="0">
                        <a:latin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0" marR="0" marT="24702" marB="2470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56" name="Table 55">
            <a:extLst>
              <a:ext uri="{FF2B5EF4-FFF2-40B4-BE49-F238E27FC236}">
                <a16:creationId xmlns:a16="http://schemas.microsoft.com/office/drawing/2014/main" id="{658FF4FE-104E-0F4C-B55B-9DB16B293B3A}"/>
              </a:ext>
            </a:extLst>
          </p:cNvPr>
          <p:cNvGraphicFramePr>
            <a:graphicFrameLocks noGrp="1"/>
          </p:cNvGraphicFramePr>
          <p:nvPr/>
        </p:nvGraphicFramePr>
        <p:xfrm>
          <a:off x="4584122" y="1517393"/>
          <a:ext cx="1217238" cy="932820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724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23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6564"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latin typeface="Helvetica Neue Regular" charset="0"/>
                        </a:rPr>
                        <a:t>Part No</a:t>
                      </a:r>
                      <a:endParaRPr lang="en-US" sz="900" b="0" i="0" dirty="0">
                        <a:latin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0" marR="0" marT="24702" marB="24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err="1">
                          <a:latin typeface="Helvetica Neue Regular" charset="0"/>
                        </a:rPr>
                        <a:t>Mfg</a:t>
                      </a:r>
                      <a:endParaRPr lang="en-US" sz="900" b="0" i="0" dirty="0">
                        <a:latin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0" marR="0" marT="24702" marB="2470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6564"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latin typeface="Helvetica Neue Regular" charset="0"/>
                        </a:rPr>
                        <a:t>DSC W570</a:t>
                      </a:r>
                      <a:endParaRPr lang="en-US" sz="900" b="0" i="0" dirty="0">
                        <a:latin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0" marR="0" marT="24702" marB="24702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>
                          <a:latin typeface="Helvetica Neue Regular" charset="0"/>
                        </a:rPr>
                        <a:t>Sony</a:t>
                      </a:r>
                      <a:endParaRPr lang="en-US" sz="900" b="0" i="0" dirty="0">
                        <a:latin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0" marR="0" marT="24702" marB="2470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6564"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latin typeface="Helvetica Neue Regular" charset="0"/>
                        </a:rPr>
                        <a:t>T1460</a:t>
                      </a:r>
                      <a:endParaRPr lang="en-US" sz="900" b="0" i="0" dirty="0">
                        <a:latin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0" marR="0" marT="24702" marB="24702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 err="1">
                          <a:latin typeface="Helvetica Neue Regular" charset="0"/>
                        </a:rPr>
                        <a:t>Benq</a:t>
                      </a:r>
                      <a:endParaRPr lang="en-US" sz="900" b="0" i="0" dirty="0">
                        <a:latin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0" marR="0" marT="24702" marB="2470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6564"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err="1">
                          <a:latin typeface="Helvetica Neue Regular" charset="0"/>
                        </a:rPr>
                        <a:t>Optio</a:t>
                      </a:r>
                      <a:r>
                        <a:rPr lang="en-US" sz="900" b="0" i="0" dirty="0">
                          <a:latin typeface="Helvetica Neue Regular" charset="0"/>
                        </a:rPr>
                        <a:t> E60</a:t>
                      </a:r>
                      <a:endParaRPr lang="en-US" sz="900" b="0" i="0" dirty="0">
                        <a:latin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0" marR="0" marT="24702" marB="24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latin typeface="Helvetica Neue Regular" charset="0"/>
                        </a:rPr>
                        <a:t>Pentax</a:t>
                      </a:r>
                      <a:endParaRPr lang="en-US" sz="900" b="0" i="0" dirty="0">
                        <a:latin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0" marR="0" marT="24702" marB="2470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6564"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latin typeface="Helvetica Neue Regular" charset="0"/>
                        </a:rPr>
                        <a:t>S8100</a:t>
                      </a:r>
                      <a:endParaRPr lang="en-US" sz="900" b="0" i="0" dirty="0">
                        <a:latin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0" marR="0" marT="24702" marB="24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latin typeface="Helvetica Neue Regular" charset="0"/>
                        </a:rPr>
                        <a:t>Nikon</a:t>
                      </a:r>
                      <a:endParaRPr lang="en-US" sz="900" b="0" i="0" dirty="0">
                        <a:latin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0" marR="0" marT="24702" marB="2470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57" name="Table 56">
            <a:extLst>
              <a:ext uri="{FF2B5EF4-FFF2-40B4-BE49-F238E27FC236}">
                <a16:creationId xmlns:a16="http://schemas.microsoft.com/office/drawing/2014/main" id="{C3EFE3DB-698E-7B43-A77E-DC4AFEBC994B}"/>
              </a:ext>
            </a:extLst>
          </p:cNvPr>
          <p:cNvGraphicFramePr>
            <a:graphicFrameLocks noGrp="1"/>
          </p:cNvGraphicFramePr>
          <p:nvPr/>
        </p:nvGraphicFramePr>
        <p:xfrm>
          <a:off x="5025929" y="1268674"/>
          <a:ext cx="1065717" cy="932820"/>
        </p:xfrm>
        <a:graphic>
          <a:graphicData uri="http://schemas.openxmlformats.org/drawingml/2006/table">
            <a:tbl>
              <a:tblPr firstRow="1" bandRow="1">
                <a:tableStyleId>{306799F8-075E-4A3A-A7F6-7FBC6576F1A4}</a:tableStyleId>
              </a:tblPr>
              <a:tblGrid>
                <a:gridCol w="634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0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6564"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latin typeface="Helvetica Neue Regular" charset="0"/>
                        </a:rPr>
                        <a:t>Part No</a:t>
                      </a:r>
                      <a:endParaRPr lang="en-US" sz="900" b="0" i="0" dirty="0">
                        <a:latin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0" marR="0" marT="24702" marB="24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err="1">
                          <a:latin typeface="Helvetica Neue Regular" charset="0"/>
                        </a:rPr>
                        <a:t>Mfg</a:t>
                      </a:r>
                      <a:endParaRPr lang="en-US" sz="900" b="0" i="0" dirty="0">
                        <a:latin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0" marR="0" marT="24702" marB="2470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6564"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latin typeface="Helvetica Neue Regular" charset="0"/>
                        </a:rPr>
                        <a:t>DSC W570</a:t>
                      </a:r>
                      <a:endParaRPr lang="en-US" sz="900" b="0" i="0" dirty="0">
                        <a:latin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0" marR="0" marT="24702" marB="24702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>
                          <a:latin typeface="Helvetica Neue Regular" charset="0"/>
                        </a:rPr>
                        <a:t>Sony</a:t>
                      </a:r>
                      <a:endParaRPr lang="en-US" sz="900" b="0" i="0" dirty="0">
                        <a:latin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0" marR="0" marT="24702" marB="2470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6564"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latin typeface="Helvetica Neue Regular" charset="0"/>
                        </a:rPr>
                        <a:t>T1460</a:t>
                      </a:r>
                      <a:endParaRPr lang="en-US" sz="900" b="0" i="0" dirty="0">
                        <a:latin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0" marR="0" marT="24702" marB="24702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 err="1">
                          <a:latin typeface="Helvetica Neue Regular" charset="0"/>
                        </a:rPr>
                        <a:t>Benq</a:t>
                      </a:r>
                      <a:endParaRPr lang="en-US" sz="900" b="0" i="0" dirty="0">
                        <a:latin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0" marR="0" marT="24702" marB="2470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6564"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err="1">
                          <a:latin typeface="Helvetica Neue Regular" charset="0"/>
                        </a:rPr>
                        <a:t>Optio</a:t>
                      </a:r>
                      <a:r>
                        <a:rPr lang="en-US" sz="900" b="0" i="0" dirty="0">
                          <a:latin typeface="Helvetica Neue Regular" charset="0"/>
                        </a:rPr>
                        <a:t> E60</a:t>
                      </a:r>
                      <a:endParaRPr lang="en-US" sz="900" b="0" i="0" dirty="0">
                        <a:latin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0" marR="0" marT="24702" marB="24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latin typeface="Helvetica Neue Regular" charset="0"/>
                        </a:rPr>
                        <a:t>Pentax</a:t>
                      </a:r>
                      <a:endParaRPr lang="en-US" sz="900" b="0" i="0" dirty="0">
                        <a:latin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0" marR="0" marT="24702" marB="2470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6564"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latin typeface="Helvetica Neue Regular" charset="0"/>
                        </a:rPr>
                        <a:t>S8100</a:t>
                      </a:r>
                      <a:endParaRPr lang="en-US" sz="900" b="0" i="0" dirty="0">
                        <a:latin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0" marR="0" marT="24702" marB="24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latin typeface="Helvetica Neue Regular" charset="0"/>
                        </a:rPr>
                        <a:t>Nikon</a:t>
                      </a:r>
                      <a:endParaRPr lang="en-US" sz="900" b="0" i="0" dirty="0">
                        <a:latin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0" marR="0" marT="24702" marB="2470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8" name="TextBox 57">
            <a:extLst>
              <a:ext uri="{FF2B5EF4-FFF2-40B4-BE49-F238E27FC236}">
                <a16:creationId xmlns:a16="http://schemas.microsoft.com/office/drawing/2014/main" id="{1B6C5E08-E9DA-9F4D-AE4D-E112E806A732}"/>
              </a:ext>
            </a:extLst>
          </p:cNvPr>
          <p:cNvSpPr txBox="1"/>
          <p:nvPr/>
        </p:nvSpPr>
        <p:spPr>
          <a:xfrm>
            <a:off x="1160555" y="3820548"/>
            <a:ext cx="18213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0202">
              <a:spcAft>
                <a:spcPts val="400"/>
              </a:spcAft>
              <a:buSzPct val="100000"/>
            </a:pPr>
            <a:r>
              <a:rPr lang="en-US" sz="1600" b="1" dirty="0">
                <a:solidFill>
                  <a:srgbClr val="000000"/>
                </a:solidFill>
                <a:latin typeface="Helvetica Neue" panose="02000503000000020004" pitchFamily="2" charset="0"/>
                <a:cs typeface="Helvetica Neue Regular" charset="0"/>
              </a:rPr>
              <a:t>Incomplete table</a:t>
            </a:r>
          </a:p>
        </p:txBody>
      </p:sp>
      <p:sp>
        <p:nvSpPr>
          <p:cNvPr id="59" name="Down Arrow 58">
            <a:extLst>
              <a:ext uri="{FF2B5EF4-FFF2-40B4-BE49-F238E27FC236}">
                <a16:creationId xmlns:a16="http://schemas.microsoft.com/office/drawing/2014/main" id="{B74F8988-1BD1-894D-90CA-BC0A0AF816BF}"/>
              </a:ext>
            </a:extLst>
          </p:cNvPr>
          <p:cNvSpPr/>
          <p:nvPr/>
        </p:nvSpPr>
        <p:spPr>
          <a:xfrm>
            <a:off x="4687536" y="2491836"/>
            <a:ext cx="217714" cy="428825"/>
          </a:xfrm>
          <a:prstGeom prst="downArrow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71DBFFB-CD3C-5741-A1E3-BF4003A78AE4}"/>
              </a:ext>
            </a:extLst>
          </p:cNvPr>
          <p:cNvSpPr txBox="1"/>
          <p:nvPr/>
        </p:nvSpPr>
        <p:spPr>
          <a:xfrm>
            <a:off x="6091646" y="1397378"/>
            <a:ext cx="12614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0202">
              <a:spcAft>
                <a:spcPts val="400"/>
              </a:spcAft>
              <a:buSzPct val="100000"/>
            </a:pPr>
            <a:r>
              <a:rPr lang="en-US" sz="1600" b="1" dirty="0">
                <a:solidFill>
                  <a:srgbClr val="000000"/>
                </a:solidFill>
                <a:latin typeface="Helvetica Neue" panose="02000503000000020004" pitchFamily="2" charset="0"/>
                <a:cs typeface="Helvetica Neue Regular" charset="0"/>
              </a:rPr>
              <a:t>Web tables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68DEA7A-BC54-D540-87E0-80855C6C5DFD}"/>
              </a:ext>
            </a:extLst>
          </p:cNvPr>
          <p:cNvSpPr txBox="1"/>
          <p:nvPr/>
        </p:nvSpPr>
        <p:spPr>
          <a:xfrm>
            <a:off x="3345893" y="3325570"/>
            <a:ext cx="2874170" cy="688135"/>
          </a:xfrm>
          <a:prstGeom prst="rect">
            <a:avLst/>
          </a:prstGeom>
          <a:solidFill>
            <a:srgbClr val="C00000"/>
          </a:solidFill>
        </p:spPr>
        <p:txBody>
          <a:bodyPr wrap="square" lIns="135000" tIns="135000" rIns="135000" bIns="135000" rtlCol="0">
            <a:spAutoFit/>
          </a:bodyPr>
          <a:lstStyle/>
          <a:p>
            <a:pPr algn="ctr"/>
            <a:r>
              <a:rPr lang="en-GB" sz="1350" b="1" i="1" dirty="0">
                <a:solidFill>
                  <a:schemeClr val="bg1"/>
                </a:solidFill>
              </a:rPr>
              <a:t>Problem:</a:t>
            </a:r>
            <a:r>
              <a:rPr lang="en-GB" sz="1350" i="1" dirty="0">
                <a:solidFill>
                  <a:schemeClr val="bg1"/>
                </a:solidFill>
              </a:rPr>
              <a:t> entities may appear together for different reasons</a:t>
            </a:r>
            <a:endParaRPr lang="en-GB" sz="1350" dirty="0">
              <a:solidFill>
                <a:schemeClr val="bg1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D1E8A2D-2C7E-8546-8935-6657CA842334}"/>
              </a:ext>
            </a:extLst>
          </p:cNvPr>
          <p:cNvSpPr txBox="1"/>
          <p:nvPr/>
        </p:nvSpPr>
        <p:spPr>
          <a:xfrm>
            <a:off x="6091646" y="761626"/>
            <a:ext cx="3052354" cy="457303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lIns="135000" tIns="135000" rIns="135000" bIns="135000" rtlCol="0">
            <a:spAutoFit/>
          </a:bodyPr>
          <a:lstStyle/>
          <a:p>
            <a:r>
              <a:rPr lang="en-GB" sz="1200" b="1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Goal:</a:t>
            </a:r>
            <a:r>
              <a:rPr lang="en-GB" sz="1200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 </a:t>
            </a:r>
            <a:r>
              <a:rPr lang="en-GB" sz="1200" dirty="0">
                <a:latin typeface="Helvetica Neue" panose="02000503000000020004" pitchFamily="2" charset="0"/>
              </a:rPr>
              <a:t>Retrieve missing attribute values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19DC786-EBB9-744A-A319-6ABF10ACFC65}"/>
              </a:ext>
            </a:extLst>
          </p:cNvPr>
          <p:cNvSpPr txBox="1"/>
          <p:nvPr/>
        </p:nvSpPr>
        <p:spPr>
          <a:xfrm>
            <a:off x="3345893" y="4086806"/>
            <a:ext cx="2786535" cy="64196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lIns="135000" tIns="135000" rIns="135000" bIns="135000" rtlCol="0">
            <a:spAutoFit/>
          </a:bodyPr>
          <a:lstStyle/>
          <a:p>
            <a:r>
              <a:rPr lang="en-GB" sz="1200" b="1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Extra Input:</a:t>
            </a:r>
            <a:r>
              <a:rPr lang="en-GB" sz="1200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 </a:t>
            </a:r>
            <a:r>
              <a:rPr lang="en-GB" sz="1200" dirty="0">
                <a:latin typeface="Helvetica Neue" panose="02000503000000020004" pitchFamily="2" charset="0"/>
              </a:rPr>
              <a:t>target attribute name or example of completing attribute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1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61" grpId="0" animBg="1"/>
      <p:bldP spid="63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2">
            <a:extLst>
              <a:ext uri="{FF2B5EF4-FFF2-40B4-BE49-F238E27FC236}">
                <a16:creationId xmlns:a16="http://schemas.microsoft.com/office/drawing/2014/main" id="{FC8156D2-0810-DC40-96A2-B0345058A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530" y="277718"/>
            <a:ext cx="5198270" cy="1105789"/>
          </a:xfrm>
        </p:spPr>
        <p:txBody>
          <a:bodyPr/>
          <a:lstStyle/>
          <a:p>
            <a:r>
              <a:rPr lang="en-US" b="1" dirty="0">
                <a:latin typeface="Helvetica Neue" panose="02000503000000020004" pitchFamily="2" charset="0"/>
              </a:rPr>
              <a:t>Table Correlation Graph</a:t>
            </a:r>
            <a:br>
              <a:rPr lang="en-US" b="1" dirty="0">
                <a:latin typeface="Helvetica Neue" panose="02000503000000020004" pitchFamily="2" charset="0"/>
              </a:rPr>
            </a:br>
            <a:r>
              <a:rPr lang="en-GB" sz="1800" dirty="0">
                <a:latin typeface="Helvetica Neue Light" panose="02000403000000020004" pitchFamily="2" charset="0"/>
              </a:rPr>
              <a:t>Schema matching for web-page and web-tables</a:t>
            </a:r>
            <a:br>
              <a:rPr lang="en-GB" sz="1800" dirty="0">
                <a:latin typeface="Helvetica Neue Light" panose="02000403000000020004" pitchFamily="2" charset="0"/>
              </a:rPr>
            </a:br>
            <a:r>
              <a:rPr lang="en-GB" sz="1800" dirty="0">
                <a:latin typeface="Helvetica Neue Light" panose="02000403000000020004" pitchFamily="2" charset="0"/>
              </a:rPr>
              <a:t>Binary-relations only</a:t>
            </a:r>
            <a:endParaRPr lang="en-US" sz="1800" dirty="0">
              <a:latin typeface="Helvetica Neue Light" panose="0200040300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A396DB-7A62-7F46-B98A-45CBFF2F8B30}"/>
              </a:ext>
            </a:extLst>
          </p:cNvPr>
          <p:cNvSpPr/>
          <p:nvPr/>
        </p:nvSpPr>
        <p:spPr>
          <a:xfrm>
            <a:off x="7171609" y="392365"/>
            <a:ext cx="157716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50" dirty="0" err="1">
                <a:solidFill>
                  <a:srgbClr val="0072E5"/>
                </a:solidFill>
                <a:latin typeface="LibreCaslonText"/>
              </a:rPr>
              <a:t>Yakout</a:t>
            </a:r>
            <a:r>
              <a:rPr lang="en-GB" sz="1350" dirty="0">
                <a:solidFill>
                  <a:srgbClr val="0072E5"/>
                </a:solidFill>
                <a:latin typeface="LibreCaslonText"/>
              </a:rPr>
              <a:t> et al. </a:t>
            </a:r>
            <a:r>
              <a:rPr lang="en-GB" sz="1350" dirty="0">
                <a:latin typeface="LibreCaslonText"/>
              </a:rPr>
              <a:t>[</a:t>
            </a:r>
            <a:r>
              <a:rPr lang="en-GB" sz="1350" dirty="0">
                <a:solidFill>
                  <a:srgbClr val="0072E5"/>
                </a:solidFill>
                <a:latin typeface="LibreCaslonText"/>
              </a:rPr>
              <a:t>2012</a:t>
            </a:r>
            <a:r>
              <a:rPr lang="en-GB" sz="1350" dirty="0">
                <a:latin typeface="LibreCaslonText"/>
              </a:rPr>
              <a:t>] 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D1E8A2D-2C7E-8546-8935-6657CA842334}"/>
              </a:ext>
            </a:extLst>
          </p:cNvPr>
          <p:cNvSpPr txBox="1"/>
          <p:nvPr/>
        </p:nvSpPr>
        <p:spPr>
          <a:xfrm>
            <a:off x="6091646" y="761626"/>
            <a:ext cx="2786535" cy="64196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lIns="135000" tIns="135000" rIns="135000" bIns="135000" rtlCol="0">
            <a:spAutoFit/>
          </a:bodyPr>
          <a:lstStyle/>
          <a:p>
            <a:r>
              <a:rPr lang="en-GB" sz="1200" b="1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Goal:</a:t>
            </a:r>
            <a:r>
              <a:rPr lang="en-GB" sz="1200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 </a:t>
            </a:r>
            <a:r>
              <a:rPr lang="en-GB" sz="1200" dirty="0">
                <a:latin typeface="Helvetica Neue" panose="02000503000000020004" pitchFamily="2" charset="0"/>
              </a:rPr>
              <a:t>Retrieve missing attribute values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E80641-FFAE-BA4F-8307-29CC97BD83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7762" y="1365264"/>
            <a:ext cx="5421378" cy="37233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8" name="Content Placeholder 2">
                <a:extLst>
                  <a:ext uri="{FF2B5EF4-FFF2-40B4-BE49-F238E27FC236}">
                    <a16:creationId xmlns:a16="http://schemas.microsoft.com/office/drawing/2014/main" id="{9B2F38EF-28DA-6743-B9B9-ED03DADBB2F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9318" y="2506523"/>
                <a:ext cx="3445550" cy="843822"/>
              </a:xfrm>
              <a:prstGeom prst="rect">
                <a:avLst/>
              </a:prstGeom>
            </p:spPr>
            <p:txBody>
              <a:bodyPr>
                <a:normAutofit fontScale="62500" lnSpcReduction="20000"/>
              </a:bodyPr>
              <a:lstStyle>
                <a:lvl1pPr marL="285750" indent="-285750" algn="l" defTabSz="914318" rtl="0" eaLnBrk="1" latinLnBrk="0" hangingPunct="1">
                  <a:lnSpc>
                    <a:spcPct val="120000"/>
                  </a:lnSpc>
                  <a:spcBef>
                    <a:spcPts val="1000"/>
                  </a:spcBef>
                  <a:buFontTx/>
                  <a:buBlip>
                    <a:blip r:embed="rId4"/>
                  </a:buBlip>
                  <a:defRPr sz="1600" kern="1200" spc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23888" indent="-285750" algn="l" defTabSz="914318" rtl="0" eaLnBrk="1" latinLnBrk="0" hangingPunct="1">
                  <a:lnSpc>
                    <a:spcPct val="120000"/>
                  </a:lnSpc>
                  <a:spcBef>
                    <a:spcPts val="499"/>
                  </a:spcBef>
                  <a:buFontTx/>
                  <a:buBlip>
                    <a:blip r:embed="rId4"/>
                  </a:buBlip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98525" indent="-171450" algn="l" defTabSz="914318" rtl="0" eaLnBrk="1" latinLnBrk="0" hangingPunct="1">
                  <a:lnSpc>
                    <a:spcPct val="120000"/>
                  </a:lnSpc>
                  <a:spcBef>
                    <a:spcPts val="499"/>
                  </a:spcBef>
                  <a:buFontTx/>
                  <a:buBlip>
                    <a:blip r:embed="rId5"/>
                  </a:buBlip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3638" indent="-171450" algn="l" defTabSz="914318" rtl="0" eaLnBrk="1" latinLnBrk="0" hangingPunct="1">
                  <a:lnSpc>
                    <a:spcPct val="120000"/>
                  </a:lnSpc>
                  <a:spcBef>
                    <a:spcPts val="499"/>
                  </a:spcBef>
                  <a:buFontTx/>
                  <a:buBlip>
                    <a:blip r:embed="rId5"/>
                  </a:buBlip>
                  <a:tabLst>
                    <a:tab pos="1163638" algn="l"/>
                  </a:tabLst>
                  <a:defRPr sz="1000" kern="1200">
                    <a:solidFill>
                      <a:schemeClr val="tx1">
                        <a:alpha val="70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163638" indent="-171450" algn="l" defTabSz="914318" rtl="0" eaLnBrk="1" latinLnBrk="0" hangingPunct="1">
                  <a:lnSpc>
                    <a:spcPct val="120000"/>
                  </a:lnSpc>
                  <a:spcBef>
                    <a:spcPts val="499"/>
                  </a:spcBef>
                  <a:buFontTx/>
                  <a:buBlip>
                    <a:blip r:embed="rId5"/>
                  </a:buBlip>
                  <a:defRPr sz="1000" kern="1200" baseline="0">
                    <a:solidFill>
                      <a:schemeClr val="tx1">
                        <a:alpha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374" indent="-228580" algn="l" defTabSz="914318" rtl="0" eaLnBrk="1" latinLnBrk="0" hangingPunct="1">
                  <a:lnSpc>
                    <a:spcPct val="90000"/>
                  </a:lnSpc>
                  <a:spcBef>
                    <a:spcPts val="499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534" indent="-228580" algn="l" defTabSz="914318" rtl="0" eaLnBrk="1" latinLnBrk="0" hangingPunct="1">
                  <a:lnSpc>
                    <a:spcPct val="90000"/>
                  </a:lnSpc>
                  <a:spcBef>
                    <a:spcPts val="499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692" indent="-228580" algn="l" defTabSz="914318" rtl="0" eaLnBrk="1" latinLnBrk="0" hangingPunct="1">
                  <a:lnSpc>
                    <a:spcPct val="90000"/>
                  </a:lnSpc>
                  <a:spcBef>
                    <a:spcPts val="499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850" indent="-228580" algn="l" defTabSz="914318" rtl="0" eaLnBrk="1" latinLnBrk="0" hangingPunct="1">
                  <a:lnSpc>
                    <a:spcPct val="90000"/>
                  </a:lnSpc>
                  <a:spcBef>
                    <a:spcPts val="499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sz="1800" i="1">
                              <a:latin typeface="Cambria Math"/>
                            </a:rPr>
                            <m:t>𝐷𝑀𝐴</m:t>
                          </m:r>
                        </m:sub>
                      </m:sSub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latin typeface="Cambria Math"/>
                            </a:rPr>
                            <m:t>𝑇</m:t>
                          </m:r>
                        </m:e>
                      </m:d>
                      <m:r>
                        <a:rPr lang="en-US" sz="1800" i="1"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i="1">
                                        <a:latin typeface="Cambria Math"/>
                                      </a:rPr>
                                      <m:t>|</m:t>
                                    </m:r>
                                    <m:r>
                                      <a:rPr lang="en-US" sz="1800" i="1">
                                        <a:latin typeface="Cambria Math"/>
                                      </a:rPr>
                                      <m:t>𝑇</m:t>
                                    </m:r>
                                    <m:sSub>
                                      <m:sSubPr>
                                        <m:ctrlP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i="1">
                                            <a:latin typeface="Cambria Math"/>
                                          </a:rPr>
                                          <m:t>∩</m:t>
                                        </m:r>
                                      </m:e>
                                      <m:sub>
                                        <m:r>
                                          <a:rPr lang="en-US" sz="1800" i="1">
                                            <a:latin typeface="Cambria Math"/>
                                          </a:rPr>
                                          <m:t>𝐾</m:t>
                                        </m:r>
                                      </m:sub>
                                    </m:sSub>
                                    <m:r>
                                      <a:rPr lang="en-US" sz="1800" i="1">
                                        <a:latin typeface="Cambria Math"/>
                                      </a:rPr>
                                      <m:t>𝑄</m:t>
                                    </m:r>
                                    <m:r>
                                      <a:rPr lang="en-US" sz="1800" i="1">
                                        <a:latin typeface="Cambria Math"/>
                                      </a:rPr>
                                      <m:t>|</m:t>
                                    </m:r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n-US" sz="1800" i="1">
                                        <a:latin typeface="Cambria Math"/>
                                      </a:rPr>
                                      <m:t>min</m:t>
                                    </m:r>
                                    <m:r>
                                      <a:rPr lang="en-US" sz="1800" i="1">
                                        <a:latin typeface="Cambria Math"/>
                                      </a:rPr>
                                      <m:t>(</m:t>
                                    </m:r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800" i="1">
                                            <a:latin typeface="Cambria Math"/>
                                          </a:rPr>
                                          <m:t>𝑄</m:t>
                                        </m:r>
                                      </m:e>
                                    </m:d>
                                    <m:r>
                                      <a:rPr lang="en-US" sz="1800" i="1">
                                        <a:latin typeface="Cambria Math"/>
                                      </a:rPr>
                                      <m:t>, |</m:t>
                                    </m:r>
                                    <m:r>
                                      <a:rPr lang="en-US" sz="1800" i="1">
                                        <a:latin typeface="Cambria Math"/>
                                      </a:rPr>
                                      <m:t>𝑇</m:t>
                                    </m:r>
                                    <m:r>
                                      <a:rPr lang="en-US" sz="1800" i="1">
                                        <a:latin typeface="Cambria Math"/>
                                      </a:rPr>
                                      <m:t>|)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1800" i="1">
                                    <a:latin typeface="Cambria Math"/>
                                  </a:rPr>
                                  <m:t>𝑖𝑓</m:t>
                                </m:r>
                                <m:r>
                                  <a:rPr lang="en-US" sz="1800" i="1"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en-US" sz="1800" i="1">
                                    <a:latin typeface="Cambria Math"/>
                                  </a:rPr>
                                  <m:t>𝑄</m:t>
                                </m:r>
                                <m:r>
                                  <a:rPr lang="en-US" sz="1800" i="1">
                                    <a:latin typeface="Cambria Math"/>
                                  </a:rPr>
                                  <m:t>.</m:t>
                                </m:r>
                                <m:r>
                                  <a:rPr lang="en-US" sz="1800" i="1">
                                    <a:latin typeface="Cambria Math"/>
                                  </a:rPr>
                                  <m:t>𝐴</m:t>
                                </m:r>
                                <m:r>
                                  <a:rPr lang="en-US" sz="1800" i="1">
                                    <a:latin typeface="Cambria Math"/>
                                  </a:rPr>
                                  <m:t>≈</m:t>
                                </m:r>
                                <m:r>
                                  <a:rPr lang="en-US" sz="1800" i="1">
                                    <a:latin typeface="Cambria Math"/>
                                  </a:rPr>
                                  <m:t>𝑇</m:t>
                                </m:r>
                                <m:r>
                                  <a:rPr lang="en-US" sz="1800" i="1">
                                    <a:latin typeface="Cambria Math"/>
                                  </a:rPr>
                                  <m:t>.</m:t>
                                </m:r>
                                <m:r>
                                  <a:rPr lang="en-US" sz="1800" i="1">
                                    <a:latin typeface="Cambria Math"/>
                                  </a:rPr>
                                  <m:t>𝐵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800" i="1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1800" i="1">
                                    <a:latin typeface="Cambria Math"/>
                                  </a:rPr>
                                  <m:t>𝑜𝑡h𝑒𝑟𝑤𝑖𝑠𝑒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800" dirty="0"/>
              </a:p>
              <a:p>
                <a:pPr lvl="1"/>
                <a:endParaRPr lang="en-US" sz="2200" dirty="0"/>
              </a:p>
            </p:txBody>
          </p:sp>
        </mc:Choice>
        <mc:Fallback xmlns="">
          <p:sp>
            <p:nvSpPr>
              <p:cNvPr id="68" name="Content Placeholder 2">
                <a:extLst>
                  <a:ext uri="{FF2B5EF4-FFF2-40B4-BE49-F238E27FC236}">
                    <a16:creationId xmlns:a16="http://schemas.microsoft.com/office/drawing/2014/main" id="{9B2F38EF-28DA-6743-B9B9-ED03DADBB2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318" y="2506523"/>
                <a:ext cx="3445550" cy="843822"/>
              </a:xfrm>
              <a:prstGeom prst="rect">
                <a:avLst/>
              </a:prstGeom>
              <a:blipFill>
                <a:blip r:embed="rId6"/>
                <a:stretch>
                  <a:fillRect l="-3309" t="-150000" b="-23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A5121670-AB83-E04B-B43B-7777A77697D0}"/>
              </a:ext>
            </a:extLst>
          </p:cNvPr>
          <p:cNvSpPr txBox="1"/>
          <p:nvPr/>
        </p:nvSpPr>
        <p:spPr>
          <a:xfrm>
            <a:off x="416668" y="1827325"/>
            <a:ext cx="2930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 Neue" panose="02000503000000020004" pitchFamily="2" charset="0"/>
              </a:rPr>
              <a:t>Direct Match between Q(K,A) and T(K,B)</a:t>
            </a:r>
          </a:p>
          <a:p>
            <a:r>
              <a:rPr lang="en-US" sz="1200" dirty="0">
                <a:latin typeface="Helvetica Neue" panose="02000503000000020004" pitchFamily="2" charset="0"/>
              </a:rPr>
              <a:t>K=entity name column</a:t>
            </a:r>
          </a:p>
          <a:p>
            <a:r>
              <a:rPr lang="en-US" sz="1200" dirty="0">
                <a:latin typeface="Helvetica Neue" panose="02000503000000020004" pitchFamily="2" charset="0"/>
              </a:rPr>
              <a:t>A,B = entity attribute column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FD0967-FFED-B94E-80D7-08D457E22777}"/>
              </a:ext>
            </a:extLst>
          </p:cNvPr>
          <p:cNvSpPr txBox="1"/>
          <p:nvPr/>
        </p:nvSpPr>
        <p:spPr>
          <a:xfrm>
            <a:off x="416669" y="1518079"/>
            <a:ext cx="20954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latin typeface="Helvetica Neue" panose="02000503000000020004" pitchFamily="2" charset="0"/>
              </a:rPr>
              <a:t>Determine Table Match</a:t>
            </a:r>
          </a:p>
        </p:txBody>
      </p:sp>
      <p:sp>
        <p:nvSpPr>
          <p:cNvPr id="70" name="Rounded Rectangular Callout 69">
            <a:extLst>
              <a:ext uri="{FF2B5EF4-FFF2-40B4-BE49-F238E27FC236}">
                <a16:creationId xmlns:a16="http://schemas.microsoft.com/office/drawing/2014/main" id="{2AE72844-3836-4A4B-B432-91BA3FC2F857}"/>
              </a:ext>
            </a:extLst>
          </p:cNvPr>
          <p:cNvSpPr/>
          <p:nvPr/>
        </p:nvSpPr>
        <p:spPr>
          <a:xfrm>
            <a:off x="2793395" y="2071869"/>
            <a:ext cx="1800379" cy="508624"/>
          </a:xfrm>
          <a:prstGeom prst="wedgeRoundRectCallout">
            <a:avLst>
              <a:gd name="adj1" fmla="val -35054"/>
              <a:gd name="adj2" fmla="val 100000"/>
              <a:gd name="adj3" fmla="val 16667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latin typeface="Helvetica Neue" panose="02000503000000020004" pitchFamily="2" charset="0"/>
              </a:rPr>
              <a:t>Can use approximate matching and thesaurus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6C8D173-EB18-F244-B81B-234FE8119D47}"/>
              </a:ext>
            </a:extLst>
          </p:cNvPr>
          <p:cNvSpPr txBox="1"/>
          <p:nvPr/>
        </p:nvSpPr>
        <p:spPr>
          <a:xfrm>
            <a:off x="334076" y="3608953"/>
            <a:ext cx="3031595" cy="641969"/>
          </a:xfrm>
          <a:prstGeom prst="rect">
            <a:avLst/>
          </a:prstGeom>
          <a:solidFill>
            <a:srgbClr val="C00000"/>
          </a:solidFill>
        </p:spPr>
        <p:txBody>
          <a:bodyPr wrap="square" lIns="135000" tIns="135000" rIns="135000" bIns="135000" rtlCol="0">
            <a:spAutoFit/>
          </a:bodyPr>
          <a:lstStyle/>
          <a:p>
            <a:pPr algn="ctr"/>
            <a:r>
              <a:rPr lang="en-GB" sz="1200" b="1" i="1" dirty="0">
                <a:solidFill>
                  <a:schemeClr val="bg1"/>
                </a:solidFill>
              </a:rPr>
              <a:t>Problem:</a:t>
            </a:r>
            <a:r>
              <a:rPr lang="en-GB" sz="1200" i="1" dirty="0">
                <a:solidFill>
                  <a:schemeClr val="bg1"/>
                </a:solidFill>
              </a:rPr>
              <a:t> considers only direct links between Q and T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29742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2">
            <a:extLst>
              <a:ext uri="{FF2B5EF4-FFF2-40B4-BE49-F238E27FC236}">
                <a16:creationId xmlns:a16="http://schemas.microsoft.com/office/drawing/2014/main" id="{FC8156D2-0810-DC40-96A2-B0345058A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530" y="277718"/>
            <a:ext cx="5198270" cy="1105789"/>
          </a:xfrm>
        </p:spPr>
        <p:txBody>
          <a:bodyPr/>
          <a:lstStyle/>
          <a:p>
            <a:r>
              <a:rPr lang="en-US" b="1" dirty="0">
                <a:latin typeface="Helvetica Neue" panose="02000503000000020004" pitchFamily="2" charset="0"/>
              </a:rPr>
              <a:t>Table Correlation Graph</a:t>
            </a:r>
            <a:br>
              <a:rPr lang="en-US" b="1" dirty="0">
                <a:latin typeface="Helvetica Neue" panose="02000503000000020004" pitchFamily="2" charset="0"/>
              </a:rPr>
            </a:br>
            <a:r>
              <a:rPr lang="en-GB" sz="1800" dirty="0">
                <a:latin typeface="Helvetica Neue Light" panose="02000403000000020004" pitchFamily="2" charset="0"/>
              </a:rPr>
              <a:t>Schema matching for web-page and web-tables</a:t>
            </a:r>
            <a:br>
              <a:rPr lang="en-GB" sz="1800" dirty="0">
                <a:latin typeface="Helvetica Neue Light" panose="02000403000000020004" pitchFamily="2" charset="0"/>
              </a:rPr>
            </a:br>
            <a:r>
              <a:rPr lang="en-GB" sz="1800" dirty="0">
                <a:latin typeface="Helvetica Neue Light" panose="02000403000000020004" pitchFamily="2" charset="0"/>
              </a:rPr>
              <a:t>Binary-relations only</a:t>
            </a:r>
            <a:endParaRPr lang="en-US" sz="1800" dirty="0">
              <a:latin typeface="Helvetica Neue Light" panose="0200040300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A396DB-7A62-7F46-B98A-45CBFF2F8B30}"/>
              </a:ext>
            </a:extLst>
          </p:cNvPr>
          <p:cNvSpPr/>
          <p:nvPr/>
        </p:nvSpPr>
        <p:spPr>
          <a:xfrm>
            <a:off x="7171609" y="392365"/>
            <a:ext cx="157716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50" dirty="0" err="1">
                <a:solidFill>
                  <a:srgbClr val="0072E5"/>
                </a:solidFill>
                <a:latin typeface="LibreCaslonText"/>
              </a:rPr>
              <a:t>Yakout</a:t>
            </a:r>
            <a:r>
              <a:rPr lang="en-GB" sz="1350" dirty="0">
                <a:solidFill>
                  <a:srgbClr val="0072E5"/>
                </a:solidFill>
                <a:latin typeface="LibreCaslonText"/>
              </a:rPr>
              <a:t> et al. </a:t>
            </a:r>
            <a:r>
              <a:rPr lang="en-GB" sz="1350" dirty="0">
                <a:latin typeface="LibreCaslonText"/>
              </a:rPr>
              <a:t>[</a:t>
            </a:r>
            <a:r>
              <a:rPr lang="en-GB" sz="1350" dirty="0">
                <a:solidFill>
                  <a:srgbClr val="0072E5"/>
                </a:solidFill>
                <a:latin typeface="LibreCaslonText"/>
              </a:rPr>
              <a:t>2012</a:t>
            </a:r>
            <a:r>
              <a:rPr lang="en-GB" sz="1350" dirty="0">
                <a:latin typeface="LibreCaslonText"/>
              </a:rPr>
              <a:t>] 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D1E8A2D-2C7E-8546-8935-6657CA842334}"/>
              </a:ext>
            </a:extLst>
          </p:cNvPr>
          <p:cNvSpPr txBox="1"/>
          <p:nvPr/>
        </p:nvSpPr>
        <p:spPr>
          <a:xfrm>
            <a:off x="6091646" y="761626"/>
            <a:ext cx="2786535" cy="64196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lIns="135000" tIns="135000" rIns="135000" bIns="135000" rtlCol="0">
            <a:spAutoFit/>
          </a:bodyPr>
          <a:lstStyle/>
          <a:p>
            <a:r>
              <a:rPr lang="en-GB" sz="1200" b="1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Goal:</a:t>
            </a:r>
            <a:r>
              <a:rPr lang="en-GB" sz="1200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 </a:t>
            </a:r>
            <a:r>
              <a:rPr lang="en-GB" sz="1200" dirty="0">
                <a:latin typeface="Helvetica Neue" panose="02000503000000020004" pitchFamily="2" charset="0"/>
              </a:rPr>
              <a:t>Retrieve missing attribute values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E80641-FFAE-BA4F-8307-29CC97BD83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7762" y="1365264"/>
            <a:ext cx="5421378" cy="37233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FD0967-FFED-B94E-80D7-08D457E22777}"/>
              </a:ext>
            </a:extLst>
          </p:cNvPr>
          <p:cNvSpPr txBox="1"/>
          <p:nvPr/>
        </p:nvSpPr>
        <p:spPr>
          <a:xfrm>
            <a:off x="408123" y="1287340"/>
            <a:ext cx="20954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latin typeface="Helvetica Neue" panose="02000503000000020004" pitchFamily="2" charset="0"/>
              </a:rPr>
              <a:t>Determine Table Match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925DCA-BC7F-724A-BF5F-4FE90985C272}"/>
              </a:ext>
            </a:extLst>
          </p:cNvPr>
          <p:cNvSpPr txBox="1"/>
          <p:nvPr/>
        </p:nvSpPr>
        <p:spPr>
          <a:xfrm>
            <a:off x="416669" y="1536770"/>
            <a:ext cx="3753272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 Neue" panose="02000503000000020004" pitchFamily="2" charset="0"/>
              </a:rPr>
              <a:t>Holistic Match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1200" dirty="0">
                <a:latin typeface="Helvetica Neue" panose="02000503000000020004" pitchFamily="2" charset="0"/>
              </a:rPr>
              <a:t>Assign Direct Match Score from Query to Tables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1200" dirty="0">
                <a:latin typeface="Helvetica Neue" panose="02000503000000020004" pitchFamily="2" charset="0"/>
              </a:rPr>
              <a:t>Scores &gt;0 are starting nodes</a:t>
            </a:r>
          </a:p>
          <a:p>
            <a:pPr marL="257175" indent="-257175">
              <a:buFont typeface="+mj-lt"/>
              <a:buAutoNum type="arabicPeriod"/>
            </a:pPr>
            <a:endParaRPr lang="en-US" sz="1200" dirty="0">
              <a:latin typeface="Helvetica Neue" panose="02000503000000020004" pitchFamily="2" charset="0"/>
            </a:endParaRPr>
          </a:p>
          <a:p>
            <a:r>
              <a:rPr lang="en-US" sz="1200" b="1" dirty="0">
                <a:latin typeface="Helvetica Neue" panose="02000503000000020004" pitchFamily="2" charset="0"/>
              </a:rPr>
              <a:t> Build Classifier</a:t>
            </a:r>
            <a:r>
              <a:rPr lang="en-US" sz="1200" dirty="0">
                <a:latin typeface="Helvetica Neue" panose="02000503000000020004" pitchFamily="2" charset="0"/>
              </a:rPr>
              <a:t> using </a:t>
            </a:r>
          </a:p>
          <a:p>
            <a:pPr marL="600049" lvl="1" indent="-257175">
              <a:buFont typeface="Arial" panose="020B0604020202020204" pitchFamily="34" charset="0"/>
              <a:buChar char="•"/>
            </a:pPr>
            <a:r>
              <a:rPr lang="en-US" sz="1200" dirty="0">
                <a:latin typeface="Helvetica Neue" panose="02000503000000020004" pitchFamily="2" charset="0"/>
              </a:rPr>
              <a:t>Context similarity</a:t>
            </a:r>
          </a:p>
          <a:p>
            <a:pPr marL="600049" lvl="1" indent="-257175">
              <a:buFont typeface="Arial" panose="020B0604020202020204" pitchFamily="34" charset="0"/>
              <a:buChar char="•"/>
            </a:pPr>
            <a:r>
              <a:rPr lang="en-US" sz="1200" dirty="0">
                <a:latin typeface="Helvetica Neue" panose="02000503000000020004" pitchFamily="2" charset="0"/>
              </a:rPr>
              <a:t>Table-to-content similarity</a:t>
            </a:r>
          </a:p>
          <a:p>
            <a:pPr marL="600049" lvl="1" indent="-257175">
              <a:buFont typeface="Arial" panose="020B0604020202020204" pitchFamily="34" charset="0"/>
              <a:buChar char="•"/>
            </a:pPr>
            <a:r>
              <a:rPr lang="en-US" sz="1200" dirty="0">
                <a:latin typeface="Helvetica Neue" panose="02000503000000020004" pitchFamily="2" charset="0"/>
              </a:rPr>
              <a:t>URL similarity</a:t>
            </a:r>
          </a:p>
          <a:p>
            <a:pPr marL="600049" lvl="1" indent="-257175">
              <a:buFont typeface="Arial" panose="020B0604020202020204" pitchFamily="34" charset="0"/>
              <a:buChar char="•"/>
            </a:pPr>
            <a:r>
              <a:rPr lang="en-US" sz="1200" dirty="0">
                <a:latin typeface="Helvetica Neue" panose="02000503000000020004" pitchFamily="2" charset="0"/>
              </a:rPr>
              <a:t>Tuples Similarity</a:t>
            </a:r>
          </a:p>
          <a:p>
            <a:pPr marL="50800" lvl="1"/>
            <a:r>
              <a:rPr lang="en-US" sz="1200" dirty="0">
                <a:latin typeface="Helvetica Neue" panose="02000503000000020004" pitchFamily="2" charset="0"/>
              </a:rPr>
              <a:t>the model predicts the match between </a:t>
            </a:r>
          </a:p>
          <a:p>
            <a:pPr marL="50800" lvl="1"/>
            <a:r>
              <a:rPr lang="en-US" sz="1200" dirty="0">
                <a:latin typeface="Helvetica Neue" panose="02000503000000020004" pitchFamily="2" charset="0"/>
              </a:rPr>
              <a:t>two tables with a probability </a:t>
            </a:r>
          </a:p>
          <a:p>
            <a:pPr marL="342874" lvl="1"/>
            <a:endParaRPr lang="en-US" sz="1200" dirty="0">
              <a:latin typeface="Helvetica Neue" panose="02000503000000020004" pitchFamily="2" charset="0"/>
            </a:endParaRPr>
          </a:p>
          <a:p>
            <a:pPr marL="257175" indent="-257175">
              <a:buFont typeface="+mj-lt"/>
              <a:buAutoNum type="arabicPeriod" startAt="3"/>
            </a:pPr>
            <a:r>
              <a:rPr lang="en-US" sz="1200" dirty="0">
                <a:latin typeface="Helvetica Neue" panose="02000503000000020004" pitchFamily="2" charset="0"/>
              </a:rPr>
              <a:t>Use classifier to add weight to other table pairs</a:t>
            </a:r>
          </a:p>
          <a:p>
            <a:pPr marL="257175" indent="-257175">
              <a:buFont typeface="+mj-lt"/>
              <a:buAutoNum type="arabicPeriod" startAt="3"/>
            </a:pPr>
            <a:endParaRPr lang="en-US" sz="1200" dirty="0">
              <a:latin typeface="Helvetica Neue" panose="02000503000000020004" pitchFamily="2" charset="0"/>
            </a:endParaRPr>
          </a:p>
          <a:p>
            <a:pPr marL="257175" indent="-257175">
              <a:buFont typeface="+mj-lt"/>
              <a:buAutoNum type="arabicPeriod" startAt="3"/>
            </a:pPr>
            <a:r>
              <a:rPr lang="en-US" sz="1200" dirty="0">
                <a:latin typeface="Helvetica Neue" panose="02000503000000020004" pitchFamily="2" charset="0"/>
              </a:rPr>
              <a:t>Use starting node and execute PPR</a:t>
            </a:r>
          </a:p>
          <a:p>
            <a:pPr marL="257175" indent="-257175">
              <a:buFont typeface="+mj-lt"/>
              <a:buAutoNum type="arabicPeriod" startAt="3"/>
            </a:pPr>
            <a:endParaRPr lang="en-US" sz="1200" dirty="0">
              <a:latin typeface="Helvetica Neue" panose="02000503000000020004" pitchFamily="2" charset="0"/>
            </a:endParaRPr>
          </a:p>
          <a:p>
            <a:pPr marL="257175" indent="-257175">
              <a:buFont typeface="+mj-lt"/>
              <a:buAutoNum type="arabicPeriod" startAt="3"/>
            </a:pPr>
            <a:r>
              <a:rPr lang="en-US" sz="1200" dirty="0">
                <a:latin typeface="Helvetica Neue" panose="02000503000000020004" pitchFamily="2" charset="0"/>
              </a:rPr>
              <a:t>Use PPR scores to rank matching tables</a:t>
            </a:r>
          </a:p>
          <a:p>
            <a:endParaRPr lang="en-US" sz="1200" dirty="0">
              <a:latin typeface="Helvetica Neue" panose="02000503000000020004" pitchFamily="2" charset="0"/>
            </a:endParaRPr>
          </a:p>
          <a:p>
            <a:endParaRPr lang="en-US" sz="1200" dirty="0">
              <a:latin typeface="Helvetica Neue" panose="02000503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92AB32-C038-D94A-AD8D-45B33DF7D194}"/>
              </a:ext>
            </a:extLst>
          </p:cNvPr>
          <p:cNvSpPr txBox="1"/>
          <p:nvPr/>
        </p:nvSpPr>
        <p:spPr>
          <a:xfrm>
            <a:off x="6984594" y="2393985"/>
            <a:ext cx="37061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Helvetica Neue" panose="02000503000000020004" pitchFamily="2" charset="0"/>
              </a:rPr>
              <a:t>0.3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77A927-9FD5-9047-97D9-8F4C091A6B49}"/>
              </a:ext>
            </a:extLst>
          </p:cNvPr>
          <p:cNvSpPr txBox="1"/>
          <p:nvPr/>
        </p:nvSpPr>
        <p:spPr>
          <a:xfrm>
            <a:off x="6757900" y="3826477"/>
            <a:ext cx="37061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Helvetica Neue" panose="02000503000000020004" pitchFamily="2" charset="0"/>
              </a:rPr>
              <a:t>0.1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8FBCC8-6917-6241-9B2D-BD442B532E84}"/>
              </a:ext>
            </a:extLst>
          </p:cNvPr>
          <p:cNvSpPr txBox="1"/>
          <p:nvPr/>
        </p:nvSpPr>
        <p:spPr>
          <a:xfrm>
            <a:off x="8107375" y="2456333"/>
            <a:ext cx="37061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Helvetica Neue" panose="02000503000000020004" pitchFamily="2" charset="0"/>
              </a:rPr>
              <a:t>0.7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F10418-8F6F-C543-B082-23DCEDDC6817}"/>
              </a:ext>
            </a:extLst>
          </p:cNvPr>
          <p:cNvSpPr txBox="1"/>
          <p:nvPr/>
        </p:nvSpPr>
        <p:spPr>
          <a:xfrm>
            <a:off x="7937539" y="3745685"/>
            <a:ext cx="37061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Helvetica Neue" panose="02000503000000020004" pitchFamily="2" charset="0"/>
              </a:rPr>
              <a:t>0.2</a:t>
            </a:r>
          </a:p>
          <a:p>
            <a:endParaRPr lang="en-US" sz="1050" dirty="0">
              <a:latin typeface="Helvetica Neue" panose="0200050300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22EAE2-6EC5-6C47-BD86-93B755452274}"/>
              </a:ext>
            </a:extLst>
          </p:cNvPr>
          <p:cNvSpPr txBox="1"/>
          <p:nvPr/>
        </p:nvSpPr>
        <p:spPr>
          <a:xfrm>
            <a:off x="7009785" y="1711907"/>
            <a:ext cx="37061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Helvetica Neue" panose="02000503000000020004" pitchFamily="2" charset="0"/>
              </a:rPr>
              <a:t>0.1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AD0B5D-A735-114E-A9AC-8D530277C518}"/>
              </a:ext>
            </a:extLst>
          </p:cNvPr>
          <p:cNvSpPr txBox="1"/>
          <p:nvPr/>
        </p:nvSpPr>
        <p:spPr>
          <a:xfrm>
            <a:off x="6961283" y="2904269"/>
            <a:ext cx="37061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Helvetica Neue" panose="02000503000000020004" pitchFamily="2" charset="0"/>
              </a:rPr>
              <a:t>0.2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E63BED-B45E-7C4F-A99B-85C82C79FA62}"/>
              </a:ext>
            </a:extLst>
          </p:cNvPr>
          <p:cNvSpPr txBox="1"/>
          <p:nvPr/>
        </p:nvSpPr>
        <p:spPr>
          <a:xfrm>
            <a:off x="6868606" y="4507559"/>
            <a:ext cx="37061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Helvetica Neue" panose="02000503000000020004" pitchFamily="2" charset="0"/>
              </a:rPr>
              <a:t>0.5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E39631-8A9E-3844-8FD0-44573787F7D5}"/>
              </a:ext>
            </a:extLst>
          </p:cNvPr>
          <p:cNvSpPr txBox="1"/>
          <p:nvPr/>
        </p:nvSpPr>
        <p:spPr>
          <a:xfrm>
            <a:off x="5052156" y="2246267"/>
            <a:ext cx="37061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Helvetica Neue" panose="02000503000000020004" pitchFamily="2" charset="0"/>
              </a:rPr>
              <a:t>0.3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D8E8A5-FA53-E84B-93F6-7868D5945FDF}"/>
              </a:ext>
            </a:extLst>
          </p:cNvPr>
          <p:cNvSpPr txBox="1"/>
          <p:nvPr/>
        </p:nvSpPr>
        <p:spPr>
          <a:xfrm>
            <a:off x="5166456" y="2888822"/>
            <a:ext cx="37061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Helvetica Neue" panose="02000503000000020004" pitchFamily="2" charset="0"/>
              </a:rPr>
              <a:t>0.2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CE1C37-BD22-6E43-92A0-5543B0458A92}"/>
              </a:ext>
            </a:extLst>
          </p:cNvPr>
          <p:cNvSpPr txBox="1"/>
          <p:nvPr/>
        </p:nvSpPr>
        <p:spPr>
          <a:xfrm>
            <a:off x="5045976" y="4084339"/>
            <a:ext cx="37061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Helvetica Neue" panose="02000503000000020004" pitchFamily="2" charset="0"/>
              </a:rPr>
              <a:t>0.1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8F61113-7A3A-E849-A14E-86E031CCF08E}"/>
              </a:ext>
            </a:extLst>
          </p:cNvPr>
          <p:cNvSpPr txBox="1"/>
          <p:nvPr/>
        </p:nvSpPr>
        <p:spPr>
          <a:xfrm>
            <a:off x="3549781" y="3963247"/>
            <a:ext cx="1450553" cy="1319456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lIns="135000" tIns="135000" rIns="135000" bIns="135000" rtlCol="0">
            <a:no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Overcomes problems due to poor matching with the query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58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  <p:bldP spid="10" grpId="0"/>
      <p:bldP spid="11" grpId="0"/>
      <p:bldP spid="18" grpId="0"/>
      <p:bldP spid="19" grpId="0"/>
      <p:bldP spid="23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1B8FADD-88C2-6C43-A405-F2F57CCE4E80}"/>
              </a:ext>
            </a:extLst>
          </p:cNvPr>
          <p:cNvSpPr/>
          <p:nvPr/>
        </p:nvSpPr>
        <p:spPr>
          <a:xfrm>
            <a:off x="-38154" y="483577"/>
            <a:ext cx="557699" cy="1023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Rounded Rectangle 3"/>
          <p:cNvSpPr/>
          <p:nvPr/>
        </p:nvSpPr>
        <p:spPr>
          <a:xfrm>
            <a:off x="2328456" y="1710234"/>
            <a:ext cx="1492009" cy="1895744"/>
          </a:xfrm>
          <a:prstGeom prst="roundRect">
            <a:avLst>
              <a:gd name="adj" fmla="val 5198"/>
            </a:avLst>
          </a:prstGeom>
          <a:noFill/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952796" y="1708987"/>
            <a:ext cx="1485855" cy="1895744"/>
          </a:xfrm>
          <a:prstGeom prst="roundRect">
            <a:avLst>
              <a:gd name="adj" fmla="val 7078"/>
            </a:avLst>
          </a:prstGeom>
          <a:noFill/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588518" y="1704399"/>
            <a:ext cx="1589525" cy="1895744"/>
          </a:xfrm>
          <a:prstGeom prst="roundRect">
            <a:avLst>
              <a:gd name="adj" fmla="val 6778"/>
            </a:avLst>
          </a:prstGeom>
          <a:noFill/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397682" y="1704399"/>
            <a:ext cx="1563975" cy="1895744"/>
          </a:xfrm>
          <a:prstGeom prst="roundRect">
            <a:avLst>
              <a:gd name="adj" fmla="val 6778"/>
            </a:avLst>
          </a:prstGeom>
          <a:noFill/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174829" y="575895"/>
            <a:ext cx="1454803" cy="557456"/>
          </a:xfrm>
          <a:prstGeom prst="roundRect">
            <a:avLst/>
          </a:prstGeom>
          <a:solidFill>
            <a:schemeClr val="bg1"/>
          </a:solidFill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Documents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328456" y="1697613"/>
            <a:ext cx="1492009" cy="486000"/>
          </a:xfrm>
          <a:prstGeom prst="roundRect">
            <a:avLst/>
          </a:prstGeom>
          <a:pattFill prst="dkUpDiag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>
                    <a:lumMod val="50000"/>
                  </a:schemeClr>
                </a:solidFill>
                <a:effectLst>
                  <a:outerShdw blurRad="203200" dist="584200" algn="ctr" rotWithShape="0">
                    <a:schemeClr val="bg1"/>
                  </a:outerShdw>
                </a:effectLst>
                <a:latin typeface="Helvetica Neue" charset="0"/>
                <a:ea typeface="Helvetica Neue" charset="0"/>
                <a:cs typeface="Helvetica Neue" charset="0"/>
              </a:rPr>
              <a:t>Words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952795" y="1697613"/>
            <a:ext cx="1483758" cy="486000"/>
          </a:xfrm>
          <a:prstGeom prst="roundRect">
            <a:avLst/>
          </a:prstGeom>
          <a:pattFill prst="dkUpDiag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Meta-Data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397682" y="1697613"/>
            <a:ext cx="1563976" cy="473378"/>
          </a:xfrm>
          <a:prstGeom prst="roundRect">
            <a:avLst/>
          </a:prstGeom>
          <a:pattFill prst="dkUpDiag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Web-Tables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81013" y="2246545"/>
            <a:ext cx="1234633" cy="67172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Citation Graph </a:t>
            </a:r>
          </a:p>
          <a:p>
            <a:pPr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Navigation</a:t>
            </a:r>
          </a:p>
          <a:p>
            <a:pPr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05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[El-</a:t>
            </a:r>
            <a:r>
              <a:rPr lang="en-US" sz="1050" dirty="0" err="1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Arini</a:t>
            </a:r>
            <a:r>
              <a:rPr lang="en-US" sz="105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  et al.’11</a:t>
            </a:r>
          </a:p>
          <a:p>
            <a:pPr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05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 </a:t>
            </a:r>
            <a:r>
              <a:rPr lang="en-US" sz="1050" dirty="0" err="1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Jia</a:t>
            </a:r>
            <a:r>
              <a:rPr lang="en-US" sz="105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 and </a:t>
            </a:r>
            <a:r>
              <a:rPr lang="en-US" sz="1050" dirty="0" err="1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Saule</a:t>
            </a:r>
            <a:r>
              <a:rPr lang="pt-BR" sz="105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’17</a:t>
            </a:r>
            <a:r>
              <a:rPr lang="en-US" sz="105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]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94270" y="2898071"/>
            <a:ext cx="1361120" cy="36394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r"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00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Topic </a:t>
            </a:r>
            <a:r>
              <a:rPr lang="en-US" sz="90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Models</a:t>
            </a:r>
            <a:endParaRPr lang="en-US" sz="1000" dirty="0">
              <a:solidFill>
                <a:schemeClr val="tx1">
                  <a:lumMod val="50000"/>
                </a:schemeClr>
              </a:solidFill>
              <a:latin typeface="Georgia Regular" charset="0"/>
              <a:ea typeface="Georgia Regular" charset="0"/>
              <a:cs typeface="Georgia Regular" charset="0"/>
            </a:endParaRPr>
          </a:p>
          <a:p>
            <a:pPr algn="r"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80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 [Zhu and Wu. ’14]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20578" y="2224446"/>
            <a:ext cx="1660433" cy="57009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defTabSz="430213">
              <a:lnSpc>
                <a:spcPts val="1160"/>
              </a:lnSpc>
              <a:spcAft>
                <a:spcPts val="400"/>
              </a:spcAft>
              <a:buSzPct val="100000"/>
              <a:defRPr b="1">
                <a:solidFill>
                  <a:schemeClr val="bg1"/>
                </a:solidFill>
              </a:defRPr>
            </a:lvl1pPr>
          </a:lstStyle>
          <a:p>
            <a:pPr>
              <a:lnSpc>
                <a:spcPct val="60000"/>
              </a:lnSpc>
            </a:pPr>
            <a:r>
              <a:rPr lang="en-US" sz="1050" b="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Text Classifier</a:t>
            </a:r>
          </a:p>
          <a:p>
            <a:pPr>
              <a:lnSpc>
                <a:spcPct val="60000"/>
              </a:lnSpc>
            </a:pPr>
            <a:r>
              <a:rPr lang="en-US" sz="800" b="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[Liu et al. </a:t>
            </a:r>
            <a:r>
              <a:rPr lang="uk-UA" sz="800" b="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’</a:t>
            </a:r>
            <a:r>
              <a:rPr lang="en-US" sz="800" b="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03</a:t>
            </a:r>
          </a:p>
          <a:p>
            <a:pPr>
              <a:lnSpc>
                <a:spcPct val="60000"/>
              </a:lnSpc>
            </a:pPr>
            <a:r>
              <a:rPr lang="en-US" sz="800" b="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Zhang and Lee’09,</a:t>
            </a:r>
          </a:p>
          <a:p>
            <a:pPr>
              <a:lnSpc>
                <a:spcPct val="60000"/>
              </a:lnSpc>
            </a:pPr>
            <a:r>
              <a:rPr lang="en-US" sz="800" b="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Zhu et al.’13]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590188" y="1697613"/>
            <a:ext cx="1587786" cy="486000"/>
          </a:xfrm>
          <a:prstGeom prst="roundRect">
            <a:avLst/>
          </a:prstGeom>
          <a:pattFill prst="dkUpDiag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Words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62806" y="2824906"/>
            <a:ext cx="1168911" cy="36394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r"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Annotations</a:t>
            </a:r>
          </a:p>
          <a:p>
            <a:pPr algn="r"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05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[Hanafi </a:t>
            </a:r>
            <a:r>
              <a:rPr lang="pt-BR" sz="105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et al.’17]</a:t>
            </a:r>
            <a:endParaRPr lang="en-US" sz="1050" dirty="0">
              <a:solidFill>
                <a:schemeClr val="tx1">
                  <a:lumMod val="50000"/>
                </a:schemeClr>
              </a:solidFill>
              <a:latin typeface="Georgia Regular" charset="0"/>
              <a:ea typeface="Georgia Regular" charset="0"/>
              <a:cs typeface="Georgia Regular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90189" y="2255069"/>
            <a:ext cx="1571264" cy="36394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Regular Expressions</a:t>
            </a:r>
          </a:p>
          <a:p>
            <a:pPr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05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[</a:t>
            </a:r>
            <a:r>
              <a:rPr lang="en-US" sz="1050" dirty="0" err="1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Agichtein</a:t>
            </a:r>
            <a:r>
              <a:rPr lang="en-US" sz="105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 et al.’00]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465677" y="2289554"/>
            <a:ext cx="1285929" cy="36394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Entity Mentions</a:t>
            </a:r>
          </a:p>
          <a:p>
            <a:pPr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05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[Wang et al.’15]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58708" y="3194530"/>
            <a:ext cx="1402949" cy="38728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r"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Schema Matching</a:t>
            </a:r>
          </a:p>
          <a:p>
            <a:pPr algn="r" defTabSz="322660">
              <a:lnSpc>
                <a:spcPts val="1095"/>
              </a:lnSpc>
              <a:spcAft>
                <a:spcPts val="300"/>
              </a:spcAft>
              <a:buSzPct val="100000"/>
            </a:pPr>
            <a:r>
              <a:rPr lang="en-US" sz="105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[</a:t>
            </a:r>
            <a:r>
              <a:rPr lang="en-US" sz="1050" dirty="0" err="1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Yakout</a:t>
            </a:r>
            <a:r>
              <a:rPr lang="en-US" sz="105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 et </a:t>
            </a:r>
            <a:r>
              <a:rPr lang="is-IS" sz="105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al.’18]</a:t>
            </a:r>
            <a:endParaRPr lang="en-US" sz="1050" dirty="0">
              <a:solidFill>
                <a:schemeClr val="tx1">
                  <a:lumMod val="50000"/>
                </a:schemeClr>
              </a:solidFill>
              <a:latin typeface="Georgia Regular" charset="0"/>
              <a:ea typeface="Georgia Regular" charset="0"/>
              <a:cs typeface="Georgia Regular" charset="0"/>
            </a:endParaRPr>
          </a:p>
        </p:txBody>
      </p:sp>
      <p:cxnSp>
        <p:nvCxnSpPr>
          <p:cNvPr id="22" name="Elbow Connector 21"/>
          <p:cNvCxnSpPr>
            <a:stCxn id="9" idx="2"/>
            <a:endCxn id="11" idx="0"/>
          </p:cNvCxnSpPr>
          <p:nvPr/>
        </p:nvCxnSpPr>
        <p:spPr>
          <a:xfrm rot="16200000" flipH="1">
            <a:off x="4016320" y="1019260"/>
            <a:ext cx="564263" cy="792443"/>
          </a:xfrm>
          <a:prstGeom prst="bentConnector3">
            <a:avLst>
              <a:gd name="adj1" fmla="val 50000"/>
            </a:avLst>
          </a:prstGeom>
          <a:ln w="28575" cmpd="sng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>
            <a:stCxn id="28" idx="2"/>
            <a:endCxn id="16" idx="0"/>
          </p:cNvCxnSpPr>
          <p:nvPr/>
        </p:nvCxnSpPr>
        <p:spPr>
          <a:xfrm rot="5400000">
            <a:off x="6621640" y="1012896"/>
            <a:ext cx="447159" cy="922276"/>
          </a:xfrm>
          <a:prstGeom prst="bentConnector3">
            <a:avLst>
              <a:gd name="adj1" fmla="val 50000"/>
            </a:avLst>
          </a:prstGeom>
          <a:ln w="28575" cmpd="sng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28" idx="2"/>
            <a:endCxn id="12" idx="0"/>
          </p:cNvCxnSpPr>
          <p:nvPr/>
        </p:nvCxnSpPr>
        <p:spPr>
          <a:xfrm rot="16200000" flipH="1">
            <a:off x="7519434" y="1037377"/>
            <a:ext cx="447159" cy="873314"/>
          </a:xfrm>
          <a:prstGeom prst="bentConnector3">
            <a:avLst>
              <a:gd name="adj1" fmla="val 50000"/>
            </a:avLst>
          </a:prstGeom>
          <a:ln w="28575" cmpd="sng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6233695" y="483577"/>
            <a:ext cx="2145323" cy="766877"/>
          </a:xfrm>
          <a:prstGeom prst="roundRect">
            <a:avLst/>
          </a:prstGeom>
          <a:solidFill>
            <a:schemeClr val="bg1"/>
          </a:solidFill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Semi-Structured</a:t>
            </a:r>
            <a:endParaRPr lang="en-US" sz="2100" b="1" dirty="0">
              <a:solidFill>
                <a:schemeClr val="tx1">
                  <a:lumMod val="50000"/>
                </a:schemeClr>
              </a:solidFill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  <a:p>
            <a:pPr algn="ctr"/>
            <a:r>
              <a:rPr lang="en-US" sz="2100" b="1" dirty="0">
                <a:solidFill>
                  <a:schemeClr val="tx1">
                    <a:lumMod val="50000"/>
                  </a:schemeClr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information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61194" y="798602"/>
            <a:ext cx="2064989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defTabSz="322660">
              <a:spcAft>
                <a:spcPts val="300"/>
              </a:spcAft>
              <a:buSzPct val="100000"/>
            </a:pP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SEARCHING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FOR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01879" y="1761177"/>
            <a:ext cx="1899174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defTabSz="322660">
              <a:spcAft>
                <a:spcPts val="300"/>
              </a:spcAft>
              <a:buSzPct val="100000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BY 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LOOKING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 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AT</a:t>
            </a:r>
          </a:p>
        </p:txBody>
      </p:sp>
      <p:cxnSp>
        <p:nvCxnSpPr>
          <p:cNvPr id="258" name="Elbow Connector 257"/>
          <p:cNvCxnSpPr>
            <a:stCxn id="9" idx="2"/>
            <a:endCxn id="10" idx="0"/>
          </p:cNvCxnSpPr>
          <p:nvPr/>
        </p:nvCxnSpPr>
        <p:spPr>
          <a:xfrm rot="5400000">
            <a:off x="3206215" y="1001598"/>
            <a:ext cx="564263" cy="827770"/>
          </a:xfrm>
          <a:prstGeom prst="bentConnector3">
            <a:avLst>
              <a:gd name="adj1" fmla="val 50000"/>
            </a:avLst>
          </a:prstGeom>
          <a:ln w="28575" cmpd="sng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1" name="TextBox 260"/>
          <p:cNvSpPr txBox="1"/>
          <p:nvPr/>
        </p:nvSpPr>
        <p:spPr>
          <a:xfrm>
            <a:off x="445525" y="2478658"/>
            <a:ext cx="1329210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defTabSz="322660">
              <a:spcAft>
                <a:spcPts val="300"/>
              </a:spcAft>
              <a:buSzPct val="100000"/>
            </a:pP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APPLYING</a:t>
            </a:r>
            <a:endParaRPr lang="en-US" dirty="0">
              <a:solidFill>
                <a:schemeClr val="tx1">
                  <a:lumMod val="50000"/>
                </a:schemeClr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959805" y="3253993"/>
            <a:ext cx="1468345" cy="36394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r"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Entity Linking</a:t>
            </a:r>
          </a:p>
          <a:p>
            <a:pPr algn="r"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05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[</a:t>
            </a:r>
            <a:r>
              <a:rPr lang="en-US" sz="1050" dirty="0" err="1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Bordino</a:t>
            </a:r>
            <a:r>
              <a:rPr lang="en-US" sz="105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 et al. ’13</a:t>
            </a:r>
            <a:r>
              <a:rPr lang="pt-BR" sz="105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]</a:t>
            </a:r>
            <a:endParaRPr lang="en-US" sz="1050" dirty="0">
              <a:solidFill>
                <a:schemeClr val="tx1">
                  <a:lumMod val="50000"/>
                </a:schemeClr>
              </a:solidFill>
              <a:latin typeface="Georgia Regular" charset="0"/>
              <a:ea typeface="Georgia Regular" charset="0"/>
              <a:cs typeface="Georgia Regular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311094" y="3256704"/>
            <a:ext cx="1620848" cy="31976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defTabSz="430213">
              <a:lnSpc>
                <a:spcPct val="60000"/>
              </a:lnSpc>
              <a:spcAft>
                <a:spcPts val="400"/>
              </a:spcAft>
              <a:buSzPct val="100000"/>
            </a:pPr>
            <a:r>
              <a:rPr lang="en-US" sz="1050" dirty="0">
                <a:solidFill>
                  <a:schemeClr val="tx1">
                    <a:lumMod val="50000"/>
                  </a:schemeClr>
                </a:solidFill>
                <a:latin typeface="Georgia Regular" charset="0"/>
              </a:rPr>
              <a:t>Segmentation</a:t>
            </a:r>
          </a:p>
          <a:p>
            <a:pPr defTabSz="430213">
              <a:lnSpc>
                <a:spcPct val="60000"/>
              </a:lnSpc>
              <a:spcAft>
                <a:spcPts val="400"/>
              </a:spcAft>
              <a:buSzPct val="100000"/>
            </a:pPr>
            <a:r>
              <a:rPr lang="en-US" sz="800" dirty="0">
                <a:solidFill>
                  <a:schemeClr val="tx1">
                    <a:lumMod val="50000"/>
                  </a:schemeClr>
                </a:solidFill>
                <a:latin typeface="Georgia Regular" charset="0"/>
              </a:rPr>
              <a:t>[Papadimitriou et al. ’17]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2311094" y="3684830"/>
            <a:ext cx="3125459" cy="486000"/>
          </a:xfrm>
          <a:prstGeom prst="roundRect">
            <a:avLst/>
          </a:prstGeom>
          <a:pattFill prst="dkUpDiag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>
                    <a:lumMod val="50000"/>
                  </a:schemeClr>
                </a:solidFill>
                <a:effectLst>
                  <a:outerShdw blurRad="203200" dist="584200" algn="ctr" rotWithShape="0">
                    <a:schemeClr val="bg1"/>
                  </a:outerShdw>
                </a:effectLst>
                <a:latin typeface="Helvetica Neue" charset="0"/>
                <a:ea typeface="Helvetica Neue" charset="0"/>
                <a:cs typeface="Helvetica Neue" charset="0"/>
              </a:rPr>
              <a:t>Documents/Citations/Queries recommendations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45525" y="3750224"/>
            <a:ext cx="1497526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defTabSz="322660">
              <a:spcAft>
                <a:spcPts val="300"/>
              </a:spcAft>
              <a:buSzPct val="100000"/>
            </a:pP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PRODUCES</a:t>
            </a:r>
            <a:endParaRPr lang="en-US" dirty="0">
              <a:solidFill>
                <a:schemeClr val="tx1">
                  <a:lumMod val="50000"/>
                </a:schemeClr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583542" y="3230626"/>
            <a:ext cx="1353256" cy="36394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Entity Extraction</a:t>
            </a:r>
          </a:p>
          <a:p>
            <a:pPr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05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[Ritter et al.’15]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5568988" y="3684835"/>
            <a:ext cx="1608987" cy="486000"/>
          </a:xfrm>
          <a:prstGeom prst="roundRect">
            <a:avLst/>
          </a:prstGeom>
          <a:pattFill prst="dkUpDiag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>
                    <a:lumMod val="50000"/>
                  </a:schemeClr>
                </a:solidFill>
                <a:effectLst>
                  <a:outerShdw blurRad="203200" dist="584200" algn="ctr" rotWithShape="0">
                    <a:schemeClr val="bg1"/>
                  </a:outerShdw>
                </a:effectLst>
                <a:latin typeface="Helvetica Neue" charset="0"/>
                <a:ea typeface="Helvetica Neue" charset="0"/>
                <a:cs typeface="Helvetica Neue" charset="0"/>
              </a:rPr>
              <a:t>Relation Extraction</a:t>
            </a:r>
          </a:p>
          <a:p>
            <a:pPr algn="ctr"/>
            <a:r>
              <a:rPr lang="en-US" sz="1100" dirty="0">
                <a:solidFill>
                  <a:schemeClr val="tx1">
                    <a:lumMod val="50000"/>
                  </a:schemeClr>
                </a:solidFill>
                <a:effectLst>
                  <a:outerShdw blurRad="203200" dist="584200" algn="ctr" rotWithShape="0">
                    <a:schemeClr val="bg1"/>
                  </a:outerShdw>
                </a:effectLst>
                <a:latin typeface="Helvetica Neue" charset="0"/>
                <a:ea typeface="Helvetica Neue" charset="0"/>
                <a:cs typeface="Helvetica Neue" charset="0"/>
              </a:rPr>
              <a:t>Document Matching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7397682" y="3680348"/>
            <a:ext cx="1563975" cy="486000"/>
          </a:xfrm>
          <a:prstGeom prst="roundRect">
            <a:avLst/>
          </a:prstGeom>
          <a:pattFill prst="dkUpDiag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>
                    <a:lumMod val="50000"/>
                  </a:schemeClr>
                </a:solidFill>
                <a:effectLst>
                  <a:outerShdw blurRad="203200" dist="584200" algn="ctr" rotWithShape="0">
                    <a:schemeClr val="bg1"/>
                  </a:outerShdw>
                </a:effectLst>
                <a:latin typeface="Helvetica Neue" charset="0"/>
                <a:ea typeface="Helvetica Neue" charset="0"/>
                <a:cs typeface="Helvetica Neue" charset="0"/>
              </a:rPr>
              <a:t>Entity Augmentation</a:t>
            </a:r>
          </a:p>
          <a:p>
            <a:pPr algn="ctr"/>
            <a:r>
              <a:rPr lang="en-US" sz="1100" dirty="0">
                <a:solidFill>
                  <a:schemeClr val="tx1">
                    <a:lumMod val="50000"/>
                  </a:schemeClr>
                </a:solidFill>
                <a:effectLst>
                  <a:outerShdw blurRad="203200" dist="584200" algn="ctr" rotWithShape="0">
                    <a:schemeClr val="bg1"/>
                  </a:outerShdw>
                </a:effectLst>
                <a:latin typeface="Helvetica Neue" charset="0"/>
                <a:ea typeface="Helvetica Neue" charset="0"/>
                <a:cs typeface="Helvetica Neue" charset="0"/>
              </a:rPr>
              <a:t>Concept Expansion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</a:p>
        </p:txBody>
      </p:sp>
    </p:spTree>
    <p:extLst>
      <p:ext uri="{BB962C8B-B14F-4D97-AF65-F5344CB8AC3E}">
        <p14:creationId xmlns:p14="http://schemas.microsoft.com/office/powerpoint/2010/main" val="97358787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  <p:pic>
        <p:nvPicPr>
          <p:cNvPr id="1026" name="Picture 2" descr="mage result for break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742302"/>
            <a:ext cx="9144000" cy="1495167"/>
          </a:xfrm>
          <a:prstGeom prst="rect">
            <a:avLst/>
          </a:prstGeom>
          <a:ln w="38100">
            <a:solidFill>
              <a:srgbClr val="5373CA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Lato" charset="0"/>
                <a:ea typeface="Lato" charset="0"/>
                <a:cs typeface="Lato" charset="0"/>
                <a:hlinkClick r:id="rId3"/>
              </a:rPr>
              <a:t>https://j.mp/ExploreSIGMOD</a:t>
            </a:r>
            <a:endParaRPr lang="en-US" sz="4000" dirty="0">
              <a:latin typeface="Lato" charset="0"/>
              <a:ea typeface="Lato" charset="0"/>
              <a:cs typeface="La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14884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we are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1023450" y="3716217"/>
            <a:ext cx="6811871" cy="66071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Challenges and Remarks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023450" y="1866529"/>
            <a:ext cx="5664639" cy="75384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Textual data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023450" y="986194"/>
            <a:ext cx="5664639" cy="75384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Relational databases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023450" y="2758497"/>
            <a:ext cx="5664639" cy="710795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Graphs and networks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014055" y="986194"/>
            <a:ext cx="821267" cy="248309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 Machine learning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8A2603A-10C7-A640-A900-7A42E48F6B9E}"/>
              </a:ext>
            </a:extLst>
          </p:cNvPr>
          <p:cNvGrpSpPr/>
          <p:nvPr/>
        </p:nvGrpSpPr>
        <p:grpSpPr>
          <a:xfrm>
            <a:off x="1143618" y="2855284"/>
            <a:ext cx="522817" cy="518708"/>
            <a:chOff x="2221864" y="-1094450"/>
            <a:chExt cx="983187" cy="98318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F9346E0D-CC65-EF46-B0A1-B272422B2AAD}"/>
                </a:ext>
              </a:extLst>
            </p:cNvPr>
            <p:cNvSpPr/>
            <p:nvPr/>
          </p:nvSpPr>
          <p:spPr>
            <a:xfrm>
              <a:off x="2221864" y="-1094450"/>
              <a:ext cx="983187" cy="98318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Neue Regular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FA00053-CCAF-BE44-9026-71ECF90802F3}"/>
                </a:ext>
              </a:extLst>
            </p:cNvPr>
            <p:cNvSpPr/>
            <p:nvPr/>
          </p:nvSpPr>
          <p:spPr>
            <a:xfrm>
              <a:off x="2633133" y="-660400"/>
              <a:ext cx="160867" cy="16086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Neue Regular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F0E42DC-AC46-B449-9250-08B214C73CFB}"/>
                </a:ext>
              </a:extLst>
            </p:cNvPr>
            <p:cNvSpPr/>
            <p:nvPr/>
          </p:nvSpPr>
          <p:spPr>
            <a:xfrm>
              <a:off x="2953408" y="-1007269"/>
              <a:ext cx="160867" cy="160867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Neue Regular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DBC1DE6-6BF4-5E44-B07B-815BDB1157D6}"/>
                </a:ext>
              </a:extLst>
            </p:cNvPr>
            <p:cNvSpPr/>
            <p:nvPr/>
          </p:nvSpPr>
          <p:spPr>
            <a:xfrm>
              <a:off x="2988157" y="-499532"/>
              <a:ext cx="160867" cy="160867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Neue Regular" charset="0"/>
              </a:endParaRP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514EEB1-09B4-CF40-924E-DCEF7247BAAC}"/>
                </a:ext>
              </a:extLst>
            </p:cNvPr>
            <p:cNvCxnSpPr>
              <a:stCxn id="16" idx="7"/>
              <a:endCxn id="17" idx="3"/>
            </p:cNvCxnSpPr>
            <p:nvPr/>
          </p:nvCxnSpPr>
          <p:spPr>
            <a:xfrm flipV="1">
              <a:off x="2770441" y="-869961"/>
              <a:ext cx="206525" cy="23312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w="sm" len="sm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1F448A4C-9505-644D-B092-612850612C86}"/>
                </a:ext>
              </a:extLst>
            </p:cNvPr>
            <p:cNvCxnSpPr>
              <a:stCxn id="16" idx="6"/>
              <a:endCxn id="18" idx="2"/>
            </p:cNvCxnSpPr>
            <p:nvPr/>
          </p:nvCxnSpPr>
          <p:spPr>
            <a:xfrm>
              <a:off x="2793999" y="-579966"/>
              <a:ext cx="194158" cy="160867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w="sm" len="sm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38D6D7B6-5B68-7049-BADC-D5293E2D8B6A}"/>
                </a:ext>
              </a:extLst>
            </p:cNvPr>
            <p:cNvCxnSpPr>
              <a:stCxn id="17" idx="4"/>
              <a:endCxn id="18" idx="0"/>
            </p:cNvCxnSpPr>
            <p:nvPr/>
          </p:nvCxnSpPr>
          <p:spPr>
            <a:xfrm>
              <a:off x="3033841" y="-846402"/>
              <a:ext cx="34749" cy="346870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triangle" w="sm" len="sm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BC30AA4-159D-3046-9C9C-A997CB617A3B}"/>
                </a:ext>
              </a:extLst>
            </p:cNvPr>
            <p:cNvSpPr/>
            <p:nvPr/>
          </p:nvSpPr>
          <p:spPr>
            <a:xfrm>
              <a:off x="2334984" y="-369507"/>
              <a:ext cx="160867" cy="16086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Neue Regular" charset="0"/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3AEB13ED-FD19-5C43-97D6-F70DB3D187D4}"/>
                </a:ext>
              </a:extLst>
            </p:cNvPr>
            <p:cNvCxnSpPr>
              <a:stCxn id="16" idx="3"/>
              <a:endCxn id="22" idx="0"/>
            </p:cNvCxnSpPr>
            <p:nvPr/>
          </p:nvCxnSpPr>
          <p:spPr>
            <a:xfrm flipH="1">
              <a:off x="2415418" y="-523091"/>
              <a:ext cx="241273" cy="153584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w="sm" len="sm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EF2CBB1-7F14-CB42-BCB4-D26014AE9F95}"/>
                </a:ext>
              </a:extLst>
            </p:cNvPr>
            <p:cNvSpPr/>
            <p:nvPr/>
          </p:nvSpPr>
          <p:spPr>
            <a:xfrm>
              <a:off x="2358542" y="-998410"/>
              <a:ext cx="160867" cy="16086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Neue Regular" charset="0"/>
              </a:endParaRP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B3E31553-520F-614F-928C-5B12E49AA972}"/>
                </a:ext>
              </a:extLst>
            </p:cNvPr>
            <p:cNvCxnSpPr>
              <a:stCxn id="16" idx="1"/>
              <a:endCxn id="24" idx="5"/>
            </p:cNvCxnSpPr>
            <p:nvPr/>
          </p:nvCxnSpPr>
          <p:spPr>
            <a:xfrm flipH="1" flipV="1">
              <a:off x="2495851" y="-861101"/>
              <a:ext cx="160840" cy="224259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w="sm" len="sm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2901" y="2819086"/>
            <a:ext cx="442212" cy="5896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285965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3200" dirty="0">
                <a:latin typeface="Helvetica Neue Condensed Black" panose="02000503000000020004" pitchFamily="2" charset="0"/>
              </a:rPr>
              <a:t>Graphs</a:t>
            </a:r>
            <a:r>
              <a:rPr lang="en-US" sz="3200" b="0" dirty="0">
                <a:latin typeface="Helvetica Neue" panose="02000503000000020004" pitchFamily="2" charset="0"/>
              </a:rPr>
              <a:t> </a:t>
            </a:r>
            <a:r>
              <a:rPr lang="en-US" sz="3200" b="0" i="1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Thin" charset="0"/>
              </a:rPr>
              <a:t>are</a:t>
            </a:r>
            <a:r>
              <a:rPr lang="en-US" sz="3200" b="0" dirty="0">
                <a:latin typeface="Helvetica Neue" panose="02000503000000020004" pitchFamily="2" charset="0"/>
              </a:rPr>
              <a:t> </a:t>
            </a:r>
            <a:r>
              <a:rPr lang="en-US" sz="3200" dirty="0">
                <a:latin typeface="Helvetica Neue Condensed Black" panose="02000503000000020004" pitchFamily="2" charset="0"/>
              </a:rPr>
              <a:t>Everywhere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986"/>
            <a:ext cx="3724001" cy="26527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9036" y="2013098"/>
            <a:ext cx="1296537" cy="784830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30202">
              <a:spcAft>
                <a:spcPts val="400"/>
              </a:spcAft>
              <a:buSzPct val="100000"/>
            </a:pPr>
            <a:r>
              <a:rPr lang="en-US" sz="1500" b="1" dirty="0">
                <a:solidFill>
                  <a:schemeClr val="tx2">
                    <a:lumMod val="50000"/>
                  </a:schemeClr>
                </a:solidFill>
                <a:latin typeface="Helvetica Neue Condensed Black" panose="02000503000000020004" pitchFamily="2" charset="0"/>
                <a:ea typeface="Helvetica Neue Condensed" charset="0"/>
                <a:cs typeface="Helvetica Neue Condensed" charset="0"/>
              </a:rPr>
              <a:t>Protein Interaction Network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4607" y="11986"/>
            <a:ext cx="4246373" cy="29461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847451" y="2419013"/>
            <a:ext cx="1296537" cy="605294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defTabSz="430202">
              <a:spcAft>
                <a:spcPts val="400"/>
              </a:spcAft>
              <a:buSzPct val="100000"/>
            </a:pPr>
            <a:r>
              <a:rPr lang="en-US" sz="1500" b="1" dirty="0">
                <a:solidFill>
                  <a:schemeClr val="tx2">
                    <a:lumMod val="50000"/>
                  </a:schemeClr>
                </a:solidFill>
                <a:latin typeface="Helvetica Neue Condensed Black" panose="02000503000000020004" pitchFamily="2" charset="0"/>
                <a:ea typeface="Helvetica Neue Condensed" charset="0"/>
                <a:cs typeface="Helvetica Neue Condensed" charset="0"/>
              </a:rPr>
              <a:t>Road</a:t>
            </a:r>
          </a:p>
          <a:p>
            <a:pPr algn="r" defTabSz="430202">
              <a:spcAft>
                <a:spcPts val="400"/>
              </a:spcAft>
              <a:buSzPct val="100000"/>
            </a:pPr>
            <a:r>
              <a:rPr lang="en-US" sz="1500" b="1" dirty="0">
                <a:solidFill>
                  <a:schemeClr val="tx2">
                    <a:lumMod val="50000"/>
                  </a:schemeClr>
                </a:solidFill>
                <a:latin typeface="Helvetica Neue Condensed Black" panose="02000503000000020004" pitchFamily="2" charset="0"/>
                <a:ea typeface="Helvetica Neue Condensed" charset="0"/>
                <a:cs typeface="Helvetica Neue Condensed" charset="0"/>
              </a:rPr>
              <a:t>Network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1385" y="3082132"/>
            <a:ext cx="2652713" cy="265271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93722" y="4203159"/>
            <a:ext cx="1296537" cy="605294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defTabSz="430202">
              <a:spcAft>
                <a:spcPts val="400"/>
              </a:spcAft>
              <a:buSzPct val="100000"/>
            </a:pPr>
            <a:r>
              <a:rPr lang="en-US" sz="1500" b="1" dirty="0">
                <a:solidFill>
                  <a:schemeClr val="tx2">
                    <a:lumMod val="50000"/>
                  </a:schemeClr>
                </a:solidFill>
                <a:latin typeface="Helvetica Neue Condensed Black" panose="02000503000000020004" pitchFamily="2" charset="0"/>
                <a:ea typeface="Helvetica Neue Condensed" charset="0"/>
                <a:cs typeface="Helvetica Neue Condensed" charset="0"/>
              </a:rPr>
              <a:t>Social</a:t>
            </a:r>
          </a:p>
          <a:p>
            <a:pPr algn="r" defTabSz="430202">
              <a:spcAft>
                <a:spcPts val="400"/>
              </a:spcAft>
              <a:buSzPct val="100000"/>
            </a:pPr>
            <a:r>
              <a:rPr lang="en-US" sz="1500" b="1" dirty="0">
                <a:solidFill>
                  <a:schemeClr val="tx2">
                    <a:lumMod val="50000"/>
                  </a:schemeClr>
                </a:solidFill>
                <a:latin typeface="Helvetica Neue Condensed Black" panose="02000503000000020004" pitchFamily="2" charset="0"/>
                <a:ea typeface="Helvetica Neue Condensed" charset="0"/>
                <a:cs typeface="Helvetica Neue Condensed" charset="0"/>
              </a:rPr>
              <a:t>Network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580DF4-B59D-7743-8592-0A7D135754A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7205" y="-87688"/>
            <a:ext cx="3693237" cy="30639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74E0A42-C287-A847-BA8B-11FD431521F4}"/>
              </a:ext>
            </a:extLst>
          </p:cNvPr>
          <p:cNvSpPr txBox="1"/>
          <p:nvPr/>
        </p:nvSpPr>
        <p:spPr>
          <a:xfrm>
            <a:off x="6668333" y="1430529"/>
            <a:ext cx="1296537" cy="605294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defTabSz="430202">
              <a:spcAft>
                <a:spcPts val="400"/>
              </a:spcAft>
              <a:buSzPct val="100000"/>
            </a:pPr>
            <a:r>
              <a:rPr lang="en-US" sz="1500" b="1" dirty="0">
                <a:solidFill>
                  <a:schemeClr val="tx2">
                    <a:lumMod val="50000"/>
                  </a:schemeClr>
                </a:solidFill>
                <a:latin typeface="Helvetica Neue Condensed Black" panose="02000503000000020004" pitchFamily="2" charset="0"/>
                <a:ea typeface="Helvetica Neue Condensed" charset="0"/>
                <a:cs typeface="Helvetica Neue Condensed" charset="0"/>
              </a:rPr>
              <a:t>Knowledge</a:t>
            </a:r>
          </a:p>
          <a:p>
            <a:pPr algn="r" defTabSz="430202">
              <a:spcAft>
                <a:spcPts val="400"/>
              </a:spcAft>
              <a:buSzPct val="100000"/>
            </a:pPr>
            <a:r>
              <a:rPr lang="en-US" sz="1500" b="1" dirty="0">
                <a:solidFill>
                  <a:schemeClr val="tx2">
                    <a:lumMod val="50000"/>
                  </a:schemeClr>
                </a:solidFill>
                <a:latin typeface="Helvetica Neue Condensed Black" panose="02000503000000020004" pitchFamily="2" charset="0"/>
                <a:ea typeface="Helvetica Neue Condensed" charset="0"/>
                <a:cs typeface="Helvetica Neue Condensed" charset="0"/>
              </a:rPr>
              <a:t>Graph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22410F-6BB5-6945-94E5-74275BE309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4607" y="4753662"/>
            <a:ext cx="31750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66253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43DAA7-211F-0F4E-85D4-F878CC76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531" y="277718"/>
            <a:ext cx="4427525" cy="1105789"/>
          </a:xfrm>
        </p:spPr>
        <p:txBody>
          <a:bodyPr/>
          <a:lstStyle/>
          <a:p>
            <a:r>
              <a:rPr lang="en-US" b="1" dirty="0">
                <a:latin typeface="Helvetica Neue Condensed Black" panose="02000503000000020004" pitchFamily="2" charset="0"/>
              </a:rPr>
              <a:t>Graphs</a:t>
            </a:r>
            <a:br>
              <a:rPr lang="en-US" b="1" dirty="0">
                <a:latin typeface="Helvetica Neue Condensed Black" panose="02000503000000020004" pitchFamily="2" charset="0"/>
              </a:rPr>
            </a:br>
            <a:r>
              <a:rPr lang="en-US" sz="1800" dirty="0">
                <a:latin typeface="Helvetica Neue Thin" panose="020B0403020202020204" pitchFamily="34" charset="0"/>
              </a:rPr>
              <a:t>Connected Data</a:t>
            </a:r>
            <a:br>
              <a:rPr lang="en-US" sz="1800" dirty="0">
                <a:latin typeface="Helvetica Neue Thin" panose="020B0403020202020204" pitchFamily="34" charset="0"/>
              </a:rPr>
            </a:br>
            <a:endParaRPr lang="en-US" sz="1800" dirty="0">
              <a:latin typeface="Helvetica Neue Thin" panose="020B0403020202020204" pitchFamily="34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3023A18-3BEC-3046-A8A9-41DA2B295BB3}"/>
              </a:ext>
            </a:extLst>
          </p:cNvPr>
          <p:cNvSpPr/>
          <p:nvPr/>
        </p:nvSpPr>
        <p:spPr>
          <a:xfrm>
            <a:off x="2580508" y="1463638"/>
            <a:ext cx="1933574" cy="623888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Helvetica Neue" panose="02000503000000020004" pitchFamily="2" charset="0"/>
                <a:ea typeface="Helvetica Neue" charset="0"/>
                <a:cs typeface="Helvetica Neue" charset="0"/>
              </a:rPr>
              <a:t>Arnold Schwarzenegger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6A0731D-E4C9-7642-8626-84061E7BD795}"/>
              </a:ext>
            </a:extLst>
          </p:cNvPr>
          <p:cNvSpPr/>
          <p:nvPr/>
        </p:nvSpPr>
        <p:spPr>
          <a:xfrm>
            <a:off x="2580508" y="2936838"/>
            <a:ext cx="1933574" cy="623888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Helvetica Neue" panose="02000503000000020004" pitchFamily="2" charset="0"/>
                <a:ea typeface="Helvetica Neue" charset="0"/>
                <a:cs typeface="Helvetica Neue" charset="0"/>
              </a:rPr>
              <a:t>Terminator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66094C2E-28B6-D641-82AB-41A1C4E2ADFC}"/>
              </a:ext>
            </a:extLst>
          </p:cNvPr>
          <p:cNvSpPr/>
          <p:nvPr/>
        </p:nvSpPr>
        <p:spPr>
          <a:xfrm>
            <a:off x="5376095" y="1463638"/>
            <a:ext cx="1933574" cy="62388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Person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27B66051-48BC-EB41-BD17-4B60FCEA361D}"/>
              </a:ext>
            </a:extLst>
          </p:cNvPr>
          <p:cNvSpPr/>
          <p:nvPr/>
        </p:nvSpPr>
        <p:spPr>
          <a:xfrm>
            <a:off x="5376095" y="2936838"/>
            <a:ext cx="1933574" cy="62388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Actor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5496D19-DBE7-5F47-B374-68C5A3EB95F3}"/>
              </a:ext>
            </a:extLst>
          </p:cNvPr>
          <p:cNvCxnSpPr>
            <a:stCxn id="15" idx="2"/>
            <a:endCxn id="16" idx="0"/>
          </p:cNvCxnSpPr>
          <p:nvPr/>
        </p:nvCxnSpPr>
        <p:spPr>
          <a:xfrm>
            <a:off x="3547294" y="2087526"/>
            <a:ext cx="0" cy="849312"/>
          </a:xfrm>
          <a:prstGeom prst="straightConnector1">
            <a:avLst/>
          </a:prstGeom>
          <a:ln w="25400" cmpd="sng">
            <a:solidFill>
              <a:schemeClr val="accent1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DC8402B-F6EB-F149-8B91-61605965CBD5}"/>
              </a:ext>
            </a:extLst>
          </p:cNvPr>
          <p:cNvCxnSpPr/>
          <p:nvPr/>
        </p:nvCxnSpPr>
        <p:spPr>
          <a:xfrm>
            <a:off x="4025371" y="2074826"/>
            <a:ext cx="1868596" cy="862012"/>
          </a:xfrm>
          <a:prstGeom prst="straightConnector1">
            <a:avLst/>
          </a:prstGeom>
          <a:ln w="25400" cmpd="sng">
            <a:solidFill>
              <a:schemeClr val="accent1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FDBBBB8-04F5-294B-8D44-13F049BEA41E}"/>
              </a:ext>
            </a:extLst>
          </p:cNvPr>
          <p:cNvCxnSpPr>
            <a:stCxn id="15" idx="3"/>
            <a:endCxn id="17" idx="1"/>
          </p:cNvCxnSpPr>
          <p:nvPr/>
        </p:nvCxnSpPr>
        <p:spPr>
          <a:xfrm>
            <a:off x="4514081" y="1775582"/>
            <a:ext cx="862014" cy="0"/>
          </a:xfrm>
          <a:prstGeom prst="straightConnector1">
            <a:avLst/>
          </a:prstGeom>
          <a:ln w="25400" cmpd="sng">
            <a:solidFill>
              <a:schemeClr val="accent1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5B183BD-0447-7A44-B1FE-E1AAE03CC2EA}"/>
              </a:ext>
            </a:extLst>
          </p:cNvPr>
          <p:cNvCxnSpPr>
            <a:stCxn id="18" idx="0"/>
            <a:endCxn id="17" idx="2"/>
          </p:cNvCxnSpPr>
          <p:nvPr/>
        </p:nvCxnSpPr>
        <p:spPr>
          <a:xfrm flipV="1">
            <a:off x="6342882" y="2087526"/>
            <a:ext cx="0" cy="849312"/>
          </a:xfrm>
          <a:prstGeom prst="straightConnector1">
            <a:avLst/>
          </a:prstGeom>
          <a:ln w="25400" cmpd="sng">
            <a:solidFill>
              <a:schemeClr val="accent1">
                <a:lumMod val="50000"/>
              </a:schemeClr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A274D30-9EE6-3B4A-B688-9DC496B434FD}"/>
              </a:ext>
            </a:extLst>
          </p:cNvPr>
          <p:cNvSpPr txBox="1"/>
          <p:nvPr/>
        </p:nvSpPr>
        <p:spPr>
          <a:xfrm>
            <a:off x="2507022" y="2282246"/>
            <a:ext cx="1156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0202">
              <a:spcAft>
                <a:spcPts val="400"/>
              </a:spcAft>
              <a:buSzPct val="100000"/>
            </a:pPr>
            <a:r>
              <a:rPr lang="en-US" sz="1600" dirty="0" err="1">
                <a:solidFill>
                  <a:srgbClr val="000000"/>
                </a:solidFill>
                <a:latin typeface="Helvetica Neue" panose="02000503000000020004" pitchFamily="2" charset="0"/>
                <a:ea typeface="Georgia" charset="0"/>
                <a:cs typeface="Georgia" charset="0"/>
              </a:rPr>
              <a:t>actedIN</a:t>
            </a:r>
            <a:endParaRPr lang="en-US" sz="1600" dirty="0">
              <a:solidFill>
                <a:srgbClr val="000000"/>
              </a:solidFill>
              <a:latin typeface="Helvetica Neue" panose="02000503000000020004" pitchFamily="2" charset="0"/>
              <a:ea typeface="Georgia" charset="0"/>
              <a:cs typeface="Georgia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081BFD2-4483-304B-A588-CD8EC7F5B1C2}"/>
              </a:ext>
            </a:extLst>
          </p:cNvPr>
          <p:cNvSpPr txBox="1"/>
          <p:nvPr/>
        </p:nvSpPr>
        <p:spPr>
          <a:xfrm>
            <a:off x="4196438" y="2318551"/>
            <a:ext cx="5849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0202">
              <a:spcAft>
                <a:spcPts val="400"/>
              </a:spcAft>
              <a:buSzPct val="100000"/>
            </a:pPr>
            <a:r>
              <a:rPr lang="en-US" sz="1600" dirty="0">
                <a:solidFill>
                  <a:srgbClr val="000000"/>
                </a:solidFill>
                <a:latin typeface="Helvetica Neue" panose="02000503000000020004" pitchFamily="2" charset="0"/>
                <a:ea typeface="Georgia Regular" charset="0"/>
                <a:cs typeface="Georgia Regular" charset="0"/>
              </a:rPr>
              <a:t>is 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A5C4BCE-CD6B-0145-A4D9-9C46B644CD26}"/>
              </a:ext>
            </a:extLst>
          </p:cNvPr>
          <p:cNvSpPr txBox="1"/>
          <p:nvPr/>
        </p:nvSpPr>
        <p:spPr>
          <a:xfrm>
            <a:off x="4780847" y="1406715"/>
            <a:ext cx="726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0202">
              <a:spcAft>
                <a:spcPts val="400"/>
              </a:spcAft>
              <a:buSzPct val="100000"/>
            </a:pPr>
            <a:r>
              <a:rPr lang="en-US" sz="1600" dirty="0">
                <a:solidFill>
                  <a:srgbClr val="000000"/>
                </a:solidFill>
                <a:latin typeface="Helvetica Neue" panose="02000503000000020004" pitchFamily="2" charset="0"/>
                <a:ea typeface="Georgia Regular" charset="0"/>
                <a:cs typeface="Georgia Regular" charset="0"/>
              </a:rPr>
              <a:t>is 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49893D3-7719-8947-869E-6F11382676E4}"/>
              </a:ext>
            </a:extLst>
          </p:cNvPr>
          <p:cNvSpPr txBox="1"/>
          <p:nvPr/>
        </p:nvSpPr>
        <p:spPr>
          <a:xfrm>
            <a:off x="6308533" y="2318551"/>
            <a:ext cx="133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0202">
              <a:spcAft>
                <a:spcPts val="400"/>
              </a:spcAft>
              <a:buSzPct val="100000"/>
            </a:pPr>
            <a:r>
              <a:rPr lang="en-US" sz="1600" dirty="0" err="1">
                <a:solidFill>
                  <a:srgbClr val="000000"/>
                </a:solidFill>
                <a:latin typeface="Helvetica Neue" panose="02000503000000020004" pitchFamily="2" charset="0"/>
                <a:ea typeface="Georgia Regular" charset="0"/>
                <a:cs typeface="Georgia Regular" charset="0"/>
              </a:rPr>
              <a:t>subClassOf</a:t>
            </a:r>
            <a:endParaRPr lang="en-US" sz="1600" dirty="0">
              <a:solidFill>
                <a:srgbClr val="000000"/>
              </a:solidFill>
              <a:latin typeface="Helvetica Neue" panose="02000503000000020004" pitchFamily="2" charset="0"/>
              <a:ea typeface="Georgia Regular" charset="0"/>
              <a:cs typeface="Georgia Regular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DD73576-C370-644A-B709-3AA2B3CB5D63}"/>
              </a:ext>
            </a:extLst>
          </p:cNvPr>
          <p:cNvSpPr/>
          <p:nvPr/>
        </p:nvSpPr>
        <p:spPr>
          <a:xfrm>
            <a:off x="2411732" y="1139789"/>
            <a:ext cx="2369702" cy="2824576"/>
          </a:xfrm>
          <a:prstGeom prst="rect">
            <a:avLst/>
          </a:prstGeom>
          <a:noFill/>
          <a:ln w="47625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 panose="02000503000000020004" pitchFamily="2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1BA718C-C2B1-F044-823D-F7E769AB654A}"/>
              </a:ext>
            </a:extLst>
          </p:cNvPr>
          <p:cNvSpPr/>
          <p:nvPr/>
        </p:nvSpPr>
        <p:spPr>
          <a:xfrm>
            <a:off x="5241592" y="1139789"/>
            <a:ext cx="2369702" cy="2824576"/>
          </a:xfrm>
          <a:prstGeom prst="rect">
            <a:avLst/>
          </a:prstGeom>
          <a:noFill/>
          <a:ln w="47625">
            <a:solidFill>
              <a:srgbClr val="00B05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 panose="02000503000000020004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9653EA0-AF1D-6442-ABC8-8AFBF34FA661}"/>
              </a:ext>
            </a:extLst>
          </p:cNvPr>
          <p:cNvSpPr txBox="1"/>
          <p:nvPr/>
        </p:nvSpPr>
        <p:spPr>
          <a:xfrm>
            <a:off x="2580507" y="664917"/>
            <a:ext cx="1856265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430202">
              <a:spcAft>
                <a:spcPts val="400"/>
              </a:spcAft>
              <a:buSzPct val="100000"/>
            </a:pPr>
            <a:r>
              <a:rPr lang="en-US" sz="1600" dirty="0">
                <a:solidFill>
                  <a:srgbClr val="000000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Fact Graph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2BE22C9-BEB9-C74E-9A6E-031A67FFB3CE}"/>
              </a:ext>
            </a:extLst>
          </p:cNvPr>
          <p:cNvSpPr txBox="1"/>
          <p:nvPr/>
        </p:nvSpPr>
        <p:spPr>
          <a:xfrm>
            <a:off x="5453405" y="664917"/>
            <a:ext cx="1856265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430202">
              <a:spcAft>
                <a:spcPts val="400"/>
              </a:spcAft>
              <a:buSzPct val="100000"/>
            </a:pPr>
            <a:r>
              <a:rPr lang="en-US" sz="1600" dirty="0">
                <a:solidFill>
                  <a:srgbClr val="000000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Ontology Tree</a:t>
            </a:r>
          </a:p>
        </p:txBody>
      </p: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90981A80-24CE-AE40-AA3C-30A385510082}"/>
              </a:ext>
            </a:extLst>
          </p:cNvPr>
          <p:cNvGraphicFramePr>
            <a:graphicFrameLocks noGrp="1"/>
          </p:cNvGraphicFramePr>
          <p:nvPr/>
        </p:nvGraphicFramePr>
        <p:xfrm>
          <a:off x="2803464" y="3405043"/>
          <a:ext cx="1497186" cy="9206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85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85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6870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Helvetica Neue Regular" charset="0"/>
                        </a:rPr>
                        <a:t>Release</a:t>
                      </a:r>
                    </a:p>
                  </a:txBody>
                  <a:tcPr marL="36000" marR="36000" marT="36000" marB="360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Helvetica Neue Regular" charset="0"/>
                        </a:rPr>
                        <a:t>1984</a:t>
                      </a:r>
                    </a:p>
                  </a:txBody>
                  <a:tcPr marL="36000" marR="36000" marT="36000" marB="3600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870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Helvetica Neue Regular" charset="0"/>
                        </a:rPr>
                        <a:t>Budget</a:t>
                      </a:r>
                    </a:p>
                  </a:txBody>
                  <a:tcPr marL="36000" marR="36000" marT="36000" marB="360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Helvetica Neue Regular" charset="0"/>
                        </a:rPr>
                        <a:t>$6.4M</a:t>
                      </a:r>
                    </a:p>
                  </a:txBody>
                  <a:tcPr marL="36000" marR="36000" marT="36000" marB="3600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6870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Helvetica Neue Regular" charset="0"/>
                        </a:rPr>
                        <a:t>Length</a:t>
                      </a:r>
                    </a:p>
                  </a:txBody>
                  <a:tcPr marL="36000" marR="36000" marT="36000" marB="360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Helvetica Neue Regular" charset="0"/>
                        </a:rPr>
                        <a:t>1h 48m</a:t>
                      </a:r>
                    </a:p>
                  </a:txBody>
                  <a:tcPr marL="36000" marR="36000" marT="36000" marB="3600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797564F6-B85E-4E41-AC22-10FCB5B7F0DC}"/>
              </a:ext>
            </a:extLst>
          </p:cNvPr>
          <p:cNvSpPr txBox="1"/>
          <p:nvPr/>
        </p:nvSpPr>
        <p:spPr>
          <a:xfrm>
            <a:off x="6050331" y="4125253"/>
            <a:ext cx="2829427" cy="703524"/>
          </a:xfrm>
          <a:prstGeom prst="rect">
            <a:avLst/>
          </a:prstGeom>
          <a:solidFill>
            <a:schemeClr val="accent2"/>
          </a:solidFill>
        </p:spPr>
        <p:txBody>
          <a:bodyPr wrap="none" lIns="135000" tIns="135000" rIns="135000" bIns="135000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The Structure of the Graph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Is as important as the Data-values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EEC1352-9FDD-CB40-AF5D-C45C78E0131B}"/>
              </a:ext>
            </a:extLst>
          </p:cNvPr>
          <p:cNvSpPr/>
          <p:nvPr/>
        </p:nvSpPr>
        <p:spPr>
          <a:xfrm>
            <a:off x="-301752" y="1768438"/>
            <a:ext cx="2098363" cy="1811438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7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Helvetica Neue" panose="02000503000000020004" pitchFamily="2" charset="0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04C461EC-B3E4-5D4E-8907-E7F110D6BAC6}"/>
              </a:ext>
            </a:extLst>
          </p:cNvPr>
          <p:cNvSpPr txBox="1">
            <a:spLocks/>
          </p:cNvSpPr>
          <p:nvPr/>
        </p:nvSpPr>
        <p:spPr bwMode="black">
          <a:xfrm>
            <a:off x="-2267785" y="1920762"/>
            <a:ext cx="3957240" cy="1453374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lang="en-GB" sz="2800" b="0" i="0" kern="1200">
                <a:solidFill>
                  <a:srgbClr val="000000"/>
                </a:solidFill>
                <a:latin typeface="Helvetica Neue Bold Condensed"/>
                <a:ea typeface="+mj-ea"/>
                <a:cs typeface="Helvetica Neue Bold Condensed"/>
              </a:defRPr>
            </a:lvl1pPr>
          </a:lstStyle>
          <a:p>
            <a:pPr algn="r"/>
            <a:r>
              <a:rPr lang="en-US" sz="15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lvetica Neue" panose="02000503000000020004" pitchFamily="2" charset="0"/>
              </a:rPr>
              <a:t>Edge-labelled</a:t>
            </a:r>
          </a:p>
          <a:p>
            <a:pPr algn="r"/>
            <a:r>
              <a:rPr lang="en-US" sz="15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lvetica Neue" panose="02000503000000020004" pitchFamily="2" charset="0"/>
                <a:ea typeface="Helvetica Neue Thin" charset="0"/>
                <a:cs typeface="Helvetica Neue Thin" charset="0"/>
              </a:rPr>
              <a:t>Multigraphs</a:t>
            </a:r>
          </a:p>
          <a:p>
            <a:pPr algn="r">
              <a:lnSpc>
                <a:spcPct val="150000"/>
              </a:lnSpc>
            </a:pPr>
            <a:r>
              <a:rPr lang="en-US" sz="15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  <a:ea typeface="Georgia" charset="0"/>
                <a:cs typeface="Georgia" charset="0"/>
              </a:rPr>
              <a:t>G</a:t>
            </a:r>
            <a:r>
              <a:rPr lang="en-US" sz="15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  <a:ea typeface="Georgia" charset="0"/>
                <a:cs typeface="Georgia" charset="0"/>
              </a:rPr>
              <a:t>: ⟨V, E, L, 𝓁⟩</a:t>
            </a:r>
          </a:p>
          <a:p>
            <a:pPr algn="r">
              <a:lnSpc>
                <a:spcPct val="200000"/>
              </a:lnSpc>
            </a:pPr>
            <a:r>
              <a:rPr lang="en-US" sz="15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lvetica Neue" panose="02000503000000020004" pitchFamily="2" charset="0"/>
                <a:ea typeface="Georgia" charset="0"/>
                <a:cs typeface="Georgia" charset="0"/>
              </a:rPr>
              <a:t>Attributes: </a:t>
            </a:r>
          </a:p>
          <a:p>
            <a:pPr algn="r"/>
            <a:r>
              <a:rPr lang="en-US" sz="15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  <a:ea typeface="Georgia" charset="0"/>
                <a:cs typeface="Georgia" charset="0"/>
              </a:rPr>
              <a:t>V/E:&lt;</a:t>
            </a:r>
            <a:r>
              <a:rPr lang="en-US" sz="1500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  <a:ea typeface="Georgia" charset="0"/>
                <a:cs typeface="Georgia" charset="0"/>
              </a:rPr>
              <a:t>key,value</a:t>
            </a:r>
            <a:r>
              <a:rPr lang="en-US" sz="15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  <a:ea typeface="Georgia" charset="0"/>
                <a:cs typeface="Georgia" charset="0"/>
              </a:rPr>
              <a:t>&gt;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208A9A9-275F-6A47-8FDB-3E29F9B8E6B9}"/>
              </a:ext>
            </a:extLst>
          </p:cNvPr>
          <p:cNvGrpSpPr/>
          <p:nvPr/>
        </p:nvGrpSpPr>
        <p:grpSpPr>
          <a:xfrm>
            <a:off x="72072" y="3732200"/>
            <a:ext cx="4219162" cy="1061659"/>
            <a:chOff x="583516" y="2661051"/>
            <a:chExt cx="4219162" cy="1061659"/>
          </a:xfrm>
        </p:grpSpPr>
        <p:sp>
          <p:nvSpPr>
            <p:cNvPr id="36" name="Folded Corner 35">
              <a:extLst>
                <a:ext uri="{FF2B5EF4-FFF2-40B4-BE49-F238E27FC236}">
                  <a16:creationId xmlns:a16="http://schemas.microsoft.com/office/drawing/2014/main" id="{2C40AD8C-3407-2543-9999-D110528F7D48}"/>
                </a:ext>
              </a:extLst>
            </p:cNvPr>
            <p:cNvSpPr/>
            <p:nvPr/>
          </p:nvSpPr>
          <p:spPr>
            <a:xfrm>
              <a:off x="583516" y="2675132"/>
              <a:ext cx="4219162" cy="1047578"/>
            </a:xfrm>
            <a:prstGeom prst="foldedCorner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1400" dirty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1400" b="1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(</a:t>
              </a:r>
              <a:r>
                <a:rPr lang="en-US" sz="1400" b="1" dirty="0" err="1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subject,predicate,object</a:t>
              </a:r>
              <a:r>
                <a:rPr lang="en-US" sz="1400" b="1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)</a:t>
              </a:r>
            </a:p>
            <a:p>
              <a:pPr algn="ctr">
                <a:lnSpc>
                  <a:spcPct val="150000"/>
                </a:lnSpc>
              </a:pPr>
              <a:endParaRPr lang="en-US" sz="600" b="1" dirty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endParaRPr>
            </a:p>
            <a:p>
              <a:pPr algn="ctr"/>
              <a:r>
                <a:rPr lang="en-US" sz="11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(</a:t>
              </a:r>
              <a:r>
                <a:rPr lang="en-US" sz="1100" dirty="0" err="1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Arnold_Schwarzenegger,isA,Person</a:t>
              </a:r>
              <a:r>
                <a:rPr lang="en-US" sz="11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)</a:t>
              </a:r>
            </a:p>
            <a:p>
              <a:pPr algn="ctr"/>
              <a:r>
                <a:rPr lang="en-US" sz="11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(Actor, </a:t>
              </a:r>
              <a:r>
                <a:rPr lang="en-US" sz="1100" dirty="0" err="1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subClassOf</a:t>
              </a:r>
              <a:r>
                <a:rPr lang="en-US" sz="11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, Person)</a:t>
              </a:r>
            </a:p>
            <a:p>
              <a:pPr algn="ctr"/>
              <a:r>
                <a:rPr lang="en-US" sz="11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(</a:t>
              </a:r>
              <a:r>
                <a:rPr lang="en-US" sz="1100" dirty="0" err="1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Arnold_Schwarzenegger</a:t>
              </a:r>
              <a:r>
                <a:rPr lang="en-US" sz="11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, </a:t>
              </a:r>
              <a:r>
                <a:rPr lang="en-US" sz="1100" dirty="0" err="1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actedIn</a:t>
              </a:r>
              <a:r>
                <a:rPr lang="en-US" sz="11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, Terminator)</a:t>
              </a:r>
            </a:p>
            <a:p>
              <a:pPr algn="ctr">
                <a:lnSpc>
                  <a:spcPct val="150000"/>
                </a:lnSpc>
              </a:pPr>
              <a:endParaRPr lang="en-US" sz="1400" dirty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EE2AE4E-9E78-454F-B22F-59C9D0350880}"/>
                </a:ext>
              </a:extLst>
            </p:cNvPr>
            <p:cNvSpPr txBox="1"/>
            <p:nvPr/>
          </p:nvSpPr>
          <p:spPr>
            <a:xfrm>
              <a:off x="613229" y="2661051"/>
              <a:ext cx="5613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30202">
                <a:spcAft>
                  <a:spcPts val="400"/>
                </a:spcAft>
                <a:buSzPct val="100000"/>
              </a:pPr>
              <a:r>
                <a:rPr lang="en-US" b="1" dirty="0">
                  <a:solidFill>
                    <a:schemeClr val="tx1">
                      <a:lumMod val="50000"/>
                    </a:schemeClr>
                  </a:solidFill>
                  <a:latin typeface="Helvetica Neue Condensed Black" charset="0"/>
                  <a:ea typeface="Helvetica Neue Condensed Black" charset="0"/>
                  <a:cs typeface="Helvetica Neue Condensed Black" charset="0"/>
                </a:rPr>
                <a:t>RDF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2298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2" grpId="0" animBg="1"/>
      <p:bldP spid="34" grpId="0" animBg="1"/>
      <p:bldP spid="35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43DAA7-211F-0F4E-85D4-F878CC76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531" y="277718"/>
            <a:ext cx="4427525" cy="1105789"/>
          </a:xfrm>
        </p:spPr>
        <p:txBody>
          <a:bodyPr/>
          <a:lstStyle/>
          <a:p>
            <a:r>
              <a:rPr lang="en-US" b="1" dirty="0">
                <a:latin typeface="Helvetica Neue Condensed Black" panose="02000503000000020004" pitchFamily="2" charset="0"/>
              </a:rPr>
              <a:t>Exemplar Queries</a:t>
            </a:r>
            <a:br>
              <a:rPr lang="en-US" b="1" dirty="0">
                <a:latin typeface="Helvetica Neue Condensed Black" panose="02000503000000020004" pitchFamily="2" charset="0"/>
              </a:rPr>
            </a:br>
            <a:r>
              <a:rPr lang="en-US" sz="1800" dirty="0">
                <a:latin typeface="Helvetica Neue Thin" panose="020B0403020202020204" pitchFamily="34" charset="0"/>
              </a:rPr>
              <a:t>Example-driven graph search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52B6DC-3861-DA4D-A5E7-949A320AE960}"/>
              </a:ext>
            </a:extLst>
          </p:cNvPr>
          <p:cNvSpPr/>
          <p:nvPr/>
        </p:nvSpPr>
        <p:spPr>
          <a:xfrm>
            <a:off x="6877671" y="391604"/>
            <a:ext cx="198624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50" dirty="0" err="1">
                <a:solidFill>
                  <a:srgbClr val="0072E5"/>
                </a:solidFill>
                <a:latin typeface="LibreCaslonText"/>
              </a:rPr>
              <a:t>Mottin</a:t>
            </a:r>
            <a:r>
              <a:rPr lang="en-GB" sz="1350" dirty="0">
                <a:solidFill>
                  <a:srgbClr val="0072E5"/>
                </a:solidFill>
                <a:latin typeface="LibreCaslonText"/>
              </a:rPr>
              <a:t> et al. </a:t>
            </a:r>
            <a:r>
              <a:rPr lang="en-GB" sz="1350" dirty="0">
                <a:latin typeface="LibreCaslonText"/>
              </a:rPr>
              <a:t>[</a:t>
            </a:r>
            <a:r>
              <a:rPr lang="en-GB" sz="1350" dirty="0">
                <a:solidFill>
                  <a:srgbClr val="0072E5"/>
                </a:solidFill>
                <a:latin typeface="LibreCaslonText"/>
              </a:rPr>
              <a:t>2014,2016</a:t>
            </a:r>
            <a:r>
              <a:rPr lang="en-GB" sz="1350" dirty="0">
                <a:latin typeface="LibreCaslonText"/>
              </a:rPr>
              <a:t>] </a:t>
            </a:r>
            <a:endParaRPr lang="en-GB" sz="1350" dirty="0">
              <a:latin typeface="Helvetica Neue" panose="02000503000000020004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ontent Placeholder 3">
                <a:extLst>
                  <a:ext uri="{FF2B5EF4-FFF2-40B4-BE49-F238E27FC236}">
                    <a16:creationId xmlns:a16="http://schemas.microsoft.com/office/drawing/2014/main" id="{54C84D5F-2039-D040-A081-490AAAEFA8C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0531" y="1107454"/>
                <a:ext cx="6343650" cy="3071468"/>
              </a:xfrm>
              <a:prstGeom prst="rect">
                <a:avLst/>
              </a:prstGeom>
            </p:spPr>
            <p:txBody>
              <a:bodyPr/>
              <a:lstStyle>
                <a:lvl1pPr marL="285750" indent="-285750" algn="l" defTabSz="914318" rtl="0" eaLnBrk="1" latinLnBrk="0" hangingPunct="1">
                  <a:lnSpc>
                    <a:spcPct val="120000"/>
                  </a:lnSpc>
                  <a:spcBef>
                    <a:spcPts val="1000"/>
                  </a:spcBef>
                  <a:buFontTx/>
                  <a:buBlip>
                    <a:blip r:embed="rId2"/>
                  </a:buBlip>
                  <a:defRPr sz="1600" kern="1200" spc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23888" indent="-285750" algn="l" defTabSz="914318" rtl="0" eaLnBrk="1" latinLnBrk="0" hangingPunct="1">
                  <a:lnSpc>
                    <a:spcPct val="120000"/>
                  </a:lnSpc>
                  <a:spcBef>
                    <a:spcPts val="499"/>
                  </a:spcBef>
                  <a:buFontTx/>
                  <a:buBlip>
                    <a:blip r:embed="rId2"/>
                  </a:buBlip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98525" indent="-171450" algn="l" defTabSz="914318" rtl="0" eaLnBrk="1" latinLnBrk="0" hangingPunct="1">
                  <a:lnSpc>
                    <a:spcPct val="120000"/>
                  </a:lnSpc>
                  <a:spcBef>
                    <a:spcPts val="499"/>
                  </a:spcBef>
                  <a:buFontTx/>
                  <a:buBlip>
                    <a:blip r:embed="rId3"/>
                  </a:buBlip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3638" indent="-171450" algn="l" defTabSz="914318" rtl="0" eaLnBrk="1" latinLnBrk="0" hangingPunct="1">
                  <a:lnSpc>
                    <a:spcPct val="120000"/>
                  </a:lnSpc>
                  <a:spcBef>
                    <a:spcPts val="499"/>
                  </a:spcBef>
                  <a:buFontTx/>
                  <a:buBlip>
                    <a:blip r:embed="rId3"/>
                  </a:buBlip>
                  <a:tabLst>
                    <a:tab pos="1163638" algn="l"/>
                  </a:tabLst>
                  <a:defRPr sz="1000" kern="1200">
                    <a:solidFill>
                      <a:schemeClr val="tx1">
                        <a:alpha val="70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163638" indent="-171450" algn="l" defTabSz="914318" rtl="0" eaLnBrk="1" latinLnBrk="0" hangingPunct="1">
                  <a:lnSpc>
                    <a:spcPct val="120000"/>
                  </a:lnSpc>
                  <a:spcBef>
                    <a:spcPts val="499"/>
                  </a:spcBef>
                  <a:buFontTx/>
                  <a:buBlip>
                    <a:blip r:embed="rId3"/>
                  </a:buBlip>
                  <a:defRPr sz="1000" kern="1200" baseline="0">
                    <a:solidFill>
                      <a:schemeClr val="tx1">
                        <a:alpha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374" indent="-228580" algn="l" defTabSz="914318" rtl="0" eaLnBrk="1" latinLnBrk="0" hangingPunct="1">
                  <a:lnSpc>
                    <a:spcPct val="90000"/>
                  </a:lnSpc>
                  <a:spcBef>
                    <a:spcPts val="499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534" indent="-228580" algn="l" defTabSz="914318" rtl="0" eaLnBrk="1" latinLnBrk="0" hangingPunct="1">
                  <a:lnSpc>
                    <a:spcPct val="90000"/>
                  </a:lnSpc>
                  <a:spcBef>
                    <a:spcPts val="499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692" indent="-228580" algn="l" defTabSz="914318" rtl="0" eaLnBrk="1" latinLnBrk="0" hangingPunct="1">
                  <a:lnSpc>
                    <a:spcPct val="90000"/>
                  </a:lnSpc>
                  <a:spcBef>
                    <a:spcPts val="499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850" indent="-228580" algn="l" defTabSz="914318" rtl="0" eaLnBrk="1" latinLnBrk="0" hangingPunct="1">
                  <a:lnSpc>
                    <a:spcPct val="90000"/>
                  </a:lnSpc>
                  <a:spcBef>
                    <a:spcPts val="499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it-IT" sz="1500" b="1" dirty="0">
                    <a:latin typeface="Helvetica Neue" panose="02000503000000020004" pitchFamily="2" charset="0"/>
                  </a:rPr>
                  <a:t>Input:</a:t>
                </a:r>
                <a:r>
                  <a:rPr lang="it-IT" sz="1500" dirty="0">
                    <a:latin typeface="Helvetica Neue" panose="02000503000000020004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1500" i="1" dirty="0">
                        <a:solidFill>
                          <a:srgbClr val="262626"/>
                        </a:solidFill>
                        <a:latin typeface="Cambria Math" charset="0"/>
                      </a:rPr>
                      <m:t>𝑄</m:t>
                    </m:r>
                    <m:r>
                      <a:rPr lang="it-IT" sz="1500" i="1" baseline="-25000" dirty="0" err="1">
                        <a:solidFill>
                          <a:srgbClr val="262626"/>
                        </a:solidFill>
                        <a:latin typeface="Cambria Math" charset="0"/>
                      </a:rPr>
                      <m:t>𝑒</m:t>
                    </m:r>
                  </m:oMath>
                </a14:m>
                <a:r>
                  <a:rPr lang="it-IT" sz="1500" dirty="0">
                    <a:solidFill>
                      <a:srgbClr val="262626"/>
                    </a:solidFill>
                    <a:latin typeface="Helvetica Neue" panose="02000503000000020004" pitchFamily="2" charset="0"/>
                  </a:rPr>
                  <a:t>, an </a:t>
                </a:r>
                <a:r>
                  <a:rPr lang="it-IT" sz="1500" dirty="0" err="1">
                    <a:solidFill>
                      <a:srgbClr val="262626"/>
                    </a:solidFill>
                    <a:latin typeface="Helvetica Neue" panose="02000503000000020004" pitchFamily="2" charset="0"/>
                  </a:rPr>
                  <a:t>example</a:t>
                </a:r>
                <a:r>
                  <a:rPr lang="it-IT" sz="1500" dirty="0">
                    <a:solidFill>
                      <a:srgbClr val="262626"/>
                    </a:solidFill>
                    <a:latin typeface="Helvetica Neue" panose="02000503000000020004" pitchFamily="2" charset="0"/>
                  </a:rPr>
                  <a:t> </a:t>
                </a:r>
                <a:r>
                  <a:rPr lang="it-IT" sz="1500" u="sng" dirty="0" err="1">
                    <a:solidFill>
                      <a:srgbClr val="262626"/>
                    </a:solidFill>
                    <a:latin typeface="Helvetica Neue" panose="02000503000000020004" pitchFamily="2" charset="0"/>
                  </a:rPr>
                  <a:t>element</a:t>
                </a:r>
                <a:r>
                  <a:rPr lang="it-IT" sz="1500" dirty="0">
                    <a:solidFill>
                      <a:srgbClr val="262626"/>
                    </a:solidFill>
                    <a:latin typeface="Helvetica Neue" panose="02000503000000020004" pitchFamily="2" charset="0"/>
                  </a:rPr>
                  <a:t> of </a:t>
                </a:r>
                <a:r>
                  <a:rPr lang="it-IT" sz="1500" dirty="0" err="1">
                    <a:solidFill>
                      <a:srgbClr val="262626"/>
                    </a:solidFill>
                    <a:latin typeface="Helvetica Neue" panose="02000503000000020004" pitchFamily="2" charset="0"/>
                  </a:rPr>
                  <a:t>interest</a:t>
                </a:r>
                <a:endParaRPr lang="it-IT" sz="1500" dirty="0">
                  <a:solidFill>
                    <a:srgbClr val="262626"/>
                  </a:solidFill>
                  <a:latin typeface="Helvetica Neue" panose="02000503000000020004" pitchFamily="2" charset="0"/>
                </a:endParaRPr>
              </a:p>
              <a:p>
                <a:pPr marL="0" indent="0">
                  <a:buNone/>
                </a:pPr>
                <a:r>
                  <a:rPr lang="it-IT" sz="1500" b="1" dirty="0">
                    <a:latin typeface="Helvetica Neue" panose="02000503000000020004" pitchFamily="2" charset="0"/>
                  </a:rPr>
                  <a:t>Output:</a:t>
                </a:r>
                <a:r>
                  <a:rPr lang="it-IT" sz="1500" dirty="0">
                    <a:latin typeface="Helvetica Neue" panose="02000503000000020004" pitchFamily="2" charset="0"/>
                  </a:rPr>
                  <a:t> </a:t>
                </a:r>
                <a:r>
                  <a:rPr lang="it-IT" sz="1500" dirty="0">
                    <a:solidFill>
                      <a:srgbClr val="262626"/>
                    </a:solidFill>
                    <a:latin typeface="Helvetica Neue" panose="02000503000000020004" pitchFamily="2" charset="0"/>
                  </a:rPr>
                  <a:t>set of </a:t>
                </a:r>
                <a:r>
                  <a:rPr lang="it-IT" sz="1500" u="sng" dirty="0" err="1">
                    <a:solidFill>
                      <a:srgbClr val="262626"/>
                    </a:solidFill>
                    <a:latin typeface="Helvetica Neue" panose="02000503000000020004" pitchFamily="2" charset="0"/>
                  </a:rPr>
                  <a:t>elements</a:t>
                </a:r>
                <a:r>
                  <a:rPr lang="it-IT" sz="1500" dirty="0">
                    <a:solidFill>
                      <a:srgbClr val="262626"/>
                    </a:solidFill>
                    <a:latin typeface="Helvetica Neue" panose="02000503000000020004" pitchFamily="2" charset="0"/>
                  </a:rPr>
                  <a:t> in the </a:t>
                </a:r>
                <a:r>
                  <a:rPr lang="it-IT" sz="1500" dirty="0" err="1">
                    <a:solidFill>
                      <a:srgbClr val="262626"/>
                    </a:solidFill>
                    <a:latin typeface="Helvetica Neue" panose="02000503000000020004" pitchFamily="2" charset="0"/>
                  </a:rPr>
                  <a:t>desired</a:t>
                </a:r>
                <a:r>
                  <a:rPr lang="it-IT" sz="1500" dirty="0">
                    <a:solidFill>
                      <a:srgbClr val="262626"/>
                    </a:solidFill>
                    <a:latin typeface="Helvetica Neue" panose="02000503000000020004" pitchFamily="2" charset="0"/>
                  </a:rPr>
                  <a:t> </a:t>
                </a:r>
                <a:r>
                  <a:rPr lang="it-IT" sz="1500" dirty="0" err="1">
                    <a:solidFill>
                      <a:srgbClr val="262626"/>
                    </a:solidFill>
                    <a:latin typeface="Helvetica Neue" panose="02000503000000020004" pitchFamily="2" charset="0"/>
                  </a:rPr>
                  <a:t>result</a:t>
                </a:r>
                <a:r>
                  <a:rPr lang="it-IT" sz="1500" dirty="0">
                    <a:solidFill>
                      <a:srgbClr val="262626"/>
                    </a:solidFill>
                    <a:latin typeface="Helvetica Neue" panose="02000503000000020004" pitchFamily="2" charset="0"/>
                  </a:rPr>
                  <a:t> set</a:t>
                </a:r>
              </a:p>
              <a:p>
                <a:pPr marL="0" indent="0">
                  <a:buNone/>
                </a:pPr>
                <a:endParaRPr lang="it-IT" sz="1500" dirty="0">
                  <a:latin typeface="Helvetica Neue" panose="02000503000000020004" pitchFamily="2" charset="0"/>
                </a:endParaRPr>
              </a:p>
              <a:p>
                <a:pPr marL="0" indent="0">
                  <a:buNone/>
                </a:pPr>
                <a:r>
                  <a:rPr lang="it-IT" sz="1500" b="1" dirty="0" err="1">
                    <a:solidFill>
                      <a:srgbClr val="C00000"/>
                    </a:solidFill>
                    <a:latin typeface="Helvetica Neue" panose="02000503000000020004" pitchFamily="2" charset="0"/>
                  </a:rPr>
                  <a:t>Exemplar</a:t>
                </a:r>
                <a:r>
                  <a:rPr lang="it-IT" sz="1500" b="1" dirty="0">
                    <a:solidFill>
                      <a:srgbClr val="C00000"/>
                    </a:solidFill>
                    <a:latin typeface="Helvetica Neue" panose="02000503000000020004" pitchFamily="2" charset="0"/>
                  </a:rPr>
                  <a:t> Query Evaluation</a:t>
                </a:r>
              </a:p>
              <a:p>
                <a:pPr marL="214308" indent="-214308">
                  <a:buFont typeface="Arial"/>
                  <a:buChar char="•"/>
                </a:pPr>
                <a:r>
                  <a:rPr lang="en-US" sz="1500" b="1" dirty="0">
                    <a:solidFill>
                      <a:srgbClr val="262626"/>
                    </a:solidFill>
                    <a:latin typeface="Helvetica Neue" panose="02000503000000020004" pitchFamily="2" charset="0"/>
                  </a:rPr>
                  <a:t>e</a:t>
                </a:r>
                <a:r>
                  <a:rPr lang="it-IT" sz="1500" b="1" dirty="0" err="1">
                    <a:solidFill>
                      <a:srgbClr val="262626"/>
                    </a:solidFill>
                    <a:latin typeface="Helvetica Neue" panose="02000503000000020004" pitchFamily="2" charset="0"/>
                  </a:rPr>
                  <a:t>valuate</a:t>
                </a:r>
                <a:r>
                  <a:rPr lang="it-IT" sz="1500" dirty="0">
                    <a:solidFill>
                      <a:srgbClr val="262626"/>
                    </a:solidFill>
                    <a:latin typeface="Helvetica Neue" panose="02000503000000020004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1500" i="1" dirty="0">
                        <a:solidFill>
                          <a:srgbClr val="262626"/>
                        </a:solidFill>
                        <a:latin typeface="Cambria Math" charset="0"/>
                      </a:rPr>
                      <m:t>𝑄</m:t>
                    </m:r>
                    <m:r>
                      <a:rPr lang="it-IT" sz="1500" i="1" baseline="-25000" dirty="0" err="1">
                        <a:solidFill>
                          <a:srgbClr val="262626"/>
                        </a:solidFill>
                        <a:latin typeface="Cambria Math" charset="0"/>
                      </a:rPr>
                      <m:t>𝑒</m:t>
                    </m:r>
                  </m:oMath>
                </a14:m>
                <a:r>
                  <a:rPr lang="it-IT" sz="1500" dirty="0">
                    <a:solidFill>
                      <a:srgbClr val="262626"/>
                    </a:solidFill>
                    <a:latin typeface="Helvetica Neue" panose="02000503000000020004" pitchFamily="2" charset="0"/>
                  </a:rPr>
                  <a:t> in a database D, </a:t>
                </a:r>
                <a:r>
                  <a:rPr lang="it-IT" sz="1500" dirty="0" err="1">
                    <a:solidFill>
                      <a:srgbClr val="262626"/>
                    </a:solidFill>
                    <a:latin typeface="Helvetica Neue" panose="02000503000000020004" pitchFamily="2" charset="0"/>
                  </a:rPr>
                  <a:t>finding</a:t>
                </a:r>
                <a:r>
                  <a:rPr lang="it-IT" sz="1500" dirty="0">
                    <a:solidFill>
                      <a:srgbClr val="262626"/>
                    </a:solidFill>
                    <a:latin typeface="Helvetica Neue" panose="02000503000000020004" pitchFamily="2" charset="0"/>
                  </a:rPr>
                  <a:t> a sample </a:t>
                </a:r>
                <a:r>
                  <a:rPr lang="it-IT" sz="1500" dirty="0" err="1">
                    <a:solidFill>
                      <a:srgbClr val="262626"/>
                    </a:solidFill>
                    <a:latin typeface="Helvetica Neue" panose="02000503000000020004" pitchFamily="2" charset="0"/>
                  </a:rPr>
                  <a:t>S</a:t>
                </a:r>
                <a:endParaRPr lang="it-IT" sz="1500" dirty="0">
                  <a:solidFill>
                    <a:srgbClr val="262626"/>
                  </a:solidFill>
                  <a:latin typeface="Helvetica Neue" panose="02000503000000020004" pitchFamily="2" charset="0"/>
                </a:endParaRPr>
              </a:p>
              <a:p>
                <a:pPr marL="214308" indent="-214308">
                  <a:buFont typeface="Arial"/>
                  <a:buChar char="•"/>
                </a:pPr>
                <a:r>
                  <a:rPr lang="it-IT" sz="1500" dirty="0" err="1">
                    <a:solidFill>
                      <a:srgbClr val="262626"/>
                    </a:solidFill>
                    <a:latin typeface="Helvetica Neue" panose="02000503000000020004" pitchFamily="2" charset="0"/>
                  </a:rPr>
                  <a:t>find</a:t>
                </a:r>
                <a:r>
                  <a:rPr lang="it-IT" sz="1500" dirty="0">
                    <a:solidFill>
                      <a:srgbClr val="262626"/>
                    </a:solidFill>
                    <a:latin typeface="Helvetica Neue" panose="02000503000000020004" pitchFamily="2" charset="0"/>
                  </a:rPr>
                  <a:t> the set of </a:t>
                </a:r>
                <a:r>
                  <a:rPr lang="it-IT" sz="1500" dirty="0" err="1">
                    <a:solidFill>
                      <a:srgbClr val="262626"/>
                    </a:solidFill>
                    <a:latin typeface="Helvetica Neue" panose="02000503000000020004" pitchFamily="2" charset="0"/>
                  </a:rPr>
                  <a:t>elements</a:t>
                </a:r>
                <a:r>
                  <a:rPr lang="it-IT" sz="1500" dirty="0">
                    <a:solidFill>
                      <a:srgbClr val="262626"/>
                    </a:solidFill>
                    <a:latin typeface="Helvetica Neue" panose="02000503000000020004" pitchFamily="2" charset="0"/>
                  </a:rPr>
                  <a:t> A </a:t>
                </a:r>
                <a:r>
                  <a:rPr lang="it-IT" sz="1500" b="1" dirty="0" err="1">
                    <a:solidFill>
                      <a:srgbClr val="262626"/>
                    </a:solidFill>
                    <a:latin typeface="Helvetica Neue" panose="02000503000000020004" pitchFamily="2" charset="0"/>
                  </a:rPr>
                  <a:t>similar</a:t>
                </a:r>
                <a:r>
                  <a:rPr lang="it-IT" sz="1500" dirty="0">
                    <a:solidFill>
                      <a:srgbClr val="262626"/>
                    </a:solidFill>
                    <a:latin typeface="Helvetica Neue" panose="02000503000000020004" pitchFamily="2" charset="0"/>
                  </a:rPr>
                  <a:t> to </a:t>
                </a:r>
                <a:r>
                  <a:rPr lang="it-IT" sz="1500" dirty="0" err="1">
                    <a:solidFill>
                      <a:srgbClr val="262626"/>
                    </a:solidFill>
                    <a:latin typeface="Helvetica Neue" panose="02000503000000020004" pitchFamily="2" charset="0"/>
                  </a:rPr>
                  <a:t>S</a:t>
                </a:r>
                <a:r>
                  <a:rPr lang="it-IT" sz="1500" dirty="0">
                    <a:solidFill>
                      <a:srgbClr val="262626"/>
                    </a:solidFill>
                    <a:latin typeface="Helvetica Neue" panose="02000503000000020004" pitchFamily="2" charset="0"/>
                  </a:rPr>
                  <a:t> </a:t>
                </a:r>
                <a:r>
                  <a:rPr lang="it-IT" sz="1500" dirty="0" err="1">
                    <a:solidFill>
                      <a:srgbClr val="262626"/>
                    </a:solidFill>
                    <a:latin typeface="Helvetica Neue" panose="02000503000000020004" pitchFamily="2" charset="0"/>
                  </a:rPr>
                  <a:t>given</a:t>
                </a:r>
                <a:r>
                  <a:rPr lang="it-IT" sz="1500" dirty="0">
                    <a:solidFill>
                      <a:srgbClr val="262626"/>
                    </a:solidFill>
                    <a:latin typeface="Helvetica Neue" panose="02000503000000020004" pitchFamily="2" charset="0"/>
                  </a:rPr>
                  <a:t> a </a:t>
                </a:r>
                <a:r>
                  <a:rPr lang="it-IT" sz="1500" b="1" dirty="0" err="1">
                    <a:solidFill>
                      <a:srgbClr val="262626"/>
                    </a:solidFill>
                    <a:latin typeface="Helvetica Neue" panose="02000503000000020004" pitchFamily="2" charset="0"/>
                  </a:rPr>
                  <a:t>similarity</a:t>
                </a:r>
                <a:r>
                  <a:rPr lang="it-IT" sz="1500" b="1" dirty="0">
                    <a:solidFill>
                      <a:srgbClr val="262626"/>
                    </a:solidFill>
                    <a:latin typeface="Helvetica Neue" panose="02000503000000020004" pitchFamily="2" charset="0"/>
                  </a:rPr>
                  <a:t> relation</a:t>
                </a:r>
              </a:p>
              <a:p>
                <a:pPr marL="214308" indent="-214308">
                  <a:buFont typeface="Arial"/>
                  <a:buChar char="•"/>
                </a:pPr>
                <a:r>
                  <a:rPr lang="it-IT" sz="1500" dirty="0">
                    <a:latin typeface="Helvetica Neue" panose="02000503000000020004" pitchFamily="2" charset="0"/>
                  </a:rPr>
                  <a:t>[</a:t>
                </a:r>
                <a:r>
                  <a:rPr lang="it-IT" sz="1500" i="1" dirty="0">
                    <a:latin typeface="Helvetica Neue" panose="02000503000000020004" pitchFamily="2" charset="0"/>
                  </a:rPr>
                  <a:t>OPTIONAL</a:t>
                </a:r>
                <a:r>
                  <a:rPr lang="it-IT" sz="1500" dirty="0">
                    <a:latin typeface="Helvetica Neue" panose="02000503000000020004" pitchFamily="2" charset="0"/>
                  </a:rPr>
                  <a:t>]</a:t>
                </a:r>
                <a:r>
                  <a:rPr lang="it-IT" sz="1500" dirty="0">
                    <a:solidFill>
                      <a:srgbClr val="262626"/>
                    </a:solidFill>
                    <a:latin typeface="Helvetica Neue" panose="02000503000000020004" pitchFamily="2" charset="0"/>
                  </a:rPr>
                  <a:t> </a:t>
                </a:r>
                <a:r>
                  <a:rPr lang="it-IT" sz="1500" dirty="0" err="1">
                    <a:solidFill>
                      <a:srgbClr val="262626"/>
                    </a:solidFill>
                    <a:latin typeface="Helvetica Neue" panose="02000503000000020004" pitchFamily="2" charset="0"/>
                  </a:rPr>
                  <a:t>return</a:t>
                </a:r>
                <a:r>
                  <a:rPr lang="it-IT" sz="1500" dirty="0">
                    <a:solidFill>
                      <a:srgbClr val="262626"/>
                    </a:solidFill>
                    <a:latin typeface="Helvetica Neue" panose="02000503000000020004" pitchFamily="2" charset="0"/>
                  </a:rPr>
                  <a:t> </a:t>
                </a:r>
                <a:r>
                  <a:rPr lang="it-IT" sz="1500" dirty="0" err="1">
                    <a:solidFill>
                      <a:srgbClr val="262626"/>
                    </a:solidFill>
                    <a:latin typeface="Helvetica Neue" panose="02000503000000020004" pitchFamily="2" charset="0"/>
                  </a:rPr>
                  <a:t>only</a:t>
                </a:r>
                <a:r>
                  <a:rPr lang="it-IT" sz="1500" dirty="0">
                    <a:solidFill>
                      <a:srgbClr val="262626"/>
                    </a:solidFill>
                    <a:latin typeface="Helvetica Neue" panose="02000503000000020004" pitchFamily="2" charset="0"/>
                  </a:rPr>
                  <a:t> the subset A</a:t>
                </a:r>
                <a:r>
                  <a:rPr lang="it-IT" sz="1500" baseline="30000" dirty="0">
                    <a:solidFill>
                      <a:srgbClr val="262626"/>
                    </a:solidFill>
                    <a:latin typeface="Helvetica Neue" panose="02000503000000020004" pitchFamily="2" charset="0"/>
                  </a:rPr>
                  <a:t>R</a:t>
                </a:r>
                <a:r>
                  <a:rPr lang="it-IT" sz="1500" dirty="0">
                    <a:solidFill>
                      <a:srgbClr val="262626"/>
                    </a:solidFill>
                    <a:latin typeface="Helvetica Neue" panose="02000503000000020004" pitchFamily="2" charset="0"/>
                  </a:rPr>
                  <a:t> </a:t>
                </a:r>
                <a:r>
                  <a:rPr lang="it-IT" sz="1500" dirty="0" err="1">
                    <a:solidFill>
                      <a:srgbClr val="262626"/>
                    </a:solidFill>
                    <a:latin typeface="Helvetica Neue" panose="02000503000000020004" pitchFamily="2" charset="0"/>
                  </a:rPr>
                  <a:t>that</a:t>
                </a:r>
                <a:r>
                  <a:rPr lang="it-IT" sz="1500" dirty="0">
                    <a:solidFill>
                      <a:srgbClr val="262626"/>
                    </a:solidFill>
                    <a:latin typeface="Helvetica Neue" panose="02000503000000020004" pitchFamily="2" charset="0"/>
                  </a:rPr>
                  <a:t> are </a:t>
                </a:r>
                <a:r>
                  <a:rPr lang="it-IT" sz="1500" u="sng" dirty="0" err="1">
                    <a:solidFill>
                      <a:schemeClr val="tx2">
                        <a:lumMod val="75000"/>
                      </a:schemeClr>
                    </a:solidFill>
                    <a:latin typeface="Helvetica Neue" panose="02000503000000020004" pitchFamily="2" charset="0"/>
                  </a:rPr>
                  <a:t>relevant</a:t>
                </a:r>
                <a:endParaRPr lang="it-IT" sz="1500" u="sng" baseline="30000" dirty="0">
                  <a:solidFill>
                    <a:schemeClr val="tx2">
                      <a:lumMod val="75000"/>
                    </a:schemeClr>
                  </a:solidFill>
                  <a:latin typeface="Helvetica Neue" panose="02000503000000020004" pitchFamily="2" charset="0"/>
                </a:endParaRPr>
              </a:p>
              <a:p>
                <a:pPr marL="0" indent="0">
                  <a:buNone/>
                </a:pPr>
                <a:endParaRPr lang="it-IT" sz="1500" dirty="0">
                  <a:solidFill>
                    <a:srgbClr val="262626"/>
                  </a:solidFill>
                  <a:latin typeface="Helvetica Neue" panose="02000503000000020004" pitchFamily="2" charset="0"/>
                </a:endParaRPr>
              </a:p>
            </p:txBody>
          </p:sp>
        </mc:Choice>
        <mc:Fallback xmlns="">
          <p:sp>
            <p:nvSpPr>
              <p:cNvPr id="35" name="Content Placeholder 3">
                <a:extLst>
                  <a:ext uri="{FF2B5EF4-FFF2-40B4-BE49-F238E27FC236}">
                    <a16:creationId xmlns:a16="http://schemas.microsoft.com/office/drawing/2014/main" id="{54C84D5F-2039-D040-A081-490AAAEFA8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531" y="1107454"/>
                <a:ext cx="6343650" cy="3071468"/>
              </a:xfrm>
              <a:prstGeom prst="rect">
                <a:avLst/>
              </a:prstGeom>
              <a:blipFill>
                <a:blip r:embed="rId4"/>
                <a:stretch>
                  <a:fillRect l="-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3DFF99E1-EBB1-1047-B27A-7AFBC3BCC034}"/>
              </a:ext>
            </a:extLst>
          </p:cNvPr>
          <p:cNvSpPr txBox="1"/>
          <p:nvPr/>
        </p:nvSpPr>
        <p:spPr>
          <a:xfrm>
            <a:off x="6651322" y="983664"/>
            <a:ext cx="2247581" cy="1025922"/>
          </a:xfrm>
          <a:prstGeom prst="rect">
            <a:avLst/>
          </a:prstGeom>
          <a:noFill/>
          <a:ln w="25400">
            <a:solidFill>
              <a:srgbClr val="5373CA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 defTabSz="430202">
              <a:spcAft>
                <a:spcPts val="400"/>
              </a:spcAft>
              <a:buSzPct val="100000"/>
            </a:pPr>
            <a:r>
              <a:rPr lang="en-US" dirty="0">
                <a:solidFill>
                  <a:srgbClr val="000000"/>
                </a:solidFill>
                <a:latin typeface="Helvetica Neue" panose="02000503000000020004" pitchFamily="2" charset="0"/>
                <a:ea typeface="Georgia Regular" charset="0"/>
                <a:cs typeface="Georgia Regular" charset="0"/>
              </a:rPr>
              <a:t>Nodes/Entities</a:t>
            </a:r>
          </a:p>
          <a:p>
            <a:pPr algn="ctr" defTabSz="430202">
              <a:spcAft>
                <a:spcPts val="400"/>
              </a:spcAft>
              <a:buSzPct val="100000"/>
            </a:pPr>
            <a:r>
              <a:rPr lang="en-US" dirty="0">
                <a:solidFill>
                  <a:srgbClr val="000000"/>
                </a:solidFill>
                <a:latin typeface="Helvetica Neue" panose="02000503000000020004" pitchFamily="2" charset="0"/>
                <a:ea typeface="Georgia Regular" charset="0"/>
                <a:cs typeface="Georgia Regular" charset="0"/>
              </a:rPr>
              <a:t>Edges/Facts</a:t>
            </a:r>
          </a:p>
          <a:p>
            <a:pPr algn="ctr" defTabSz="430202">
              <a:spcAft>
                <a:spcPts val="400"/>
              </a:spcAft>
              <a:buSzPct val="100000"/>
            </a:pPr>
            <a:r>
              <a:rPr lang="en-US" dirty="0">
                <a:solidFill>
                  <a:srgbClr val="000000"/>
                </a:solidFill>
                <a:latin typeface="Helvetica Neue" panose="02000503000000020004" pitchFamily="2" charset="0"/>
                <a:ea typeface="Georgia Regular" charset="0"/>
                <a:cs typeface="Georgia Regular" charset="0"/>
              </a:rPr>
              <a:t>Structures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37390BD-E25A-EA4F-AC03-95553B7E43C0}"/>
              </a:ext>
            </a:extLst>
          </p:cNvPr>
          <p:cNvSpPr txBox="1"/>
          <p:nvPr/>
        </p:nvSpPr>
        <p:spPr>
          <a:xfrm>
            <a:off x="5092909" y="4005831"/>
            <a:ext cx="4004015" cy="688135"/>
          </a:xfrm>
          <a:prstGeom prst="rect">
            <a:avLst/>
          </a:prstGeom>
          <a:solidFill>
            <a:srgbClr val="C00000"/>
          </a:solidFill>
        </p:spPr>
        <p:txBody>
          <a:bodyPr wrap="square" lIns="135000" tIns="135000" rIns="135000" bIns="135000" rtlCol="0">
            <a:spAutoFit/>
          </a:bodyPr>
          <a:lstStyle/>
          <a:p>
            <a:pPr algn="ctr"/>
            <a:r>
              <a:rPr lang="en-GB" sz="1350" dirty="0">
                <a:solidFill>
                  <a:schemeClr val="bg1"/>
                </a:solidFill>
                <a:latin typeface="Helvetica Neue" panose="02000503000000020004" pitchFamily="2" charset="0"/>
              </a:rPr>
              <a:t>Usually requires an intermediate step: </a:t>
            </a:r>
          </a:p>
          <a:p>
            <a:pPr algn="ctr"/>
            <a:r>
              <a:rPr lang="en-GB" sz="1350" dirty="0">
                <a:solidFill>
                  <a:schemeClr val="bg1"/>
                </a:solidFill>
                <a:latin typeface="Helvetica Neue" panose="02000503000000020004" pitchFamily="2" charset="0"/>
              </a:rPr>
              <a:t>User input (keywords) → Element in the graph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54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06871" y="152169"/>
            <a:ext cx="2443298" cy="88229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algn="ctr" defTabSz="430213">
              <a:spcAft>
                <a:spcPts val="400"/>
              </a:spcAft>
              <a:buSzPct val="100000"/>
            </a:pPr>
            <a:r>
              <a:rPr lang="en-US" sz="2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SIMILARITY for</a:t>
            </a:r>
          </a:p>
          <a:p>
            <a:pPr marL="0" algn="ctr" defTabSz="430213">
              <a:spcAft>
                <a:spcPts val="400"/>
              </a:spcAft>
              <a:buSzPct val="100000"/>
            </a:pPr>
            <a:r>
              <a:rPr lang="en-US" sz="2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GRAPHS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35060" y="3666037"/>
            <a:ext cx="5259773" cy="369332"/>
          </a:xfrm>
          <a:prstGeom prst="rect">
            <a:avLst/>
          </a:prstGeom>
          <a:noFill/>
          <a:ln w="38100">
            <a:solidFill>
              <a:srgbClr val="F6A800"/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CHALLENGE: DISCOVER USER PREFERENCE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983081" y="4197365"/>
            <a:ext cx="3951723" cy="369332"/>
          </a:xfrm>
          <a:prstGeom prst="rect">
            <a:avLst/>
          </a:prstGeom>
          <a:noFill/>
          <a:ln w="38100">
            <a:noFill/>
            <a:prstDash val="sysDot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CHALLENGE: EFFICIENT SEARCH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EDA94FC8-B454-E54B-8248-A4B582E65B5C}"/>
              </a:ext>
            </a:extLst>
          </p:cNvPr>
          <p:cNvSpPr/>
          <p:nvPr/>
        </p:nvSpPr>
        <p:spPr>
          <a:xfrm>
            <a:off x="1682701" y="1084101"/>
            <a:ext cx="1469749" cy="74327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  <a:latin typeface="Helvetica Neue" panose="02000503000000020004" pitchFamily="2" charset="0"/>
                <a:ea typeface="Helvetica Neue Condensed Black" charset="0"/>
                <a:cs typeface="Helvetica Neue Condensed Black" charset="0"/>
              </a:rPr>
              <a:t>Nodes</a:t>
            </a:r>
            <a:endParaRPr lang="en-US" sz="2100" dirty="0">
              <a:solidFill>
                <a:srgbClr val="FF0000"/>
              </a:solidFill>
              <a:latin typeface="Helvetica Neue" panose="02000503000000020004" pitchFamily="2" charset="0"/>
              <a:ea typeface="Helvetica Neue Condensed Black" charset="0"/>
              <a:cs typeface="Helvetica Neue Condensed Black" charset="0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BA6DA398-4BD5-E74E-9EEE-A1B6D45A6FD5}"/>
              </a:ext>
            </a:extLst>
          </p:cNvPr>
          <p:cNvSpPr/>
          <p:nvPr/>
        </p:nvSpPr>
        <p:spPr>
          <a:xfrm>
            <a:off x="5898101" y="1098429"/>
            <a:ext cx="1875943" cy="74327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  <a:latin typeface="Helvetica Neue" panose="02000503000000020004" pitchFamily="2" charset="0"/>
                <a:ea typeface="Helvetica Neue Condensed Black" charset="0"/>
                <a:cs typeface="Helvetica Neue Condensed Black" charset="0"/>
              </a:rPr>
              <a:t>Structures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24BECC02-2A7C-9143-BA7F-8B4436A2C252}"/>
              </a:ext>
            </a:extLst>
          </p:cNvPr>
          <p:cNvSpPr/>
          <p:nvPr/>
        </p:nvSpPr>
        <p:spPr>
          <a:xfrm>
            <a:off x="309064" y="2437916"/>
            <a:ext cx="1858748" cy="648000"/>
          </a:xfrm>
          <a:prstGeom prst="roundRect">
            <a:avLst/>
          </a:prstGeom>
          <a:pattFill prst="dkUpDiag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 w="25400">
            <a:solidFill>
              <a:schemeClr val="bg1"/>
            </a:solidFill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Connectivity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715B27FA-88E3-534A-8E81-78C90DD144FE}"/>
              </a:ext>
            </a:extLst>
          </p:cNvPr>
          <p:cNvSpPr/>
          <p:nvPr/>
        </p:nvSpPr>
        <p:spPr>
          <a:xfrm>
            <a:off x="2675137" y="2437916"/>
            <a:ext cx="1872000" cy="648000"/>
          </a:xfrm>
          <a:prstGeom prst="roundRect">
            <a:avLst/>
          </a:prstGeom>
          <a:pattFill prst="dkUpDiag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 w="25400">
            <a:solidFill>
              <a:schemeClr val="bg1"/>
            </a:solidFill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Properties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14A5A07A-0702-1042-9285-4500F0A492FC}"/>
              </a:ext>
            </a:extLst>
          </p:cNvPr>
          <p:cNvSpPr/>
          <p:nvPr/>
        </p:nvSpPr>
        <p:spPr>
          <a:xfrm>
            <a:off x="6934804" y="2437916"/>
            <a:ext cx="1874805" cy="631170"/>
          </a:xfrm>
          <a:prstGeom prst="roundRect">
            <a:avLst/>
          </a:prstGeom>
          <a:pattFill prst="dkUpDiag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 w="25400">
            <a:solidFill>
              <a:schemeClr val="bg1"/>
            </a:solidFill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(Edge-)Labels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717F1B56-ABC2-2945-B243-266122AF2C9C}"/>
              </a:ext>
            </a:extLst>
          </p:cNvPr>
          <p:cNvSpPr/>
          <p:nvPr/>
        </p:nvSpPr>
        <p:spPr>
          <a:xfrm>
            <a:off x="4846753" y="2437916"/>
            <a:ext cx="1872000" cy="648000"/>
          </a:xfrm>
          <a:prstGeom prst="roundRect">
            <a:avLst/>
          </a:prstGeom>
          <a:pattFill prst="dkUpDiag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 w="25400">
            <a:solidFill>
              <a:schemeClr val="bg1"/>
            </a:solidFill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Queries</a:t>
            </a:r>
          </a:p>
        </p:txBody>
      </p:sp>
      <p:cxnSp>
        <p:nvCxnSpPr>
          <p:cNvPr id="49" name="Elbow Connector 48">
            <a:extLst>
              <a:ext uri="{FF2B5EF4-FFF2-40B4-BE49-F238E27FC236}">
                <a16:creationId xmlns:a16="http://schemas.microsoft.com/office/drawing/2014/main" id="{73752AFD-77D3-E141-97DC-75581A171237}"/>
              </a:ext>
            </a:extLst>
          </p:cNvPr>
          <p:cNvCxnSpPr>
            <a:stCxn id="43" idx="2"/>
            <a:endCxn id="45" idx="0"/>
          </p:cNvCxnSpPr>
          <p:nvPr/>
        </p:nvCxnSpPr>
        <p:spPr>
          <a:xfrm rot="5400000">
            <a:off x="1522737" y="1543078"/>
            <a:ext cx="610540" cy="1179137"/>
          </a:xfrm>
          <a:prstGeom prst="bentConnector3">
            <a:avLst/>
          </a:prstGeom>
          <a:ln w="28575" cmpd="sng">
            <a:solidFill>
              <a:schemeClr val="bg1"/>
            </a:solidFill>
            <a:tailEnd type="triangle" w="lg" len="lg"/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49">
            <a:extLst>
              <a:ext uri="{FF2B5EF4-FFF2-40B4-BE49-F238E27FC236}">
                <a16:creationId xmlns:a16="http://schemas.microsoft.com/office/drawing/2014/main" id="{B0EC19A5-CD87-9D42-83BF-29758FC4881D}"/>
              </a:ext>
            </a:extLst>
          </p:cNvPr>
          <p:cNvCxnSpPr>
            <a:stCxn id="43" idx="2"/>
            <a:endCxn id="46" idx="0"/>
          </p:cNvCxnSpPr>
          <p:nvPr/>
        </p:nvCxnSpPr>
        <p:spPr>
          <a:xfrm rot="16200000" flipH="1">
            <a:off x="2709086" y="1535864"/>
            <a:ext cx="610540" cy="1193562"/>
          </a:xfrm>
          <a:prstGeom prst="bentConnector3">
            <a:avLst>
              <a:gd name="adj1" fmla="val 50000"/>
            </a:avLst>
          </a:prstGeom>
          <a:ln w="28575" cmpd="sng">
            <a:solidFill>
              <a:schemeClr val="bg1"/>
            </a:solidFill>
            <a:tailEnd type="triangle" w="lg" len="lg"/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50">
            <a:extLst>
              <a:ext uri="{FF2B5EF4-FFF2-40B4-BE49-F238E27FC236}">
                <a16:creationId xmlns:a16="http://schemas.microsoft.com/office/drawing/2014/main" id="{D752EAF1-D3D3-8C4D-8F02-1586E85D3BCA}"/>
              </a:ext>
            </a:extLst>
          </p:cNvPr>
          <p:cNvCxnSpPr>
            <a:stCxn id="44" idx="2"/>
            <a:endCxn id="48" idx="0"/>
          </p:cNvCxnSpPr>
          <p:nvPr/>
        </p:nvCxnSpPr>
        <p:spPr>
          <a:xfrm rot="5400000">
            <a:off x="6011307" y="1613151"/>
            <a:ext cx="596212" cy="1053319"/>
          </a:xfrm>
          <a:prstGeom prst="bentConnector3">
            <a:avLst>
              <a:gd name="adj1" fmla="val 50000"/>
            </a:avLst>
          </a:prstGeom>
          <a:ln w="28575" cmpd="sng">
            <a:solidFill>
              <a:schemeClr val="bg1"/>
            </a:solidFill>
            <a:tailEnd type="triangle" w="lg" len="lg"/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Elbow Connector 51">
            <a:extLst>
              <a:ext uri="{FF2B5EF4-FFF2-40B4-BE49-F238E27FC236}">
                <a16:creationId xmlns:a16="http://schemas.microsoft.com/office/drawing/2014/main" id="{2F88B612-9EE7-4449-BCD0-F42A1957ADF5}"/>
              </a:ext>
            </a:extLst>
          </p:cNvPr>
          <p:cNvCxnSpPr>
            <a:stCxn id="44" idx="2"/>
            <a:endCxn id="47" idx="0"/>
          </p:cNvCxnSpPr>
          <p:nvPr/>
        </p:nvCxnSpPr>
        <p:spPr>
          <a:xfrm rot="16200000" flipH="1">
            <a:off x="7056033" y="1621743"/>
            <a:ext cx="596212" cy="1036135"/>
          </a:xfrm>
          <a:prstGeom prst="bentConnector3">
            <a:avLst>
              <a:gd name="adj1" fmla="val 50000"/>
            </a:avLst>
          </a:prstGeom>
          <a:ln w="28575" cmpd="sng">
            <a:solidFill>
              <a:schemeClr val="bg1"/>
            </a:solidFill>
            <a:tailEnd type="triangle" w="lg" len="lg"/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74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Historical perspective: Query-by-example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020719" y="296619"/>
            <a:ext cx="1970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Helvetica Neue" charset="0"/>
                <a:ea typeface="Helvetica Neue" charset="0"/>
                <a:cs typeface="Helvetica Neue" charset="0"/>
              </a:rPr>
              <a:t>[</a:t>
            </a:r>
            <a:r>
              <a:rPr lang="en-US" dirty="0" err="1">
                <a:solidFill>
                  <a:schemeClr val="accent1"/>
                </a:solidFill>
                <a:latin typeface="Helvetica Neue" charset="0"/>
                <a:ea typeface="Helvetica Neue" charset="0"/>
                <a:cs typeface="Helvetica Neue" charset="0"/>
              </a:rPr>
              <a:t>Zloof</a:t>
            </a:r>
            <a:r>
              <a:rPr lang="en-US" dirty="0">
                <a:solidFill>
                  <a:schemeClr val="accent1"/>
                </a:solidFill>
                <a:latin typeface="Helvetica Neue" charset="0"/>
                <a:ea typeface="Helvetica Neue" charset="0"/>
                <a:cs typeface="Helvetica Neue" charset="0"/>
              </a:rPr>
              <a:t> et al. 1975]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1523999" y="1507754"/>
          <a:ext cx="6096001" cy="11224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805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91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10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10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Helvetica Neue Regular" charset="0"/>
                        </a:rPr>
                        <a:t>Name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Helvetica Neue Regular" charset="0"/>
                        </a:rPr>
                        <a:t>Stars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Helvetica Neue Regular" charset="0"/>
                        </a:rPr>
                        <a:t>Diameter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 err="1">
                          <a:latin typeface="Helvetica Neue Regular" charset="0"/>
                        </a:rPr>
                        <a:t>Black</a:t>
                      </a:r>
                      <a:r>
                        <a:rPr lang="en-US" sz="1600" b="0" i="0" baseline="0" dirty="0" err="1">
                          <a:latin typeface="Helvetica Neue Regular" charset="0"/>
                        </a:rPr>
                        <a:t>_hole</a:t>
                      </a:r>
                      <a:endParaRPr lang="en-US" sz="2000" b="0" i="0" dirty="0">
                        <a:latin typeface="Helvetica Neue Regular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Helvetica Neue Regular" charset="0"/>
                        </a:rPr>
                        <a:t>Color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Helvetica Neue Regular" charset="0"/>
                        </a:rPr>
                        <a:t>Life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0813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Helvetica Neue Regular" charset="0"/>
                        </a:rPr>
                        <a:t>P._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Helvetica Neue Regular" charset="0"/>
                        </a:rPr>
                        <a:t>&gt; 10B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Helvetica Neue Regular" charset="0"/>
                        </a:rPr>
                        <a:t>&gt;100k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Helvetica Neue Regular" charset="0"/>
                        </a:rPr>
                        <a:t>TRUE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Helvetica Neue Regular" charset="0"/>
                        </a:rPr>
                        <a:t>*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Helvetica Neue Regular" charset="0"/>
                        </a:rPr>
                        <a:t>*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Helvetica Neue Regular" charset="0"/>
                        </a:rPr>
                        <a:t>*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Helvetica Neue Regular" charset="0"/>
                        </a:rPr>
                        <a:t>*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Helvetica Neue Regular" charset="0"/>
                        </a:rPr>
                        <a:t>&lt;180k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Helvetica Neue Regular" charset="0"/>
                        </a:rPr>
                        <a:t>*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Helvetica Neue Regular" charset="0"/>
                        </a:rPr>
                        <a:t>*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Helvetica Neue Regular" charset="0"/>
                        </a:rPr>
                        <a:t>*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7" name="Rectangle 16"/>
          <p:cNvSpPr/>
          <p:nvPr/>
        </p:nvSpPr>
        <p:spPr>
          <a:xfrm>
            <a:off x="1798590" y="863729"/>
            <a:ext cx="5546817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Specify a query by example tables, or skeletons.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0" y="3272219"/>
            <a:ext cx="4332364" cy="1208620"/>
          </a:xfrm>
          <a:prstGeom prst="roundRect">
            <a:avLst>
              <a:gd name="adj" fmla="val 0"/>
            </a:avLst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latin typeface="Helvetica Neue Regular" charset="0"/>
              </a:rPr>
              <a:t>Intuitive interface for simple queries</a:t>
            </a:r>
          </a:p>
          <a:p>
            <a:pPr algn="r"/>
            <a:endParaRPr lang="en-US" dirty="0">
              <a:latin typeface="Helvetica Neue Regular" charset="0"/>
            </a:endParaRPr>
          </a:p>
          <a:p>
            <a:pPr algn="r"/>
            <a:r>
              <a:rPr lang="en-US" dirty="0">
                <a:latin typeface="Helvetica Neue Regular" charset="0"/>
              </a:rPr>
              <a:t>SQL not required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332364" y="3272218"/>
            <a:ext cx="4811636" cy="1208621"/>
          </a:xfrm>
          <a:prstGeom prst="roundRect">
            <a:avLst>
              <a:gd name="adj" fmla="val 0"/>
            </a:avLst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dirty="0">
                <a:latin typeface="Helvetica Neue Regular" charset="0"/>
              </a:rPr>
              <a:t>Restricted to SQL syntax but not explicitly</a:t>
            </a:r>
          </a:p>
          <a:p>
            <a:pPr>
              <a:defRPr/>
            </a:pPr>
            <a:endParaRPr lang="en-US" dirty="0">
              <a:latin typeface="Helvetica Neue Regular" charset="0"/>
            </a:endParaRPr>
          </a:p>
          <a:p>
            <a:pPr>
              <a:defRPr/>
            </a:pPr>
            <a:r>
              <a:rPr lang="en-US" dirty="0">
                <a:latin typeface="Helvetica Neue Regular" charset="0"/>
              </a:rPr>
              <a:t>Not example-based</a:t>
            </a:r>
          </a:p>
        </p:txBody>
      </p:sp>
      <p:sp>
        <p:nvSpPr>
          <p:cNvPr id="20" name="Left Arrow Callout 19"/>
          <p:cNvSpPr/>
          <p:nvPr/>
        </p:nvSpPr>
        <p:spPr>
          <a:xfrm>
            <a:off x="6949223" y="1792652"/>
            <a:ext cx="2074858" cy="421846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4095"/>
            </a:avLst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Unspecified values</a:t>
            </a:r>
          </a:p>
        </p:txBody>
      </p:sp>
      <p:sp>
        <p:nvSpPr>
          <p:cNvPr id="21" name="Right Arrow Callout 20"/>
          <p:cNvSpPr/>
          <p:nvPr/>
        </p:nvSpPr>
        <p:spPr>
          <a:xfrm>
            <a:off x="63062" y="1892881"/>
            <a:ext cx="1511096" cy="39999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5722"/>
            </a:avLst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Incomplete values</a:t>
            </a:r>
          </a:p>
        </p:txBody>
      </p:sp>
      <p:sp>
        <p:nvSpPr>
          <p:cNvPr id="22" name="Up Arrow Callout 21"/>
          <p:cNvSpPr/>
          <p:nvPr/>
        </p:nvSpPr>
        <p:spPr>
          <a:xfrm>
            <a:off x="3121572" y="2537792"/>
            <a:ext cx="1147730" cy="693236"/>
          </a:xfrm>
          <a:prstGeom prst="upArrowCallou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Value conditions</a:t>
            </a:r>
          </a:p>
        </p:txBody>
      </p:sp>
    </p:spTree>
    <p:extLst>
      <p:ext uri="{BB962C8B-B14F-4D97-AF65-F5344CB8AC3E}">
        <p14:creationId xmlns:p14="http://schemas.microsoft.com/office/powerpoint/2010/main" val="181738170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2AF14591-42EB-5844-9220-B9C38D0844AE}"/>
              </a:ext>
            </a:extLst>
          </p:cNvPr>
          <p:cNvSpPr/>
          <p:nvPr/>
        </p:nvSpPr>
        <p:spPr>
          <a:xfrm>
            <a:off x="2516950" y="1722479"/>
            <a:ext cx="1394062" cy="1895744"/>
          </a:xfrm>
          <a:prstGeom prst="roundRect">
            <a:avLst>
              <a:gd name="adj" fmla="val 5198"/>
            </a:avLst>
          </a:prstGeom>
          <a:noFill/>
          <a:ln w="25400" cap="flat" cmpd="sng" algn="ctr">
            <a:solidFill>
              <a:srgbClr val="44546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350" kern="0" dirty="0">
              <a:solidFill>
                <a:srgbClr val="44546A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B3663739-0887-1446-A7DC-33E350E589D1}"/>
              </a:ext>
            </a:extLst>
          </p:cNvPr>
          <p:cNvSpPr/>
          <p:nvPr/>
        </p:nvSpPr>
        <p:spPr>
          <a:xfrm>
            <a:off x="4052024" y="1721232"/>
            <a:ext cx="1404000" cy="1895744"/>
          </a:xfrm>
          <a:prstGeom prst="roundRect">
            <a:avLst>
              <a:gd name="adj" fmla="val 7078"/>
            </a:avLst>
          </a:prstGeom>
          <a:noFill/>
          <a:ln w="25400" cap="flat" cmpd="sng" algn="ctr">
            <a:solidFill>
              <a:srgbClr val="44546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350" kern="0" dirty="0">
              <a:solidFill>
                <a:srgbClr val="44546A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0D8B6C2-01CF-134D-9492-4C7D446DCEE4}"/>
              </a:ext>
            </a:extLst>
          </p:cNvPr>
          <p:cNvSpPr/>
          <p:nvPr/>
        </p:nvSpPr>
        <p:spPr>
          <a:xfrm>
            <a:off x="5679065" y="1716644"/>
            <a:ext cx="1404000" cy="1895744"/>
          </a:xfrm>
          <a:prstGeom prst="roundRect">
            <a:avLst>
              <a:gd name="adj" fmla="val 6778"/>
            </a:avLst>
          </a:prstGeom>
          <a:noFill/>
          <a:ln w="25400" cap="flat" cmpd="sng" algn="ctr">
            <a:solidFill>
              <a:srgbClr val="44546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350" kern="0" dirty="0">
              <a:solidFill>
                <a:srgbClr val="44546A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7C7CE606-BD61-2145-8CA0-7BEF27413210}"/>
              </a:ext>
            </a:extLst>
          </p:cNvPr>
          <p:cNvSpPr/>
          <p:nvPr/>
        </p:nvSpPr>
        <p:spPr>
          <a:xfrm>
            <a:off x="7248878" y="1716644"/>
            <a:ext cx="1404000" cy="1895744"/>
          </a:xfrm>
          <a:prstGeom prst="roundRect">
            <a:avLst>
              <a:gd name="adj" fmla="val 6778"/>
            </a:avLst>
          </a:prstGeom>
          <a:noFill/>
          <a:ln w="25400" cap="flat" cmpd="sng" algn="ctr">
            <a:solidFill>
              <a:srgbClr val="44546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350" kern="0" dirty="0">
              <a:solidFill>
                <a:srgbClr val="44546A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80D0A947-1E56-5245-9EA4-B54CF7BC5D85}"/>
              </a:ext>
            </a:extLst>
          </p:cNvPr>
          <p:cNvSpPr/>
          <p:nvPr/>
        </p:nvSpPr>
        <p:spPr>
          <a:xfrm>
            <a:off x="3394781" y="694498"/>
            <a:ext cx="1102312" cy="557456"/>
          </a:xfrm>
          <a:prstGeom prst="roundRect">
            <a:avLst/>
          </a:prstGeom>
          <a:solidFill>
            <a:sysClr val="window" lastClr="FFFFFF"/>
          </a:solidFill>
          <a:ln w="31750" cap="flat" cmpd="sng" algn="ctr">
            <a:solidFill>
              <a:srgbClr val="44546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en-US" sz="2100" b="1" kern="0" dirty="0">
                <a:solidFill>
                  <a:srgbClr val="44546A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Nodes</a:t>
            </a:r>
            <a:endParaRPr lang="en-US" b="1" kern="0" dirty="0">
              <a:solidFill>
                <a:srgbClr val="44546A"/>
              </a:solidFill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F18EC26C-3AAA-D14F-93DF-4AD82FE3D2B3}"/>
              </a:ext>
            </a:extLst>
          </p:cNvPr>
          <p:cNvSpPr/>
          <p:nvPr/>
        </p:nvSpPr>
        <p:spPr>
          <a:xfrm>
            <a:off x="2516951" y="1709858"/>
            <a:ext cx="1394061" cy="486000"/>
          </a:xfrm>
          <a:prstGeom prst="roundRect">
            <a:avLst/>
          </a:prstGeom>
          <a:pattFill prst="dkUpDiag">
            <a:fgClr>
              <a:srgbClr val="44546A">
                <a:lumMod val="20000"/>
                <a:lumOff val="80000"/>
              </a:srgbClr>
            </a:fgClr>
            <a:bgClr>
              <a:sysClr val="window" lastClr="FFFFFF"/>
            </a:bgClr>
          </a:pattFill>
          <a:ln w="25400" cap="flat" cmpd="sng" algn="ctr">
            <a:solidFill>
              <a:srgbClr val="44546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en-US" sz="1350" kern="0" dirty="0">
                <a:solidFill>
                  <a:srgbClr val="44546A"/>
                </a:solidFill>
                <a:effectLst>
                  <a:outerShdw blurRad="203200" dist="584200" algn="ctr" rotWithShape="0">
                    <a:prstClr val="white"/>
                  </a:outerShdw>
                </a:effectLst>
                <a:latin typeface="Helvetica Neue" charset="0"/>
                <a:ea typeface="Helvetica Neue" charset="0"/>
                <a:cs typeface="Helvetica Neue" charset="0"/>
              </a:rPr>
              <a:t>Connectivity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2E548283-1900-154E-9C5E-19C1FBCE5860}"/>
              </a:ext>
            </a:extLst>
          </p:cNvPr>
          <p:cNvSpPr/>
          <p:nvPr/>
        </p:nvSpPr>
        <p:spPr>
          <a:xfrm>
            <a:off x="4052024" y="1709858"/>
            <a:ext cx="1404000" cy="486000"/>
          </a:xfrm>
          <a:prstGeom prst="roundRect">
            <a:avLst/>
          </a:prstGeom>
          <a:pattFill prst="dkUpDiag">
            <a:fgClr>
              <a:srgbClr val="44546A">
                <a:lumMod val="20000"/>
                <a:lumOff val="80000"/>
              </a:srgbClr>
            </a:fgClr>
            <a:bgClr>
              <a:sysClr val="window" lastClr="FFFFFF"/>
            </a:bgClr>
          </a:pattFill>
          <a:ln w="25400" cap="flat" cmpd="sng" algn="ctr">
            <a:solidFill>
              <a:srgbClr val="44546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en-US" sz="1350" kern="0" dirty="0">
                <a:solidFill>
                  <a:srgbClr val="44546A"/>
                </a:solidFill>
                <a:latin typeface="Helvetica Neue" charset="0"/>
                <a:ea typeface="Helvetica Neue" charset="0"/>
                <a:cs typeface="Helvetica Neue" charset="0"/>
              </a:rPr>
              <a:t>Properties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82DAD883-F43F-1249-8ACB-E7B8BBAC1E5B}"/>
              </a:ext>
            </a:extLst>
          </p:cNvPr>
          <p:cNvSpPr/>
          <p:nvPr/>
        </p:nvSpPr>
        <p:spPr>
          <a:xfrm>
            <a:off x="7246774" y="1709858"/>
            <a:ext cx="1406104" cy="473378"/>
          </a:xfrm>
          <a:prstGeom prst="roundRect">
            <a:avLst/>
          </a:prstGeom>
          <a:pattFill prst="dkUpDiag">
            <a:fgClr>
              <a:srgbClr val="44546A">
                <a:lumMod val="20000"/>
                <a:lumOff val="80000"/>
              </a:srgbClr>
            </a:fgClr>
            <a:bgClr>
              <a:sysClr val="window" lastClr="FFFFFF"/>
            </a:bgClr>
          </a:pattFill>
          <a:ln w="25400" cap="flat" cmpd="sng" algn="ctr">
            <a:solidFill>
              <a:srgbClr val="44546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en-US" sz="1350" kern="0" dirty="0">
                <a:solidFill>
                  <a:srgbClr val="44546A"/>
                </a:solidFill>
                <a:latin typeface="Helvetica Neue" charset="0"/>
                <a:ea typeface="Helvetica Neue" charset="0"/>
                <a:cs typeface="Helvetica Neue" charset="0"/>
              </a:rPr>
              <a:t>(Edge-)Labels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50D6C59-3023-AF4F-91C9-B14C4899A586}"/>
              </a:ext>
            </a:extLst>
          </p:cNvPr>
          <p:cNvSpPr txBox="1"/>
          <p:nvPr/>
        </p:nvSpPr>
        <p:spPr>
          <a:xfrm>
            <a:off x="4071559" y="2258791"/>
            <a:ext cx="1271502" cy="56682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200" dirty="0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Similar Entities</a:t>
            </a:r>
          </a:p>
          <a:p>
            <a:pPr defTabSz="322660">
              <a:lnSpc>
                <a:spcPts val="1095"/>
              </a:lnSpc>
              <a:spcAft>
                <a:spcPts val="300"/>
              </a:spcAft>
              <a:buSzPct val="100000"/>
            </a:pPr>
            <a:r>
              <a:rPr lang="en-US" sz="1050" dirty="0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[Metzger et al.’13, </a:t>
            </a:r>
          </a:p>
          <a:p>
            <a:pPr defTabSz="322660">
              <a:lnSpc>
                <a:spcPts val="1095"/>
              </a:lnSpc>
              <a:spcAft>
                <a:spcPts val="300"/>
              </a:spcAft>
              <a:buSzPct val="100000"/>
            </a:pPr>
            <a:r>
              <a:rPr lang="en-US" sz="1050" dirty="0" err="1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Sobczak</a:t>
            </a:r>
            <a:r>
              <a:rPr lang="en-US" sz="1050" dirty="0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 et al.’15]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C02C642-2B27-B549-B573-373535DC3906}"/>
              </a:ext>
            </a:extLst>
          </p:cNvPr>
          <p:cNvSpPr txBox="1"/>
          <p:nvPr/>
        </p:nvSpPr>
        <p:spPr>
          <a:xfrm>
            <a:off x="2584816" y="3066574"/>
            <a:ext cx="1361120" cy="51783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r"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200" dirty="0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Clusters</a:t>
            </a:r>
          </a:p>
          <a:p>
            <a:pPr algn="r"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050" dirty="0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 [</a:t>
            </a:r>
            <a:r>
              <a:rPr lang="en-US" sz="1050" dirty="0" err="1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Perozzi</a:t>
            </a:r>
            <a:r>
              <a:rPr lang="en-US" sz="1050" dirty="0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 et al.’14, </a:t>
            </a:r>
          </a:p>
          <a:p>
            <a:pPr algn="r"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050" dirty="0" err="1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Kloumann</a:t>
            </a:r>
            <a:r>
              <a:rPr lang="en-US" sz="1050" dirty="0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 et al. 14]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F0B1CCF-2FA3-0844-8E93-368872AC42B1}"/>
              </a:ext>
            </a:extLst>
          </p:cNvPr>
          <p:cNvSpPr txBox="1"/>
          <p:nvPr/>
        </p:nvSpPr>
        <p:spPr>
          <a:xfrm>
            <a:off x="2497938" y="2271416"/>
            <a:ext cx="1367682" cy="65659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>
            <a:defPPr>
              <a:defRPr lang="en-US"/>
            </a:defPPr>
            <a:lvl1pPr defTabSz="430213">
              <a:lnSpc>
                <a:spcPts val="1160"/>
              </a:lnSpc>
              <a:spcAft>
                <a:spcPts val="400"/>
              </a:spcAft>
              <a:buSzPct val="100000"/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z="1200" b="0" dirty="0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Mediator Nodes</a:t>
            </a:r>
          </a:p>
          <a:p>
            <a:r>
              <a:rPr lang="en-US" sz="1050" b="0" dirty="0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[</a:t>
            </a:r>
            <a:r>
              <a:rPr lang="en-US" sz="1050" b="0" dirty="0" err="1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Gionis</a:t>
            </a:r>
            <a:r>
              <a:rPr lang="en-US" sz="1050" b="0" dirty="0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 et al. ‘15</a:t>
            </a:r>
          </a:p>
          <a:p>
            <a:r>
              <a:rPr lang="en-US" sz="1050" b="0" dirty="0" err="1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Ruchansky</a:t>
            </a:r>
            <a:r>
              <a:rPr lang="en-US" sz="1050" b="0" dirty="0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 et al.’15]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E390871F-D0F5-C844-AD1C-EA73C03E1DA9}"/>
              </a:ext>
            </a:extLst>
          </p:cNvPr>
          <p:cNvSpPr/>
          <p:nvPr/>
        </p:nvSpPr>
        <p:spPr>
          <a:xfrm>
            <a:off x="5680736" y="1709858"/>
            <a:ext cx="1404000" cy="486000"/>
          </a:xfrm>
          <a:prstGeom prst="roundRect">
            <a:avLst/>
          </a:prstGeom>
          <a:pattFill prst="dkUpDiag">
            <a:fgClr>
              <a:srgbClr val="44546A">
                <a:lumMod val="20000"/>
                <a:lumOff val="80000"/>
              </a:srgbClr>
            </a:fgClr>
            <a:bgClr>
              <a:sysClr val="window" lastClr="FFFFFF"/>
            </a:bgClr>
          </a:pattFill>
          <a:ln w="25400" cap="flat" cmpd="sng" algn="ctr">
            <a:solidFill>
              <a:srgbClr val="44546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en-US" sz="1350" kern="0">
                <a:solidFill>
                  <a:srgbClr val="44546A"/>
                </a:solidFill>
                <a:latin typeface="Helvetica Neue" charset="0"/>
                <a:ea typeface="Helvetica Neue" charset="0"/>
                <a:cs typeface="Helvetica Neue" charset="0"/>
              </a:rPr>
              <a:t>Queries</a:t>
            </a:r>
            <a:endParaRPr lang="en-US" sz="1350" kern="0" dirty="0">
              <a:solidFill>
                <a:srgbClr val="44546A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482C279-0C96-9744-BBD6-B35FA8EB17EC}"/>
              </a:ext>
            </a:extLst>
          </p:cNvPr>
          <p:cNvSpPr txBox="1"/>
          <p:nvPr/>
        </p:nvSpPr>
        <p:spPr>
          <a:xfrm>
            <a:off x="5912468" y="3220462"/>
            <a:ext cx="1186543" cy="36394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r"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200" dirty="0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SPARQL</a:t>
            </a:r>
          </a:p>
          <a:p>
            <a:pPr algn="r"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050" dirty="0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[</a:t>
            </a:r>
            <a:r>
              <a:rPr lang="pt-BR" sz="1050" dirty="0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Arenas et al.’16]</a:t>
            </a:r>
            <a:endParaRPr lang="en-US" sz="1050" dirty="0">
              <a:solidFill>
                <a:srgbClr val="44546A"/>
              </a:solidFill>
              <a:latin typeface="Georgia Regular" charset="0"/>
              <a:ea typeface="Georgia Regular" charset="0"/>
              <a:cs typeface="Georgia Regular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D86E814-9944-AA49-9B2B-99A81812B828}"/>
              </a:ext>
            </a:extLst>
          </p:cNvPr>
          <p:cNvSpPr txBox="1"/>
          <p:nvPr/>
        </p:nvSpPr>
        <p:spPr>
          <a:xfrm>
            <a:off x="5680736" y="2267314"/>
            <a:ext cx="1242648" cy="36394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200" dirty="0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Path Queries</a:t>
            </a:r>
          </a:p>
          <a:p>
            <a:pPr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050" dirty="0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[</a:t>
            </a:r>
            <a:r>
              <a:rPr lang="en-US" sz="1050" dirty="0" err="1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Bonifati</a:t>
            </a:r>
            <a:r>
              <a:rPr lang="en-US" sz="1050" dirty="0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 et al.’15]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0C02B72-6603-4540-9C18-831253583C46}"/>
              </a:ext>
            </a:extLst>
          </p:cNvPr>
          <p:cNvSpPr txBox="1"/>
          <p:nvPr/>
        </p:nvSpPr>
        <p:spPr>
          <a:xfrm>
            <a:off x="7226348" y="2301799"/>
            <a:ext cx="1274708" cy="36394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200" dirty="0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Entity Tuples</a:t>
            </a:r>
          </a:p>
          <a:p>
            <a:pPr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050" dirty="0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[</a:t>
            </a:r>
            <a:r>
              <a:rPr lang="en-US" sz="1050" dirty="0" err="1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Jayaram</a:t>
            </a:r>
            <a:r>
              <a:rPr lang="en-US" sz="1050" dirty="0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 et al.’15]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E24E0EC-6370-7C43-95C0-AF1ED76D4BFF}"/>
              </a:ext>
            </a:extLst>
          </p:cNvPr>
          <p:cNvSpPr txBox="1"/>
          <p:nvPr/>
        </p:nvSpPr>
        <p:spPr>
          <a:xfrm>
            <a:off x="7290004" y="2676697"/>
            <a:ext cx="1362874" cy="90024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r"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200" dirty="0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Similar </a:t>
            </a:r>
          </a:p>
          <a:p>
            <a:pPr algn="r"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200" dirty="0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Structures</a:t>
            </a:r>
          </a:p>
          <a:p>
            <a:pPr algn="r" defTabSz="322660">
              <a:lnSpc>
                <a:spcPts val="1095"/>
              </a:lnSpc>
              <a:spcAft>
                <a:spcPts val="300"/>
              </a:spcAft>
              <a:buSzPct val="100000"/>
            </a:pPr>
            <a:r>
              <a:rPr lang="en-US" sz="1050" dirty="0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[</a:t>
            </a:r>
            <a:r>
              <a:rPr lang="is-IS" sz="1050" dirty="0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Mottin et al.’14,</a:t>
            </a:r>
          </a:p>
          <a:p>
            <a:pPr algn="r" defTabSz="322660">
              <a:lnSpc>
                <a:spcPts val="1095"/>
              </a:lnSpc>
              <a:spcAft>
                <a:spcPts val="300"/>
              </a:spcAft>
              <a:buSzPct val="100000"/>
            </a:pPr>
            <a:r>
              <a:rPr lang="is-IS" sz="1050" dirty="0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Xie et al.’17,</a:t>
            </a:r>
          </a:p>
          <a:p>
            <a:pPr algn="r" defTabSz="322660">
              <a:lnSpc>
                <a:spcPts val="1095"/>
              </a:lnSpc>
              <a:spcAft>
                <a:spcPts val="300"/>
              </a:spcAft>
              <a:buSzPct val="100000"/>
            </a:pPr>
            <a:r>
              <a:rPr lang="is-IS" sz="1050" dirty="0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Lissandrini et al’18]</a:t>
            </a:r>
            <a:endParaRPr lang="en-US" sz="1050" dirty="0">
              <a:solidFill>
                <a:srgbClr val="44546A"/>
              </a:solidFill>
              <a:latin typeface="Georgia Regular" charset="0"/>
              <a:ea typeface="Georgia Regular" charset="0"/>
              <a:cs typeface="Georgia Regular" charset="0"/>
            </a:endParaRPr>
          </a:p>
        </p:txBody>
      </p:sp>
      <p:cxnSp>
        <p:nvCxnSpPr>
          <p:cNvPr id="43" name="Elbow Connector 42">
            <a:extLst>
              <a:ext uri="{FF2B5EF4-FFF2-40B4-BE49-F238E27FC236}">
                <a16:creationId xmlns:a16="http://schemas.microsoft.com/office/drawing/2014/main" id="{3E67EA35-6755-2848-AE85-DC6DEF529E57}"/>
              </a:ext>
            </a:extLst>
          </p:cNvPr>
          <p:cNvCxnSpPr>
            <a:stCxn id="31" idx="2"/>
            <a:endCxn id="33" idx="0"/>
          </p:cNvCxnSpPr>
          <p:nvPr/>
        </p:nvCxnSpPr>
        <p:spPr>
          <a:xfrm rot="16200000" flipH="1">
            <a:off x="4121027" y="1076862"/>
            <a:ext cx="457905" cy="808087"/>
          </a:xfrm>
          <a:prstGeom prst="bentConnector3">
            <a:avLst>
              <a:gd name="adj1" fmla="val 50000"/>
            </a:avLst>
          </a:prstGeom>
          <a:noFill/>
          <a:ln w="28575" cap="flat" cmpd="sng" algn="ctr">
            <a:solidFill>
              <a:srgbClr val="44546A"/>
            </a:solidFill>
            <a:prstDash val="solid"/>
            <a:miter lim="800000"/>
            <a:tailEnd type="triangle" w="lg" len="lg"/>
          </a:ln>
          <a:effectLst/>
        </p:spPr>
      </p:cxnSp>
      <p:cxnSp>
        <p:nvCxnSpPr>
          <p:cNvPr id="44" name="Elbow Connector 43">
            <a:extLst>
              <a:ext uri="{FF2B5EF4-FFF2-40B4-BE49-F238E27FC236}">
                <a16:creationId xmlns:a16="http://schemas.microsoft.com/office/drawing/2014/main" id="{ED842CBD-8023-094F-A3C0-A4E8D6460A07}"/>
              </a:ext>
            </a:extLst>
          </p:cNvPr>
          <p:cNvCxnSpPr>
            <a:stCxn id="46" idx="2"/>
            <a:endCxn id="38" idx="0"/>
          </p:cNvCxnSpPr>
          <p:nvPr/>
        </p:nvCxnSpPr>
        <p:spPr>
          <a:xfrm rot="5400000">
            <a:off x="6554151" y="1091285"/>
            <a:ext cx="447159" cy="789989"/>
          </a:xfrm>
          <a:prstGeom prst="bentConnector3">
            <a:avLst>
              <a:gd name="adj1" fmla="val 50000"/>
            </a:avLst>
          </a:prstGeom>
          <a:noFill/>
          <a:ln w="28575" cap="flat" cmpd="sng" algn="ctr">
            <a:solidFill>
              <a:srgbClr val="44546A"/>
            </a:solidFill>
            <a:prstDash val="solid"/>
            <a:miter lim="800000"/>
            <a:tailEnd type="triangle" w="lg" len="lg"/>
          </a:ln>
          <a:effectLst/>
        </p:spPr>
      </p:cxnSp>
      <p:cxnSp>
        <p:nvCxnSpPr>
          <p:cNvPr id="45" name="Elbow Connector 44">
            <a:extLst>
              <a:ext uri="{FF2B5EF4-FFF2-40B4-BE49-F238E27FC236}">
                <a16:creationId xmlns:a16="http://schemas.microsoft.com/office/drawing/2014/main" id="{F4C8733B-BBBE-5940-8BB4-E637685F63B2}"/>
              </a:ext>
            </a:extLst>
          </p:cNvPr>
          <p:cNvCxnSpPr>
            <a:stCxn id="46" idx="2"/>
            <a:endCxn id="34" idx="0"/>
          </p:cNvCxnSpPr>
          <p:nvPr/>
        </p:nvCxnSpPr>
        <p:spPr>
          <a:xfrm rot="16200000" flipH="1">
            <a:off x="7337696" y="1097728"/>
            <a:ext cx="447159" cy="777101"/>
          </a:xfrm>
          <a:prstGeom prst="bentConnector3">
            <a:avLst>
              <a:gd name="adj1" fmla="val 50000"/>
            </a:avLst>
          </a:prstGeom>
          <a:noFill/>
          <a:ln w="28575" cap="flat" cmpd="sng" algn="ctr">
            <a:solidFill>
              <a:srgbClr val="44546A"/>
            </a:solidFill>
            <a:prstDash val="solid"/>
            <a:miter lim="800000"/>
            <a:tailEnd type="triangle" w="lg" len="lg"/>
          </a:ln>
          <a:effectLst/>
        </p:spPr>
      </p:cxn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E69ABDD9-6148-EA41-BAE8-742C7236AA4E}"/>
              </a:ext>
            </a:extLst>
          </p:cNvPr>
          <p:cNvSpPr/>
          <p:nvPr/>
        </p:nvSpPr>
        <p:spPr>
          <a:xfrm>
            <a:off x="6469246" y="705244"/>
            <a:ext cx="1406957" cy="557456"/>
          </a:xfrm>
          <a:prstGeom prst="roundRect">
            <a:avLst/>
          </a:prstGeom>
          <a:solidFill>
            <a:sysClr val="window" lastClr="FFFFFF"/>
          </a:solidFill>
          <a:ln w="31750" cap="flat" cmpd="sng" algn="ctr">
            <a:solidFill>
              <a:srgbClr val="44546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en-US" sz="2100" b="1" kern="0">
                <a:solidFill>
                  <a:srgbClr val="44546A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Structures</a:t>
            </a:r>
            <a:endParaRPr lang="en-US" sz="2100" b="1" kern="0" dirty="0">
              <a:solidFill>
                <a:srgbClr val="44546A"/>
              </a:solidFill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4ACF953-316C-184A-95D2-8C443DDB6A9A}"/>
              </a:ext>
            </a:extLst>
          </p:cNvPr>
          <p:cNvSpPr txBox="1"/>
          <p:nvPr/>
        </p:nvSpPr>
        <p:spPr>
          <a:xfrm>
            <a:off x="251741" y="810847"/>
            <a:ext cx="2064989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defTabSz="322660">
              <a:spcAft>
                <a:spcPts val="300"/>
              </a:spcAft>
              <a:buSzPct val="100000"/>
            </a:pPr>
            <a:r>
              <a:rPr lang="en-US" b="1" dirty="0">
                <a:solidFill>
                  <a:srgbClr val="44546A"/>
                </a:solidFill>
                <a:latin typeface="Helvetica Neue" charset="0"/>
                <a:ea typeface="Helvetica Neue" charset="0"/>
                <a:cs typeface="Helvetica Neue" charset="0"/>
              </a:rPr>
              <a:t>SEARCHING </a:t>
            </a:r>
            <a:r>
              <a:rPr lang="en-US" dirty="0">
                <a:solidFill>
                  <a:srgbClr val="44546A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FOR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943F67E-B475-1C48-A944-33305E1E326F}"/>
              </a:ext>
            </a:extLst>
          </p:cNvPr>
          <p:cNvSpPr txBox="1"/>
          <p:nvPr/>
        </p:nvSpPr>
        <p:spPr>
          <a:xfrm>
            <a:off x="292426" y="1773422"/>
            <a:ext cx="1899174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defTabSz="322660">
              <a:spcAft>
                <a:spcPts val="300"/>
              </a:spcAft>
              <a:buSzPct val="100000"/>
            </a:pPr>
            <a:r>
              <a:rPr lang="en-US" dirty="0">
                <a:solidFill>
                  <a:srgbClr val="44546A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BY </a:t>
            </a:r>
            <a:r>
              <a:rPr lang="en-US" b="1" dirty="0">
                <a:solidFill>
                  <a:srgbClr val="44546A"/>
                </a:solidFill>
                <a:latin typeface="Helvetica Neue" charset="0"/>
                <a:ea typeface="Helvetica Neue" charset="0"/>
                <a:cs typeface="Helvetica Neue" charset="0"/>
              </a:rPr>
              <a:t>LOOKING</a:t>
            </a:r>
            <a:r>
              <a:rPr lang="en-US" dirty="0">
                <a:solidFill>
                  <a:srgbClr val="44546A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 AT</a:t>
            </a:r>
          </a:p>
        </p:txBody>
      </p:sp>
      <p:cxnSp>
        <p:nvCxnSpPr>
          <p:cNvPr id="49" name="Elbow Connector 48">
            <a:extLst>
              <a:ext uri="{FF2B5EF4-FFF2-40B4-BE49-F238E27FC236}">
                <a16:creationId xmlns:a16="http://schemas.microsoft.com/office/drawing/2014/main" id="{0259BC23-D4E8-E546-8DE7-3B6013E01A13}"/>
              </a:ext>
            </a:extLst>
          </p:cNvPr>
          <p:cNvCxnSpPr>
            <a:stCxn id="31" idx="2"/>
            <a:endCxn id="32" idx="0"/>
          </p:cNvCxnSpPr>
          <p:nvPr/>
        </p:nvCxnSpPr>
        <p:spPr>
          <a:xfrm rot="5400000">
            <a:off x="3351007" y="1114929"/>
            <a:ext cx="457905" cy="731956"/>
          </a:xfrm>
          <a:prstGeom prst="bentConnector3">
            <a:avLst>
              <a:gd name="adj1" fmla="val 50000"/>
            </a:avLst>
          </a:prstGeom>
          <a:noFill/>
          <a:ln w="28575" cap="flat" cmpd="sng" algn="ctr">
            <a:solidFill>
              <a:srgbClr val="44546A"/>
            </a:solidFill>
            <a:prstDash val="solid"/>
            <a:miter lim="800000"/>
            <a:tailEnd type="triangle" w="lg" len="lg"/>
          </a:ln>
          <a:effectLst/>
        </p:spPr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9F440EDA-F936-D741-A686-77AB62DBCA32}"/>
              </a:ext>
            </a:extLst>
          </p:cNvPr>
          <p:cNvSpPr txBox="1"/>
          <p:nvPr/>
        </p:nvSpPr>
        <p:spPr>
          <a:xfrm>
            <a:off x="536072" y="2490903"/>
            <a:ext cx="1497526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defTabSz="322660">
              <a:spcAft>
                <a:spcPts val="300"/>
              </a:spcAft>
              <a:buSzPct val="100000"/>
            </a:pPr>
            <a:r>
              <a:rPr lang="en-US" b="1">
                <a:solidFill>
                  <a:srgbClr val="44546A"/>
                </a:solidFill>
                <a:latin typeface="Helvetica Neue" charset="0"/>
                <a:ea typeface="Helvetica Neue" charset="0"/>
                <a:cs typeface="Helvetica Neue" charset="0"/>
              </a:rPr>
              <a:t>PRODUCES</a:t>
            </a:r>
            <a:endParaRPr lang="en-US" dirty="0">
              <a:solidFill>
                <a:srgbClr val="44546A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5260A8B-6E29-D54F-96E3-7717D136F717}"/>
              </a:ext>
            </a:extLst>
          </p:cNvPr>
          <p:cNvSpPr/>
          <p:nvPr/>
        </p:nvSpPr>
        <p:spPr>
          <a:xfrm>
            <a:off x="-197141" y="458499"/>
            <a:ext cx="557699" cy="1023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Helvetica Neue" panose="02000503000000020004" pitchFamily="2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62BA680-4B5B-744D-95DF-C8A60BE758B3}"/>
              </a:ext>
            </a:extLst>
          </p:cNvPr>
          <p:cNvSpPr/>
          <p:nvPr/>
        </p:nvSpPr>
        <p:spPr>
          <a:xfrm>
            <a:off x="5559955" y="-224973"/>
            <a:ext cx="3318795" cy="4398745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10507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43DAA7-211F-0F4E-85D4-F878CC76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531" y="277718"/>
            <a:ext cx="4896714" cy="1105789"/>
          </a:xfrm>
        </p:spPr>
        <p:txBody>
          <a:bodyPr/>
          <a:lstStyle/>
          <a:p>
            <a:r>
              <a:rPr lang="en-US" b="1" dirty="0">
                <a:latin typeface="Helvetica Neue Condensed Black" panose="02000503000000020004" pitchFamily="2" charset="0"/>
              </a:rPr>
              <a:t>Seed Set Expansion</a:t>
            </a:r>
            <a:br>
              <a:rPr lang="en-US" b="1" dirty="0">
                <a:latin typeface="Helvetica Neue Condensed Black" panose="02000503000000020004" pitchFamily="2" charset="0"/>
              </a:rPr>
            </a:br>
            <a:r>
              <a:rPr lang="en-US" sz="1800" dirty="0">
                <a:latin typeface="Helvetica Neue Thin" panose="020B0403020202020204" pitchFamily="34" charset="0"/>
              </a:rPr>
              <a:t>Nodes connected </a:t>
            </a:r>
            <a:br>
              <a:rPr lang="en-US" sz="1800" dirty="0">
                <a:latin typeface="Helvetica Neue Thin" panose="020B0403020202020204" pitchFamily="34" charset="0"/>
              </a:rPr>
            </a:br>
            <a:r>
              <a:rPr lang="en-US" sz="1800" dirty="0">
                <a:latin typeface="Helvetica Neue Thin" panose="020B0403020202020204" pitchFamily="34" charset="0"/>
              </a:rPr>
              <a:t>by a community</a:t>
            </a:r>
            <a:br>
              <a:rPr lang="en-US" sz="1800" dirty="0">
                <a:latin typeface="Helvetica Neue Thin" panose="020B0403020202020204" pitchFamily="34" charset="0"/>
              </a:rPr>
            </a:br>
            <a:endParaRPr lang="en-US" sz="1800" dirty="0">
              <a:latin typeface="Helvetica Neue Thin" panose="020B0403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E1D70B-4F1B-D94C-A2BF-61E4196FAEA4}"/>
              </a:ext>
            </a:extLst>
          </p:cNvPr>
          <p:cNvSpPr/>
          <p:nvPr/>
        </p:nvSpPr>
        <p:spPr>
          <a:xfrm>
            <a:off x="6554815" y="389716"/>
            <a:ext cx="244573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50" dirty="0" err="1">
                <a:solidFill>
                  <a:srgbClr val="0072E5"/>
                </a:solidFill>
                <a:latin typeface="LibreCaslonText"/>
              </a:rPr>
              <a:t>Kloumann</a:t>
            </a:r>
            <a:r>
              <a:rPr lang="en-GB" sz="1350" dirty="0">
                <a:solidFill>
                  <a:srgbClr val="0072E5"/>
                </a:solidFill>
                <a:latin typeface="LibreCaslonText"/>
              </a:rPr>
              <a:t> and Kleinberg </a:t>
            </a:r>
            <a:r>
              <a:rPr lang="en-GB" sz="1350" dirty="0">
                <a:latin typeface="LibreCaslonText"/>
              </a:rPr>
              <a:t>[</a:t>
            </a:r>
            <a:r>
              <a:rPr lang="en-GB" sz="1350" dirty="0">
                <a:solidFill>
                  <a:srgbClr val="0072E5"/>
                </a:solidFill>
                <a:latin typeface="LibreCaslonText"/>
              </a:rPr>
              <a:t>2014</a:t>
            </a:r>
            <a:r>
              <a:rPr lang="en-GB" sz="1350" dirty="0">
                <a:latin typeface="LibreCaslonText"/>
              </a:rPr>
              <a:t>] </a:t>
            </a:r>
            <a:endParaRPr lang="en-GB" sz="1350" dirty="0">
              <a:latin typeface="Helvetica Neue" panose="02000503000000020004" pitchFamily="2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A0500048-9580-ED4B-8ECF-F31CA1F87425}"/>
              </a:ext>
            </a:extLst>
          </p:cNvPr>
          <p:cNvSpPr/>
          <p:nvPr/>
        </p:nvSpPr>
        <p:spPr>
          <a:xfrm>
            <a:off x="2836871" y="1219992"/>
            <a:ext cx="202500" cy="2025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Helvetica Neue" panose="02000503000000020004" pitchFamily="2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BB78F76F-B5E8-BD47-9D3B-F87B92D81113}"/>
              </a:ext>
            </a:extLst>
          </p:cNvPr>
          <p:cNvSpPr/>
          <p:nvPr/>
        </p:nvSpPr>
        <p:spPr>
          <a:xfrm>
            <a:off x="3485862" y="1119863"/>
            <a:ext cx="202500" cy="2025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Helvetica Neue" panose="02000503000000020004" pitchFamily="2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692EB33C-C62A-2F48-9343-5165D87AD821}"/>
              </a:ext>
            </a:extLst>
          </p:cNvPr>
          <p:cNvSpPr/>
          <p:nvPr/>
        </p:nvSpPr>
        <p:spPr>
          <a:xfrm>
            <a:off x="3007459" y="2024576"/>
            <a:ext cx="202500" cy="202500"/>
          </a:xfrm>
          <a:prstGeom prst="ellipse">
            <a:avLst/>
          </a:prstGeom>
          <a:solidFill>
            <a:srgbClr val="9DBB1D"/>
          </a:solidFill>
          <a:ln w="38100">
            <a:solidFill>
              <a:srgbClr val="008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Helvetica Neue" panose="02000503000000020004" pitchFamily="2" charset="0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C7B9EC30-F65B-D242-A83E-737B6FABAE56}"/>
              </a:ext>
            </a:extLst>
          </p:cNvPr>
          <p:cNvSpPr/>
          <p:nvPr/>
        </p:nvSpPr>
        <p:spPr>
          <a:xfrm>
            <a:off x="3521450" y="2294576"/>
            <a:ext cx="202500" cy="2025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Helvetica Neue" panose="02000503000000020004" pitchFamily="2" charset="0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1536B824-57F4-5F4E-AA55-F8E994FBC454}"/>
              </a:ext>
            </a:extLst>
          </p:cNvPr>
          <p:cNvSpPr/>
          <p:nvPr/>
        </p:nvSpPr>
        <p:spPr>
          <a:xfrm>
            <a:off x="2943634" y="2485685"/>
            <a:ext cx="202500" cy="202500"/>
          </a:xfrm>
          <a:prstGeom prst="ellipse">
            <a:avLst/>
          </a:prstGeom>
          <a:solidFill>
            <a:srgbClr val="9DBB1D"/>
          </a:solidFill>
          <a:ln w="38100">
            <a:solidFill>
              <a:srgbClr val="008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Helvetica Neue" panose="02000503000000020004" pitchFamily="2" charset="0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CA66CF3D-C409-DA40-BA52-30DB765E1A68}"/>
              </a:ext>
            </a:extLst>
          </p:cNvPr>
          <p:cNvSpPr/>
          <p:nvPr/>
        </p:nvSpPr>
        <p:spPr>
          <a:xfrm>
            <a:off x="2182067" y="2024576"/>
            <a:ext cx="202500" cy="202500"/>
          </a:xfrm>
          <a:prstGeom prst="ellipse">
            <a:avLst/>
          </a:prstGeom>
          <a:solidFill>
            <a:srgbClr val="9DBB1D"/>
          </a:solidFill>
          <a:ln w="38100">
            <a:solidFill>
              <a:srgbClr val="008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Helvetica Neue" panose="02000503000000020004" pitchFamily="2" charset="0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A575871E-1E23-E049-9C29-4756A7665019}"/>
              </a:ext>
            </a:extLst>
          </p:cNvPr>
          <p:cNvSpPr/>
          <p:nvPr/>
        </p:nvSpPr>
        <p:spPr>
          <a:xfrm>
            <a:off x="1642175" y="2340389"/>
            <a:ext cx="202500" cy="202500"/>
          </a:xfrm>
          <a:prstGeom prst="ellipse">
            <a:avLst/>
          </a:prstGeom>
          <a:solidFill>
            <a:srgbClr val="9DBB1D"/>
          </a:solidFill>
          <a:ln w="38100">
            <a:solidFill>
              <a:srgbClr val="008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Helvetica Neue" panose="02000503000000020004" pitchFamily="2" charset="0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060ADAFB-2FCC-AB4B-B08B-01CFFADAAFBA}"/>
              </a:ext>
            </a:extLst>
          </p:cNvPr>
          <p:cNvSpPr/>
          <p:nvPr/>
        </p:nvSpPr>
        <p:spPr>
          <a:xfrm>
            <a:off x="1110852" y="2465093"/>
            <a:ext cx="202500" cy="2025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Helvetica Neue" panose="02000503000000020004" pitchFamily="2" charset="0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EFB331B0-365C-2D42-8593-F674F4137A8C}"/>
              </a:ext>
            </a:extLst>
          </p:cNvPr>
          <p:cNvSpPr/>
          <p:nvPr/>
        </p:nvSpPr>
        <p:spPr>
          <a:xfrm>
            <a:off x="1393910" y="2911971"/>
            <a:ext cx="202500" cy="2025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Helvetica Neue" panose="02000503000000020004" pitchFamily="2" charset="0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171F7FEE-72EA-2042-A10B-79D844F5C809}"/>
              </a:ext>
            </a:extLst>
          </p:cNvPr>
          <p:cNvSpPr/>
          <p:nvPr/>
        </p:nvSpPr>
        <p:spPr>
          <a:xfrm>
            <a:off x="1245852" y="3279973"/>
            <a:ext cx="202500" cy="2025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Helvetica Neue" panose="02000503000000020004" pitchFamily="2" charset="0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8E8B4254-15BF-864B-84E3-506FF25CC1A2}"/>
              </a:ext>
            </a:extLst>
          </p:cNvPr>
          <p:cNvSpPr/>
          <p:nvPr/>
        </p:nvSpPr>
        <p:spPr>
          <a:xfrm>
            <a:off x="1351475" y="3662300"/>
            <a:ext cx="202500" cy="2025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Helvetica Neue" panose="02000503000000020004" pitchFamily="2" charset="0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6D1FE6A7-D849-C041-8FB2-AB240A2ACD97}"/>
              </a:ext>
            </a:extLst>
          </p:cNvPr>
          <p:cNvSpPr/>
          <p:nvPr/>
        </p:nvSpPr>
        <p:spPr>
          <a:xfrm>
            <a:off x="2230817" y="3279899"/>
            <a:ext cx="202500" cy="202500"/>
          </a:xfrm>
          <a:prstGeom prst="ellipse">
            <a:avLst/>
          </a:prstGeom>
          <a:solidFill>
            <a:srgbClr val="9DBB1D"/>
          </a:solidFill>
          <a:ln w="38100">
            <a:solidFill>
              <a:srgbClr val="008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Helvetica Neue" panose="02000503000000020004" pitchFamily="2" charset="0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42984798-10C8-DF45-8904-1CBBC4183B7C}"/>
              </a:ext>
            </a:extLst>
          </p:cNvPr>
          <p:cNvSpPr/>
          <p:nvPr/>
        </p:nvSpPr>
        <p:spPr>
          <a:xfrm>
            <a:off x="2452067" y="3089420"/>
            <a:ext cx="202500" cy="2025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Helvetica Neue" panose="02000503000000020004" pitchFamily="2" charset="0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9FCE0280-54E9-7549-83F8-23928A224455}"/>
              </a:ext>
            </a:extLst>
          </p:cNvPr>
          <p:cNvSpPr/>
          <p:nvPr/>
        </p:nvSpPr>
        <p:spPr>
          <a:xfrm>
            <a:off x="1540533" y="3998132"/>
            <a:ext cx="202500" cy="2025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Helvetica Neue" panose="02000503000000020004" pitchFamily="2" charset="0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DE453121-95F5-6648-9852-6ECDD50EAC88}"/>
              </a:ext>
            </a:extLst>
          </p:cNvPr>
          <p:cNvSpPr/>
          <p:nvPr/>
        </p:nvSpPr>
        <p:spPr>
          <a:xfrm>
            <a:off x="1922179" y="4205421"/>
            <a:ext cx="202500" cy="2025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Helvetica Neue" panose="02000503000000020004" pitchFamily="2" charset="0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1290FC17-8DD4-DE4F-B669-C29D84B569BA}"/>
              </a:ext>
            </a:extLst>
          </p:cNvPr>
          <p:cNvSpPr/>
          <p:nvPr/>
        </p:nvSpPr>
        <p:spPr>
          <a:xfrm>
            <a:off x="3024496" y="4168614"/>
            <a:ext cx="202500" cy="2025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Helvetica Neue" panose="02000503000000020004" pitchFamily="2" charset="0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76C10C63-A834-9744-A60F-9F1E14733BC3}"/>
              </a:ext>
            </a:extLst>
          </p:cNvPr>
          <p:cNvSpPr/>
          <p:nvPr/>
        </p:nvSpPr>
        <p:spPr>
          <a:xfrm>
            <a:off x="2766837" y="3864458"/>
            <a:ext cx="202500" cy="2025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Helvetica Neue" panose="02000503000000020004" pitchFamily="2" charset="0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535B4356-FC48-2C44-9CFF-931CEF786D51}"/>
              </a:ext>
            </a:extLst>
          </p:cNvPr>
          <p:cNvSpPr/>
          <p:nvPr/>
        </p:nvSpPr>
        <p:spPr>
          <a:xfrm>
            <a:off x="3439078" y="3490562"/>
            <a:ext cx="202500" cy="2025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Helvetica Neue" panose="02000503000000020004" pitchFamily="2" charset="0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1F1AA377-AA99-D946-8E65-44CF78709ECA}"/>
              </a:ext>
            </a:extLst>
          </p:cNvPr>
          <p:cNvSpPr/>
          <p:nvPr/>
        </p:nvSpPr>
        <p:spPr>
          <a:xfrm>
            <a:off x="3692863" y="3105043"/>
            <a:ext cx="202500" cy="2025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Helvetica Neue" panose="02000503000000020004" pitchFamily="2" charset="0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B58D2456-7D33-254B-B842-F246AF901A64}"/>
              </a:ext>
            </a:extLst>
          </p:cNvPr>
          <p:cNvSpPr/>
          <p:nvPr/>
        </p:nvSpPr>
        <p:spPr>
          <a:xfrm>
            <a:off x="3911779" y="3347204"/>
            <a:ext cx="202500" cy="2025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Helvetica Neue" panose="02000503000000020004" pitchFamily="2" charset="0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9484B298-4FCE-C94D-B94D-07A97B3ED725}"/>
              </a:ext>
            </a:extLst>
          </p:cNvPr>
          <p:cNvSpPr/>
          <p:nvPr/>
        </p:nvSpPr>
        <p:spPr>
          <a:xfrm>
            <a:off x="3863347" y="3752096"/>
            <a:ext cx="202500" cy="2025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Helvetica Neue" panose="02000503000000020004" pitchFamily="2" charset="0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9CFE343C-D486-BE43-9BEB-E68388BE0C33}"/>
              </a:ext>
            </a:extLst>
          </p:cNvPr>
          <p:cNvSpPr/>
          <p:nvPr/>
        </p:nvSpPr>
        <p:spPr>
          <a:xfrm>
            <a:off x="4314734" y="4168611"/>
            <a:ext cx="202500" cy="2025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Helvetica Neue" panose="02000503000000020004" pitchFamily="2" charset="0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ED2F5FA6-7C70-0D4A-9AAA-6AC584F7C5EA}"/>
              </a:ext>
            </a:extLst>
          </p:cNvPr>
          <p:cNvSpPr/>
          <p:nvPr/>
        </p:nvSpPr>
        <p:spPr>
          <a:xfrm>
            <a:off x="5417052" y="4306157"/>
            <a:ext cx="202500" cy="2025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Helvetica Neue" panose="02000503000000020004" pitchFamily="2" charset="0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0981BA80-9D8A-0244-8969-6D8A827F7142}"/>
              </a:ext>
            </a:extLst>
          </p:cNvPr>
          <p:cNvSpPr/>
          <p:nvPr/>
        </p:nvSpPr>
        <p:spPr>
          <a:xfrm>
            <a:off x="5112899" y="4536693"/>
            <a:ext cx="202500" cy="2025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Helvetica Neue" panose="02000503000000020004" pitchFamily="2" charset="0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F69D6455-46D0-9E40-9FD8-014B7DAD738B}"/>
              </a:ext>
            </a:extLst>
          </p:cNvPr>
          <p:cNvSpPr/>
          <p:nvPr/>
        </p:nvSpPr>
        <p:spPr>
          <a:xfrm>
            <a:off x="4714979" y="4004001"/>
            <a:ext cx="202500" cy="2025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Helvetica Neue" panose="02000503000000020004" pitchFamily="2" charset="0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911AFBF2-9673-AF47-BC76-5B330BBE91B0}"/>
              </a:ext>
            </a:extLst>
          </p:cNvPr>
          <p:cNvSpPr/>
          <p:nvPr/>
        </p:nvSpPr>
        <p:spPr>
          <a:xfrm>
            <a:off x="4644476" y="3490562"/>
            <a:ext cx="202500" cy="2025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Helvetica Neue" panose="02000503000000020004" pitchFamily="2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384CD74A-97FE-5A48-97AE-9B83CCF7C3E1}"/>
              </a:ext>
            </a:extLst>
          </p:cNvPr>
          <p:cNvSpPr/>
          <p:nvPr/>
        </p:nvSpPr>
        <p:spPr>
          <a:xfrm>
            <a:off x="5032516" y="3212204"/>
            <a:ext cx="202500" cy="2025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Helvetica Neue" panose="02000503000000020004" pitchFamily="2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9F3B27CD-35D1-D045-9AA4-1D68680991BA}"/>
              </a:ext>
            </a:extLst>
          </p:cNvPr>
          <p:cNvSpPr/>
          <p:nvPr/>
        </p:nvSpPr>
        <p:spPr>
          <a:xfrm>
            <a:off x="5288628" y="2317148"/>
            <a:ext cx="202500" cy="2025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Helvetica Neue" panose="02000503000000020004" pitchFamily="2" charset="0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179D0B52-0D55-FB41-A097-00F97FB62D32}"/>
              </a:ext>
            </a:extLst>
          </p:cNvPr>
          <p:cNvSpPr/>
          <p:nvPr/>
        </p:nvSpPr>
        <p:spPr>
          <a:xfrm>
            <a:off x="6134456" y="2373323"/>
            <a:ext cx="202500" cy="2025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Helvetica Neue" panose="02000503000000020004" pitchFamily="2" charset="0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CECEF293-3AA9-E141-B9F4-4F6402C8E32A}"/>
              </a:ext>
            </a:extLst>
          </p:cNvPr>
          <p:cNvSpPr/>
          <p:nvPr/>
        </p:nvSpPr>
        <p:spPr>
          <a:xfrm>
            <a:off x="6446360" y="2650355"/>
            <a:ext cx="202500" cy="2025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Helvetica Neue" panose="02000503000000020004" pitchFamily="2" charset="0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EA0D09B4-A566-9843-AB5A-B645EF4AACF1}"/>
              </a:ext>
            </a:extLst>
          </p:cNvPr>
          <p:cNvSpPr/>
          <p:nvPr/>
        </p:nvSpPr>
        <p:spPr>
          <a:xfrm>
            <a:off x="5598314" y="1907379"/>
            <a:ext cx="202500" cy="2025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Helvetica Neue" panose="02000503000000020004" pitchFamily="2" charset="0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D85E6A5D-A474-6041-B3C4-DDC47D825FB6}"/>
              </a:ext>
            </a:extLst>
          </p:cNvPr>
          <p:cNvSpPr/>
          <p:nvPr/>
        </p:nvSpPr>
        <p:spPr>
          <a:xfrm>
            <a:off x="6465731" y="3157924"/>
            <a:ext cx="202500" cy="2025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Helvetica Neue" panose="02000503000000020004" pitchFamily="2" charset="0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EB85479D-D4CB-104B-B38A-2C5E7B6C1F73}"/>
              </a:ext>
            </a:extLst>
          </p:cNvPr>
          <p:cNvSpPr/>
          <p:nvPr/>
        </p:nvSpPr>
        <p:spPr>
          <a:xfrm>
            <a:off x="6219696" y="3365213"/>
            <a:ext cx="202500" cy="2025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Helvetica Neue" panose="02000503000000020004" pitchFamily="2" charset="0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66174EEB-5242-144C-BC14-B030FABBE9A3}"/>
              </a:ext>
            </a:extLst>
          </p:cNvPr>
          <p:cNvSpPr/>
          <p:nvPr/>
        </p:nvSpPr>
        <p:spPr>
          <a:xfrm>
            <a:off x="5834176" y="4049076"/>
            <a:ext cx="202500" cy="2025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Helvetica Neue" panose="02000503000000020004" pitchFamily="2" charset="0"/>
            </a:endParaRP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5907FFC8-4860-7A4E-A5D0-262C14E111A8}"/>
              </a:ext>
            </a:extLst>
          </p:cNvPr>
          <p:cNvCxnSpPr>
            <a:stCxn id="50" idx="2"/>
            <a:endCxn id="49" idx="6"/>
          </p:cNvCxnSpPr>
          <p:nvPr/>
        </p:nvCxnSpPr>
        <p:spPr>
          <a:xfrm flipH="1">
            <a:off x="3039370" y="1221112"/>
            <a:ext cx="446492" cy="1001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8BA4A6C8-2E83-2F46-8B4A-ED6F9BEFEDE9}"/>
              </a:ext>
            </a:extLst>
          </p:cNvPr>
          <p:cNvCxnSpPr>
            <a:stCxn id="49" idx="3"/>
            <a:endCxn id="57" idx="7"/>
          </p:cNvCxnSpPr>
          <p:nvPr/>
        </p:nvCxnSpPr>
        <p:spPr>
          <a:xfrm flipH="1">
            <a:off x="2354912" y="1392837"/>
            <a:ext cx="511615" cy="6613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9559F452-1AE4-9F44-BE92-57591B914527}"/>
              </a:ext>
            </a:extLst>
          </p:cNvPr>
          <p:cNvCxnSpPr>
            <a:stCxn id="49" idx="4"/>
          </p:cNvCxnSpPr>
          <p:nvPr/>
        </p:nvCxnSpPr>
        <p:spPr>
          <a:xfrm>
            <a:off x="2938121" y="1422493"/>
            <a:ext cx="583330" cy="9178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81F3C29A-D243-9246-98B9-611423605C07}"/>
              </a:ext>
            </a:extLst>
          </p:cNvPr>
          <p:cNvCxnSpPr>
            <a:stCxn id="50" idx="4"/>
            <a:endCxn id="55" idx="0"/>
          </p:cNvCxnSpPr>
          <p:nvPr/>
        </p:nvCxnSpPr>
        <p:spPr>
          <a:xfrm>
            <a:off x="3587113" y="1322363"/>
            <a:ext cx="35588" cy="9722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E1CD59D7-3941-2F4C-B419-DD3B9691AF59}"/>
              </a:ext>
            </a:extLst>
          </p:cNvPr>
          <p:cNvCxnSpPr>
            <a:stCxn id="54" idx="5"/>
            <a:endCxn id="70" idx="1"/>
          </p:cNvCxnSpPr>
          <p:nvPr/>
        </p:nvCxnSpPr>
        <p:spPr>
          <a:xfrm>
            <a:off x="3180303" y="2197421"/>
            <a:ext cx="542216" cy="9372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242DDFD0-21A1-E04F-BF80-F6B984296B78}"/>
              </a:ext>
            </a:extLst>
          </p:cNvPr>
          <p:cNvCxnSpPr>
            <a:stCxn id="54" idx="3"/>
            <a:endCxn id="64" idx="7"/>
          </p:cNvCxnSpPr>
          <p:nvPr/>
        </p:nvCxnSpPr>
        <p:spPr>
          <a:xfrm flipH="1">
            <a:off x="2624912" y="2197421"/>
            <a:ext cx="412203" cy="921655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8C10A103-B5B9-DA4E-B8B7-B6844FFB2B0E}"/>
              </a:ext>
            </a:extLst>
          </p:cNvPr>
          <p:cNvCxnSpPr>
            <a:stCxn id="54" idx="2"/>
            <a:endCxn id="57" idx="6"/>
          </p:cNvCxnSpPr>
          <p:nvPr/>
        </p:nvCxnSpPr>
        <p:spPr>
          <a:xfrm flipH="1">
            <a:off x="2384567" y="2125826"/>
            <a:ext cx="622892" cy="0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79B4BC09-6BDD-F440-B5F5-08A75B0C337F}"/>
              </a:ext>
            </a:extLst>
          </p:cNvPr>
          <p:cNvCxnSpPr>
            <a:stCxn id="50" idx="3"/>
            <a:endCxn id="54" idx="7"/>
          </p:cNvCxnSpPr>
          <p:nvPr/>
        </p:nvCxnSpPr>
        <p:spPr>
          <a:xfrm flipH="1">
            <a:off x="3180303" y="1292707"/>
            <a:ext cx="335215" cy="761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25D217FC-3A40-6245-8B56-BC7C8764B532}"/>
              </a:ext>
            </a:extLst>
          </p:cNvPr>
          <p:cNvCxnSpPr>
            <a:stCxn id="55" idx="6"/>
            <a:endCxn id="78" idx="2"/>
          </p:cNvCxnSpPr>
          <p:nvPr/>
        </p:nvCxnSpPr>
        <p:spPr>
          <a:xfrm>
            <a:off x="3723950" y="2395826"/>
            <a:ext cx="1308566" cy="9176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A54CE23A-3A56-7E4A-B6AF-515B33423A93}"/>
              </a:ext>
            </a:extLst>
          </p:cNvPr>
          <p:cNvCxnSpPr>
            <a:stCxn id="57" idx="5"/>
            <a:endCxn id="64" idx="0"/>
          </p:cNvCxnSpPr>
          <p:nvPr/>
        </p:nvCxnSpPr>
        <p:spPr>
          <a:xfrm>
            <a:off x="2354912" y="2197421"/>
            <a:ext cx="198406" cy="891999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F61408CC-AEED-5C4B-8D4F-CED800877FE2}"/>
              </a:ext>
            </a:extLst>
          </p:cNvPr>
          <p:cNvCxnSpPr>
            <a:stCxn id="57" idx="4"/>
            <a:endCxn id="63" idx="0"/>
          </p:cNvCxnSpPr>
          <p:nvPr/>
        </p:nvCxnSpPr>
        <p:spPr>
          <a:xfrm>
            <a:off x="2283317" y="2227076"/>
            <a:ext cx="48750" cy="1052823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52BC892B-3F97-7445-9E16-653BCCBF7D6D}"/>
              </a:ext>
            </a:extLst>
          </p:cNvPr>
          <p:cNvCxnSpPr>
            <a:stCxn id="57" idx="2"/>
            <a:endCxn id="58" idx="7"/>
          </p:cNvCxnSpPr>
          <p:nvPr/>
        </p:nvCxnSpPr>
        <p:spPr>
          <a:xfrm flipH="1">
            <a:off x="1815019" y="2125827"/>
            <a:ext cx="367049" cy="244219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9477D222-D47F-7043-875E-2EFCA359E081}"/>
              </a:ext>
            </a:extLst>
          </p:cNvPr>
          <p:cNvCxnSpPr>
            <a:stCxn id="58" idx="3"/>
            <a:endCxn id="59" idx="6"/>
          </p:cNvCxnSpPr>
          <p:nvPr/>
        </p:nvCxnSpPr>
        <p:spPr>
          <a:xfrm flipH="1">
            <a:off x="1313353" y="2513234"/>
            <a:ext cx="358478" cy="531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BCDC53A4-D3BB-6D46-8F0B-7182282D3112}"/>
              </a:ext>
            </a:extLst>
          </p:cNvPr>
          <p:cNvCxnSpPr>
            <a:stCxn id="58" idx="5"/>
            <a:endCxn id="63" idx="1"/>
          </p:cNvCxnSpPr>
          <p:nvPr/>
        </p:nvCxnSpPr>
        <p:spPr>
          <a:xfrm>
            <a:off x="1815019" y="2513233"/>
            <a:ext cx="445454" cy="796322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322900DC-8FC7-934C-B036-742391EBAB57}"/>
              </a:ext>
            </a:extLst>
          </p:cNvPr>
          <p:cNvCxnSpPr>
            <a:stCxn id="64" idx="1"/>
            <a:endCxn id="58" idx="5"/>
          </p:cNvCxnSpPr>
          <p:nvPr/>
        </p:nvCxnSpPr>
        <p:spPr>
          <a:xfrm flipH="1" flipV="1">
            <a:off x="1815019" y="2513234"/>
            <a:ext cx="666704" cy="605842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472E5164-732B-DC4A-A608-30DD49D5DFFB}"/>
              </a:ext>
            </a:extLst>
          </p:cNvPr>
          <p:cNvCxnSpPr>
            <a:stCxn id="64" idx="1"/>
            <a:endCxn id="59" idx="5"/>
          </p:cNvCxnSpPr>
          <p:nvPr/>
        </p:nvCxnSpPr>
        <p:spPr>
          <a:xfrm flipH="1" flipV="1">
            <a:off x="1283697" y="2637938"/>
            <a:ext cx="1198027" cy="4811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26A44E9F-9EFE-504B-BC3E-A2506D6956D6}"/>
              </a:ext>
            </a:extLst>
          </p:cNvPr>
          <p:cNvCxnSpPr>
            <a:stCxn id="56" idx="4"/>
            <a:endCxn id="64" idx="7"/>
          </p:cNvCxnSpPr>
          <p:nvPr/>
        </p:nvCxnSpPr>
        <p:spPr>
          <a:xfrm flipH="1">
            <a:off x="2624912" y="2688185"/>
            <a:ext cx="419972" cy="430890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E51B3CF4-3A4C-2F43-832E-ECCEDD640B95}"/>
              </a:ext>
            </a:extLst>
          </p:cNvPr>
          <p:cNvCxnSpPr>
            <a:stCxn id="64" idx="2"/>
            <a:endCxn id="60" idx="6"/>
          </p:cNvCxnSpPr>
          <p:nvPr/>
        </p:nvCxnSpPr>
        <p:spPr>
          <a:xfrm flipH="1" flipV="1">
            <a:off x="1596410" y="3013221"/>
            <a:ext cx="855658" cy="1774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EB907A7C-2225-FC48-8DBA-910915417245}"/>
              </a:ext>
            </a:extLst>
          </p:cNvPr>
          <p:cNvCxnSpPr>
            <a:stCxn id="63" idx="2"/>
            <a:endCxn id="61" idx="6"/>
          </p:cNvCxnSpPr>
          <p:nvPr/>
        </p:nvCxnSpPr>
        <p:spPr>
          <a:xfrm flipH="1">
            <a:off x="1448353" y="3381149"/>
            <a:ext cx="782465" cy="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9C8F7A06-D175-8E41-8263-510182CEE61F}"/>
              </a:ext>
            </a:extLst>
          </p:cNvPr>
          <p:cNvCxnSpPr>
            <a:stCxn id="64" idx="2"/>
            <a:endCxn id="61" idx="6"/>
          </p:cNvCxnSpPr>
          <p:nvPr/>
        </p:nvCxnSpPr>
        <p:spPr>
          <a:xfrm flipH="1">
            <a:off x="1448353" y="3190670"/>
            <a:ext cx="1003715" cy="1905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F7AD5740-DE5A-4749-A117-A07DCF7B44D9}"/>
              </a:ext>
            </a:extLst>
          </p:cNvPr>
          <p:cNvCxnSpPr>
            <a:stCxn id="63" idx="2"/>
            <a:endCxn id="62" idx="6"/>
          </p:cNvCxnSpPr>
          <p:nvPr/>
        </p:nvCxnSpPr>
        <p:spPr>
          <a:xfrm flipH="1">
            <a:off x="1553975" y="3381150"/>
            <a:ext cx="676842" cy="38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3C1002CF-46A9-EC49-8169-57F56CA80843}"/>
              </a:ext>
            </a:extLst>
          </p:cNvPr>
          <p:cNvCxnSpPr>
            <a:stCxn id="63" idx="3"/>
            <a:endCxn id="65" idx="7"/>
          </p:cNvCxnSpPr>
          <p:nvPr/>
        </p:nvCxnSpPr>
        <p:spPr>
          <a:xfrm flipH="1">
            <a:off x="1713378" y="3452743"/>
            <a:ext cx="547096" cy="5750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AC5F5875-F645-C64C-A0C7-47118F5B27FE}"/>
              </a:ext>
            </a:extLst>
          </p:cNvPr>
          <p:cNvCxnSpPr>
            <a:stCxn id="63" idx="1"/>
            <a:endCxn id="60" idx="6"/>
          </p:cNvCxnSpPr>
          <p:nvPr/>
        </p:nvCxnSpPr>
        <p:spPr>
          <a:xfrm flipH="1" flipV="1">
            <a:off x="1596409" y="3013221"/>
            <a:ext cx="664064" cy="2963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966DECF8-2127-FC40-9FB7-24BC0E4C668C}"/>
              </a:ext>
            </a:extLst>
          </p:cNvPr>
          <p:cNvCxnSpPr>
            <a:stCxn id="79" idx="3"/>
            <a:endCxn id="78" idx="7"/>
          </p:cNvCxnSpPr>
          <p:nvPr/>
        </p:nvCxnSpPr>
        <p:spPr>
          <a:xfrm flipH="1">
            <a:off x="5205360" y="2489992"/>
            <a:ext cx="112924" cy="7518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36CAB40E-A42E-634B-A40C-9AB0C0D8E895}"/>
              </a:ext>
            </a:extLst>
          </p:cNvPr>
          <p:cNvCxnSpPr>
            <a:cxnSpLocks/>
            <a:stCxn id="82" idx="3"/>
            <a:endCxn id="79" idx="7"/>
          </p:cNvCxnSpPr>
          <p:nvPr/>
        </p:nvCxnSpPr>
        <p:spPr>
          <a:xfrm flipH="1">
            <a:off x="5461472" y="2080223"/>
            <a:ext cx="166497" cy="2665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93608B00-0488-754F-8ED9-83E0E3CEEEF0}"/>
              </a:ext>
            </a:extLst>
          </p:cNvPr>
          <p:cNvCxnSpPr>
            <a:cxnSpLocks/>
            <a:stCxn id="82" idx="5"/>
            <a:endCxn id="80" idx="7"/>
          </p:cNvCxnSpPr>
          <p:nvPr/>
        </p:nvCxnSpPr>
        <p:spPr>
          <a:xfrm>
            <a:off x="5771158" y="2080223"/>
            <a:ext cx="536142" cy="3227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13472C56-8418-7C42-AF89-10121E9A6EAE}"/>
              </a:ext>
            </a:extLst>
          </p:cNvPr>
          <p:cNvCxnSpPr>
            <a:stCxn id="80" idx="5"/>
            <a:endCxn id="81" idx="1"/>
          </p:cNvCxnSpPr>
          <p:nvPr/>
        </p:nvCxnSpPr>
        <p:spPr>
          <a:xfrm>
            <a:off x="6307300" y="2546167"/>
            <a:ext cx="168716" cy="1338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D57CCBD8-1FC4-8240-B0DA-C24A15D8E6DF}"/>
              </a:ext>
            </a:extLst>
          </p:cNvPr>
          <p:cNvCxnSpPr>
            <a:stCxn id="79" idx="5"/>
            <a:endCxn id="84" idx="1"/>
          </p:cNvCxnSpPr>
          <p:nvPr/>
        </p:nvCxnSpPr>
        <p:spPr>
          <a:xfrm>
            <a:off x="5461472" y="2489992"/>
            <a:ext cx="787880" cy="9048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963644E1-ED0C-4144-A31A-390508B2B8DD}"/>
              </a:ext>
            </a:extLst>
          </p:cNvPr>
          <p:cNvCxnSpPr>
            <a:stCxn id="80" idx="4"/>
            <a:endCxn id="84" idx="0"/>
          </p:cNvCxnSpPr>
          <p:nvPr/>
        </p:nvCxnSpPr>
        <p:spPr>
          <a:xfrm>
            <a:off x="6235705" y="2575823"/>
            <a:ext cx="85241" cy="7893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80837028-DE2F-3947-81BC-F6EB0D155C4C}"/>
              </a:ext>
            </a:extLst>
          </p:cNvPr>
          <p:cNvCxnSpPr>
            <a:stCxn id="83" idx="3"/>
            <a:endCxn id="84" idx="7"/>
          </p:cNvCxnSpPr>
          <p:nvPr/>
        </p:nvCxnSpPr>
        <p:spPr>
          <a:xfrm flipH="1">
            <a:off x="6392541" y="3330768"/>
            <a:ext cx="102847" cy="641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BC072383-9C5B-324C-994C-5E5C2B66613A}"/>
              </a:ext>
            </a:extLst>
          </p:cNvPr>
          <p:cNvCxnSpPr>
            <a:stCxn id="85" idx="1"/>
            <a:endCxn id="78" idx="5"/>
          </p:cNvCxnSpPr>
          <p:nvPr/>
        </p:nvCxnSpPr>
        <p:spPr>
          <a:xfrm flipH="1" flipV="1">
            <a:off x="5205360" y="3385049"/>
            <a:ext cx="658472" cy="6936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35ECA954-1B6F-8845-B0C5-FF9A66D46EBD}"/>
              </a:ext>
            </a:extLst>
          </p:cNvPr>
          <p:cNvCxnSpPr>
            <a:stCxn id="78" idx="6"/>
            <a:endCxn id="84" idx="2"/>
          </p:cNvCxnSpPr>
          <p:nvPr/>
        </p:nvCxnSpPr>
        <p:spPr>
          <a:xfrm>
            <a:off x="5235016" y="3313454"/>
            <a:ext cx="984680" cy="1530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0A5478C7-D039-E349-A2A8-64766356915B}"/>
              </a:ext>
            </a:extLst>
          </p:cNvPr>
          <p:cNvCxnSpPr>
            <a:stCxn id="77" idx="7"/>
            <a:endCxn id="78" idx="3"/>
          </p:cNvCxnSpPr>
          <p:nvPr/>
        </p:nvCxnSpPr>
        <p:spPr>
          <a:xfrm flipV="1">
            <a:off x="4817321" y="3385048"/>
            <a:ext cx="244851" cy="1351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BC5B1725-067E-9747-807A-37C80703C1E4}"/>
              </a:ext>
            </a:extLst>
          </p:cNvPr>
          <p:cNvCxnSpPr>
            <a:stCxn id="76" idx="7"/>
            <a:endCxn id="78" idx="4"/>
          </p:cNvCxnSpPr>
          <p:nvPr/>
        </p:nvCxnSpPr>
        <p:spPr>
          <a:xfrm flipV="1">
            <a:off x="4887824" y="3414704"/>
            <a:ext cx="245942" cy="6189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508E87C8-8E4E-994C-918A-E9A0006CCEE3}"/>
              </a:ext>
            </a:extLst>
          </p:cNvPr>
          <p:cNvCxnSpPr>
            <a:stCxn id="74" idx="1"/>
            <a:endCxn id="78" idx="4"/>
          </p:cNvCxnSpPr>
          <p:nvPr/>
        </p:nvCxnSpPr>
        <p:spPr>
          <a:xfrm flipH="1" flipV="1">
            <a:off x="5133766" y="3414704"/>
            <a:ext cx="312942" cy="9211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A23B8B1C-55F0-1248-94D5-FBFD3F15D5F1}"/>
              </a:ext>
            </a:extLst>
          </p:cNvPr>
          <p:cNvCxnSpPr>
            <a:stCxn id="75" idx="0"/>
            <a:endCxn id="78" idx="4"/>
          </p:cNvCxnSpPr>
          <p:nvPr/>
        </p:nvCxnSpPr>
        <p:spPr>
          <a:xfrm flipH="1" flipV="1">
            <a:off x="5133766" y="3414705"/>
            <a:ext cx="80384" cy="1121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B7B55DF9-414A-004C-A5BD-F5ED6DBBD971}"/>
              </a:ext>
            </a:extLst>
          </p:cNvPr>
          <p:cNvCxnSpPr>
            <a:stCxn id="85" idx="7"/>
            <a:endCxn id="84" idx="3"/>
          </p:cNvCxnSpPr>
          <p:nvPr/>
        </p:nvCxnSpPr>
        <p:spPr>
          <a:xfrm flipV="1">
            <a:off x="6007020" y="3538058"/>
            <a:ext cx="242332" cy="5406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9E8CF763-63A6-CB48-AA2B-7CB96A39CDAC}"/>
              </a:ext>
            </a:extLst>
          </p:cNvPr>
          <p:cNvCxnSpPr>
            <a:stCxn id="76" idx="6"/>
            <a:endCxn id="74" idx="1"/>
          </p:cNvCxnSpPr>
          <p:nvPr/>
        </p:nvCxnSpPr>
        <p:spPr>
          <a:xfrm>
            <a:off x="4917479" y="4105252"/>
            <a:ext cx="529229" cy="2305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90CF9F9-B30E-A84A-BD81-11CABA395797}"/>
              </a:ext>
            </a:extLst>
          </p:cNvPr>
          <p:cNvCxnSpPr>
            <a:stCxn id="64" idx="5"/>
            <a:endCxn id="68" idx="0"/>
          </p:cNvCxnSpPr>
          <p:nvPr/>
        </p:nvCxnSpPr>
        <p:spPr>
          <a:xfrm>
            <a:off x="2624911" y="3262264"/>
            <a:ext cx="243176" cy="6021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C56CA739-6AF7-874A-81E7-A99F9C82907F}"/>
              </a:ext>
            </a:extLst>
          </p:cNvPr>
          <p:cNvCxnSpPr>
            <a:stCxn id="64" idx="5"/>
            <a:endCxn id="69" idx="2"/>
          </p:cNvCxnSpPr>
          <p:nvPr/>
        </p:nvCxnSpPr>
        <p:spPr>
          <a:xfrm>
            <a:off x="2624912" y="3262264"/>
            <a:ext cx="814166" cy="3295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8C1233EE-7BC0-2C4E-B58B-8EBECA410989}"/>
              </a:ext>
            </a:extLst>
          </p:cNvPr>
          <p:cNvCxnSpPr>
            <a:stCxn id="66" idx="0"/>
            <a:endCxn id="63" idx="4"/>
          </p:cNvCxnSpPr>
          <p:nvPr/>
        </p:nvCxnSpPr>
        <p:spPr>
          <a:xfrm flipV="1">
            <a:off x="2023429" y="3482400"/>
            <a:ext cx="308639" cy="7230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6E4673DF-BCA3-B345-85DD-7A8EB9F4509F}"/>
              </a:ext>
            </a:extLst>
          </p:cNvPr>
          <p:cNvCxnSpPr>
            <a:stCxn id="68" idx="1"/>
            <a:endCxn id="63" idx="5"/>
          </p:cNvCxnSpPr>
          <p:nvPr/>
        </p:nvCxnSpPr>
        <p:spPr>
          <a:xfrm flipH="1" flipV="1">
            <a:off x="2403662" y="3452744"/>
            <a:ext cx="392831" cy="4413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B241F116-C186-AD45-862B-92DD46B76AFE}"/>
              </a:ext>
            </a:extLst>
          </p:cNvPr>
          <p:cNvCxnSpPr>
            <a:stCxn id="70" idx="2"/>
            <a:endCxn id="64" idx="6"/>
          </p:cNvCxnSpPr>
          <p:nvPr/>
        </p:nvCxnSpPr>
        <p:spPr>
          <a:xfrm flipH="1" flipV="1">
            <a:off x="2654567" y="3190670"/>
            <a:ext cx="1038296" cy="156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3E9EBF60-2D10-FE42-9421-A59ADF01F5E2}"/>
              </a:ext>
            </a:extLst>
          </p:cNvPr>
          <p:cNvCxnSpPr>
            <a:stCxn id="56" idx="0"/>
            <a:endCxn id="54" idx="4"/>
          </p:cNvCxnSpPr>
          <p:nvPr/>
        </p:nvCxnSpPr>
        <p:spPr>
          <a:xfrm flipV="1">
            <a:off x="3044884" y="2227076"/>
            <a:ext cx="63825" cy="2586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6D07791D-A061-A342-B7F1-49609E1213FC}"/>
              </a:ext>
            </a:extLst>
          </p:cNvPr>
          <p:cNvCxnSpPr>
            <a:stCxn id="70" idx="0"/>
            <a:endCxn id="55" idx="4"/>
          </p:cNvCxnSpPr>
          <p:nvPr/>
        </p:nvCxnSpPr>
        <p:spPr>
          <a:xfrm flipH="1" flipV="1">
            <a:off x="3622700" y="2497076"/>
            <a:ext cx="171413" cy="6079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0138B5C2-A4C1-7B43-8D05-3133378F69A5}"/>
              </a:ext>
            </a:extLst>
          </p:cNvPr>
          <p:cNvCxnSpPr>
            <a:stCxn id="69" idx="0"/>
            <a:endCxn id="56" idx="4"/>
          </p:cNvCxnSpPr>
          <p:nvPr/>
        </p:nvCxnSpPr>
        <p:spPr>
          <a:xfrm flipH="1" flipV="1">
            <a:off x="3044884" y="2688185"/>
            <a:ext cx="495444" cy="8023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DFD0A1BD-7A1C-1440-B690-9A973B1BECFF}"/>
              </a:ext>
            </a:extLst>
          </p:cNvPr>
          <p:cNvCxnSpPr>
            <a:stCxn id="71" idx="1"/>
            <a:endCxn id="70" idx="5"/>
          </p:cNvCxnSpPr>
          <p:nvPr/>
        </p:nvCxnSpPr>
        <p:spPr>
          <a:xfrm flipH="1" flipV="1">
            <a:off x="3865707" y="3277887"/>
            <a:ext cx="75728" cy="989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360AFD19-A617-5A47-887E-F29D12AB1CF3}"/>
              </a:ext>
            </a:extLst>
          </p:cNvPr>
          <p:cNvCxnSpPr>
            <a:stCxn id="72" idx="1"/>
            <a:endCxn id="69" idx="6"/>
          </p:cNvCxnSpPr>
          <p:nvPr/>
        </p:nvCxnSpPr>
        <p:spPr>
          <a:xfrm flipH="1" flipV="1">
            <a:off x="3641578" y="3591812"/>
            <a:ext cx="251425" cy="1899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20B1DDB8-CC9D-6F45-802D-E8F0D3D8B57D}"/>
              </a:ext>
            </a:extLst>
          </p:cNvPr>
          <p:cNvCxnSpPr>
            <a:stCxn id="72" idx="0"/>
            <a:endCxn id="71" idx="4"/>
          </p:cNvCxnSpPr>
          <p:nvPr/>
        </p:nvCxnSpPr>
        <p:spPr>
          <a:xfrm flipV="1">
            <a:off x="3964597" y="3549705"/>
            <a:ext cx="48432" cy="2023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003C60FF-1370-3449-84EA-F7CAEFEC65F5}"/>
              </a:ext>
            </a:extLst>
          </p:cNvPr>
          <p:cNvCxnSpPr>
            <a:stCxn id="69" idx="7"/>
            <a:endCxn id="71" idx="2"/>
          </p:cNvCxnSpPr>
          <p:nvPr/>
        </p:nvCxnSpPr>
        <p:spPr>
          <a:xfrm flipV="1">
            <a:off x="3611922" y="3448455"/>
            <a:ext cx="299857" cy="717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99A80F71-04D2-9F43-997B-988087F5018E}"/>
              </a:ext>
            </a:extLst>
          </p:cNvPr>
          <p:cNvCxnSpPr>
            <a:stCxn id="67" idx="7"/>
            <a:endCxn id="69" idx="3"/>
          </p:cNvCxnSpPr>
          <p:nvPr/>
        </p:nvCxnSpPr>
        <p:spPr>
          <a:xfrm flipV="1">
            <a:off x="3197340" y="3663407"/>
            <a:ext cx="271394" cy="5348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26EE6966-0C3D-A244-B058-387592F26A24}"/>
              </a:ext>
            </a:extLst>
          </p:cNvPr>
          <p:cNvCxnSpPr>
            <a:stCxn id="67" idx="6"/>
            <a:endCxn id="72" idx="2"/>
          </p:cNvCxnSpPr>
          <p:nvPr/>
        </p:nvCxnSpPr>
        <p:spPr>
          <a:xfrm flipV="1">
            <a:off x="3226996" y="3853345"/>
            <a:ext cx="636351" cy="4165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2942D1D-DABB-F347-8C6C-9B94EB59927D}"/>
              </a:ext>
            </a:extLst>
          </p:cNvPr>
          <p:cNvCxnSpPr>
            <a:stCxn id="71" idx="6"/>
            <a:endCxn id="77" idx="2"/>
          </p:cNvCxnSpPr>
          <p:nvPr/>
        </p:nvCxnSpPr>
        <p:spPr>
          <a:xfrm>
            <a:off x="4114279" y="3448454"/>
            <a:ext cx="530198" cy="1433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08A5A1DE-60E5-FE4E-B5DE-B60A92182136}"/>
              </a:ext>
            </a:extLst>
          </p:cNvPr>
          <p:cNvCxnSpPr>
            <a:stCxn id="73" idx="7"/>
            <a:endCxn id="77" idx="3"/>
          </p:cNvCxnSpPr>
          <p:nvPr/>
        </p:nvCxnSpPr>
        <p:spPr>
          <a:xfrm flipV="1">
            <a:off x="4487578" y="3663407"/>
            <a:ext cx="186554" cy="5348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3E70A731-D996-2348-9F07-7E46448893BE}"/>
              </a:ext>
            </a:extLst>
          </p:cNvPr>
          <p:cNvCxnSpPr>
            <a:stCxn id="74" idx="1"/>
            <a:endCxn id="77" idx="5"/>
          </p:cNvCxnSpPr>
          <p:nvPr/>
        </p:nvCxnSpPr>
        <p:spPr>
          <a:xfrm flipH="1" flipV="1">
            <a:off x="4817321" y="3663407"/>
            <a:ext cx="629387" cy="6724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A6E5B577-E991-9749-89F8-9205B723334F}"/>
              </a:ext>
            </a:extLst>
          </p:cNvPr>
          <p:cNvCxnSpPr>
            <a:stCxn id="85" idx="2"/>
            <a:endCxn id="77" idx="6"/>
          </p:cNvCxnSpPr>
          <p:nvPr/>
        </p:nvCxnSpPr>
        <p:spPr>
          <a:xfrm flipH="1" flipV="1">
            <a:off x="4846976" y="3591813"/>
            <a:ext cx="987200" cy="5585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27DB00BC-CE34-E742-9537-A46EB71221A7}"/>
              </a:ext>
            </a:extLst>
          </p:cNvPr>
          <p:cNvCxnSpPr>
            <a:stCxn id="76" idx="0"/>
            <a:endCxn id="77" idx="4"/>
          </p:cNvCxnSpPr>
          <p:nvPr/>
        </p:nvCxnSpPr>
        <p:spPr>
          <a:xfrm flipH="1" flipV="1">
            <a:off x="4745726" y="3693063"/>
            <a:ext cx="70503" cy="3109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EEC02E23-AADB-4747-A6A0-C36C95B6D79E}"/>
              </a:ext>
            </a:extLst>
          </p:cNvPr>
          <p:cNvCxnSpPr>
            <a:stCxn id="75" idx="0"/>
            <a:endCxn id="77" idx="5"/>
          </p:cNvCxnSpPr>
          <p:nvPr/>
        </p:nvCxnSpPr>
        <p:spPr>
          <a:xfrm flipH="1" flipV="1">
            <a:off x="4817321" y="3663406"/>
            <a:ext cx="396829" cy="8732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DBF7D25E-2117-C347-AA16-497E42910B19}"/>
              </a:ext>
            </a:extLst>
          </p:cNvPr>
          <p:cNvCxnSpPr>
            <a:stCxn id="55" idx="5"/>
            <a:endCxn id="77" idx="1"/>
          </p:cNvCxnSpPr>
          <p:nvPr/>
        </p:nvCxnSpPr>
        <p:spPr>
          <a:xfrm>
            <a:off x="3694294" y="2467420"/>
            <a:ext cx="979838" cy="10527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A9A3EDA0-4DC3-6D43-B8EA-0EEE40203084}"/>
              </a:ext>
            </a:extLst>
          </p:cNvPr>
          <p:cNvCxnSpPr>
            <a:stCxn id="78" idx="6"/>
            <a:endCxn id="80" idx="3"/>
          </p:cNvCxnSpPr>
          <p:nvPr/>
        </p:nvCxnSpPr>
        <p:spPr>
          <a:xfrm flipV="1">
            <a:off x="5235016" y="2546167"/>
            <a:ext cx="929096" cy="7672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44561B78-6ABA-094E-A2B2-3FC175B48E06}"/>
              </a:ext>
            </a:extLst>
          </p:cNvPr>
          <p:cNvCxnSpPr>
            <a:stCxn id="78" idx="6"/>
            <a:endCxn id="81" idx="3"/>
          </p:cNvCxnSpPr>
          <p:nvPr/>
        </p:nvCxnSpPr>
        <p:spPr>
          <a:xfrm flipV="1">
            <a:off x="5235016" y="2823200"/>
            <a:ext cx="1241000" cy="4902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35B3A51D-289A-A147-A5D0-4CE04FAB273E}"/>
              </a:ext>
            </a:extLst>
          </p:cNvPr>
          <p:cNvCxnSpPr>
            <a:stCxn id="79" idx="5"/>
            <a:endCxn id="83" idx="1"/>
          </p:cNvCxnSpPr>
          <p:nvPr/>
        </p:nvCxnSpPr>
        <p:spPr>
          <a:xfrm>
            <a:off x="5461473" y="2489992"/>
            <a:ext cx="1033915" cy="697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Freeform 147">
            <a:extLst>
              <a:ext uri="{FF2B5EF4-FFF2-40B4-BE49-F238E27FC236}">
                <a16:creationId xmlns:a16="http://schemas.microsoft.com/office/drawing/2014/main" id="{8C58409C-E21A-0044-948E-80B09E74D79F}"/>
              </a:ext>
            </a:extLst>
          </p:cNvPr>
          <p:cNvSpPr/>
          <p:nvPr/>
        </p:nvSpPr>
        <p:spPr>
          <a:xfrm>
            <a:off x="998359" y="970179"/>
            <a:ext cx="2966546" cy="3610508"/>
          </a:xfrm>
          <a:custGeom>
            <a:avLst/>
            <a:gdLst>
              <a:gd name="connsiteX0" fmla="*/ 1714500 w 5166360"/>
              <a:gd name="connsiteY0" fmla="*/ 1097280 h 4880610"/>
              <a:gd name="connsiteX1" fmla="*/ 0 w 5166360"/>
              <a:gd name="connsiteY1" fmla="*/ 1965960 h 4880610"/>
              <a:gd name="connsiteX2" fmla="*/ 800100 w 5166360"/>
              <a:gd name="connsiteY2" fmla="*/ 4754880 h 4880610"/>
              <a:gd name="connsiteX3" fmla="*/ 2617470 w 5166360"/>
              <a:gd name="connsiteY3" fmla="*/ 4880610 h 4880610"/>
              <a:gd name="connsiteX4" fmla="*/ 4823460 w 5166360"/>
              <a:gd name="connsiteY4" fmla="*/ 3966210 h 4880610"/>
              <a:gd name="connsiteX5" fmla="*/ 5166360 w 5166360"/>
              <a:gd name="connsiteY5" fmla="*/ 2491740 h 4880610"/>
              <a:gd name="connsiteX6" fmla="*/ 4549140 w 5166360"/>
              <a:gd name="connsiteY6" fmla="*/ 1394460 h 4880610"/>
              <a:gd name="connsiteX7" fmla="*/ 4434840 w 5166360"/>
              <a:gd name="connsiteY7" fmla="*/ 0 h 4880610"/>
              <a:gd name="connsiteX8" fmla="*/ 3360420 w 5166360"/>
              <a:gd name="connsiteY8" fmla="*/ 0 h 4880610"/>
              <a:gd name="connsiteX9" fmla="*/ 2388870 w 5166360"/>
              <a:gd name="connsiteY9" fmla="*/ 674370 h 4880610"/>
              <a:gd name="connsiteX10" fmla="*/ 1714500 w 5166360"/>
              <a:gd name="connsiteY10" fmla="*/ 1097280 h 4880610"/>
              <a:gd name="connsiteX0" fmla="*/ 1714500 w 5166360"/>
              <a:gd name="connsiteY0" fmla="*/ 1097280 h 4880610"/>
              <a:gd name="connsiteX1" fmla="*/ 0 w 5166360"/>
              <a:gd name="connsiteY1" fmla="*/ 1965960 h 4880610"/>
              <a:gd name="connsiteX2" fmla="*/ 800100 w 5166360"/>
              <a:gd name="connsiteY2" fmla="*/ 4754880 h 4880610"/>
              <a:gd name="connsiteX3" fmla="*/ 2617470 w 5166360"/>
              <a:gd name="connsiteY3" fmla="*/ 4880610 h 4880610"/>
              <a:gd name="connsiteX4" fmla="*/ 4823460 w 5166360"/>
              <a:gd name="connsiteY4" fmla="*/ 3966210 h 4880610"/>
              <a:gd name="connsiteX5" fmla="*/ 5166360 w 5166360"/>
              <a:gd name="connsiteY5" fmla="*/ 2491740 h 4880610"/>
              <a:gd name="connsiteX6" fmla="*/ 4549140 w 5166360"/>
              <a:gd name="connsiteY6" fmla="*/ 1394460 h 4880610"/>
              <a:gd name="connsiteX7" fmla="*/ 4434840 w 5166360"/>
              <a:gd name="connsiteY7" fmla="*/ 0 h 4880610"/>
              <a:gd name="connsiteX8" fmla="*/ 3086100 w 5166360"/>
              <a:gd name="connsiteY8" fmla="*/ 11430 h 4880610"/>
              <a:gd name="connsiteX9" fmla="*/ 2388870 w 5166360"/>
              <a:gd name="connsiteY9" fmla="*/ 674370 h 4880610"/>
              <a:gd name="connsiteX10" fmla="*/ 1714500 w 5166360"/>
              <a:gd name="connsiteY10" fmla="*/ 1097280 h 4880610"/>
              <a:gd name="connsiteX0" fmla="*/ 1714500 w 5166360"/>
              <a:gd name="connsiteY0" fmla="*/ 1097280 h 4880610"/>
              <a:gd name="connsiteX1" fmla="*/ 0 w 5166360"/>
              <a:gd name="connsiteY1" fmla="*/ 1965960 h 4880610"/>
              <a:gd name="connsiteX2" fmla="*/ 800100 w 5166360"/>
              <a:gd name="connsiteY2" fmla="*/ 4754880 h 4880610"/>
              <a:gd name="connsiteX3" fmla="*/ 2617470 w 5166360"/>
              <a:gd name="connsiteY3" fmla="*/ 4880610 h 4880610"/>
              <a:gd name="connsiteX4" fmla="*/ 3848100 w 5166360"/>
              <a:gd name="connsiteY4" fmla="*/ 3112770 h 4880610"/>
              <a:gd name="connsiteX5" fmla="*/ 5166360 w 5166360"/>
              <a:gd name="connsiteY5" fmla="*/ 2491740 h 4880610"/>
              <a:gd name="connsiteX6" fmla="*/ 4549140 w 5166360"/>
              <a:gd name="connsiteY6" fmla="*/ 1394460 h 4880610"/>
              <a:gd name="connsiteX7" fmla="*/ 4434840 w 5166360"/>
              <a:gd name="connsiteY7" fmla="*/ 0 h 4880610"/>
              <a:gd name="connsiteX8" fmla="*/ 3086100 w 5166360"/>
              <a:gd name="connsiteY8" fmla="*/ 11430 h 4880610"/>
              <a:gd name="connsiteX9" fmla="*/ 2388870 w 5166360"/>
              <a:gd name="connsiteY9" fmla="*/ 674370 h 4880610"/>
              <a:gd name="connsiteX10" fmla="*/ 1714500 w 5166360"/>
              <a:gd name="connsiteY10" fmla="*/ 1097280 h 4880610"/>
              <a:gd name="connsiteX0" fmla="*/ 1714500 w 5166360"/>
              <a:gd name="connsiteY0" fmla="*/ 1097280 h 4880610"/>
              <a:gd name="connsiteX1" fmla="*/ 0 w 5166360"/>
              <a:gd name="connsiteY1" fmla="*/ 1965960 h 4880610"/>
              <a:gd name="connsiteX2" fmla="*/ 800100 w 5166360"/>
              <a:gd name="connsiteY2" fmla="*/ 4754880 h 4880610"/>
              <a:gd name="connsiteX3" fmla="*/ 2617470 w 5166360"/>
              <a:gd name="connsiteY3" fmla="*/ 4880610 h 4880610"/>
              <a:gd name="connsiteX4" fmla="*/ 3441700 w 5166360"/>
              <a:gd name="connsiteY4" fmla="*/ 3783330 h 4880610"/>
              <a:gd name="connsiteX5" fmla="*/ 5166360 w 5166360"/>
              <a:gd name="connsiteY5" fmla="*/ 2491740 h 4880610"/>
              <a:gd name="connsiteX6" fmla="*/ 4549140 w 5166360"/>
              <a:gd name="connsiteY6" fmla="*/ 1394460 h 4880610"/>
              <a:gd name="connsiteX7" fmla="*/ 4434840 w 5166360"/>
              <a:gd name="connsiteY7" fmla="*/ 0 h 4880610"/>
              <a:gd name="connsiteX8" fmla="*/ 3086100 w 5166360"/>
              <a:gd name="connsiteY8" fmla="*/ 11430 h 4880610"/>
              <a:gd name="connsiteX9" fmla="*/ 2388870 w 5166360"/>
              <a:gd name="connsiteY9" fmla="*/ 674370 h 4880610"/>
              <a:gd name="connsiteX10" fmla="*/ 1714500 w 5166360"/>
              <a:gd name="connsiteY10" fmla="*/ 1097280 h 4880610"/>
              <a:gd name="connsiteX0" fmla="*/ 1714500 w 4549140"/>
              <a:gd name="connsiteY0" fmla="*/ 1097280 h 4880610"/>
              <a:gd name="connsiteX1" fmla="*/ 0 w 4549140"/>
              <a:gd name="connsiteY1" fmla="*/ 1965960 h 4880610"/>
              <a:gd name="connsiteX2" fmla="*/ 800100 w 4549140"/>
              <a:gd name="connsiteY2" fmla="*/ 4754880 h 4880610"/>
              <a:gd name="connsiteX3" fmla="*/ 2617470 w 4549140"/>
              <a:gd name="connsiteY3" fmla="*/ 4880610 h 4880610"/>
              <a:gd name="connsiteX4" fmla="*/ 3441700 w 4549140"/>
              <a:gd name="connsiteY4" fmla="*/ 3783330 h 4880610"/>
              <a:gd name="connsiteX5" fmla="*/ 3825240 w 4549140"/>
              <a:gd name="connsiteY5" fmla="*/ 2207260 h 4880610"/>
              <a:gd name="connsiteX6" fmla="*/ 4549140 w 4549140"/>
              <a:gd name="connsiteY6" fmla="*/ 1394460 h 4880610"/>
              <a:gd name="connsiteX7" fmla="*/ 4434840 w 4549140"/>
              <a:gd name="connsiteY7" fmla="*/ 0 h 4880610"/>
              <a:gd name="connsiteX8" fmla="*/ 3086100 w 4549140"/>
              <a:gd name="connsiteY8" fmla="*/ 11430 h 4880610"/>
              <a:gd name="connsiteX9" fmla="*/ 2388870 w 4549140"/>
              <a:gd name="connsiteY9" fmla="*/ 674370 h 4880610"/>
              <a:gd name="connsiteX10" fmla="*/ 1714500 w 4549140"/>
              <a:gd name="connsiteY10" fmla="*/ 1097280 h 4880610"/>
              <a:gd name="connsiteX0" fmla="*/ 1714500 w 4434840"/>
              <a:gd name="connsiteY0" fmla="*/ 1097280 h 4880610"/>
              <a:gd name="connsiteX1" fmla="*/ 0 w 4434840"/>
              <a:gd name="connsiteY1" fmla="*/ 1965960 h 4880610"/>
              <a:gd name="connsiteX2" fmla="*/ 800100 w 4434840"/>
              <a:gd name="connsiteY2" fmla="*/ 4754880 h 4880610"/>
              <a:gd name="connsiteX3" fmla="*/ 2617470 w 4434840"/>
              <a:gd name="connsiteY3" fmla="*/ 4880610 h 4880610"/>
              <a:gd name="connsiteX4" fmla="*/ 3441700 w 4434840"/>
              <a:gd name="connsiteY4" fmla="*/ 3783330 h 4880610"/>
              <a:gd name="connsiteX5" fmla="*/ 3825240 w 4434840"/>
              <a:gd name="connsiteY5" fmla="*/ 2207260 h 4880610"/>
              <a:gd name="connsiteX6" fmla="*/ 3716020 w 4434840"/>
              <a:gd name="connsiteY6" fmla="*/ 1414780 h 4880610"/>
              <a:gd name="connsiteX7" fmla="*/ 4434840 w 4434840"/>
              <a:gd name="connsiteY7" fmla="*/ 0 h 4880610"/>
              <a:gd name="connsiteX8" fmla="*/ 3086100 w 4434840"/>
              <a:gd name="connsiteY8" fmla="*/ 11430 h 4880610"/>
              <a:gd name="connsiteX9" fmla="*/ 2388870 w 4434840"/>
              <a:gd name="connsiteY9" fmla="*/ 674370 h 4880610"/>
              <a:gd name="connsiteX10" fmla="*/ 1714500 w 4434840"/>
              <a:gd name="connsiteY10" fmla="*/ 1097280 h 4880610"/>
              <a:gd name="connsiteX0" fmla="*/ 1714500 w 4434840"/>
              <a:gd name="connsiteY0" fmla="*/ 1097280 h 4880610"/>
              <a:gd name="connsiteX1" fmla="*/ 0 w 4434840"/>
              <a:gd name="connsiteY1" fmla="*/ 1965960 h 4880610"/>
              <a:gd name="connsiteX2" fmla="*/ 800100 w 4434840"/>
              <a:gd name="connsiteY2" fmla="*/ 4754880 h 4880610"/>
              <a:gd name="connsiteX3" fmla="*/ 2617470 w 4434840"/>
              <a:gd name="connsiteY3" fmla="*/ 4880610 h 4880610"/>
              <a:gd name="connsiteX4" fmla="*/ 3441700 w 4434840"/>
              <a:gd name="connsiteY4" fmla="*/ 3783330 h 4880610"/>
              <a:gd name="connsiteX5" fmla="*/ 3743960 w 4434840"/>
              <a:gd name="connsiteY5" fmla="*/ 2227580 h 4880610"/>
              <a:gd name="connsiteX6" fmla="*/ 3716020 w 4434840"/>
              <a:gd name="connsiteY6" fmla="*/ 1414780 h 4880610"/>
              <a:gd name="connsiteX7" fmla="*/ 4434840 w 4434840"/>
              <a:gd name="connsiteY7" fmla="*/ 0 h 4880610"/>
              <a:gd name="connsiteX8" fmla="*/ 3086100 w 4434840"/>
              <a:gd name="connsiteY8" fmla="*/ 11430 h 4880610"/>
              <a:gd name="connsiteX9" fmla="*/ 2388870 w 4434840"/>
              <a:gd name="connsiteY9" fmla="*/ 674370 h 4880610"/>
              <a:gd name="connsiteX10" fmla="*/ 1714500 w 4434840"/>
              <a:gd name="connsiteY10" fmla="*/ 1097280 h 4880610"/>
              <a:gd name="connsiteX0" fmla="*/ 1714500 w 3743960"/>
              <a:gd name="connsiteY0" fmla="*/ 1085850 h 4869180"/>
              <a:gd name="connsiteX1" fmla="*/ 0 w 3743960"/>
              <a:gd name="connsiteY1" fmla="*/ 1954530 h 4869180"/>
              <a:gd name="connsiteX2" fmla="*/ 800100 w 3743960"/>
              <a:gd name="connsiteY2" fmla="*/ 4743450 h 4869180"/>
              <a:gd name="connsiteX3" fmla="*/ 2617470 w 3743960"/>
              <a:gd name="connsiteY3" fmla="*/ 4869180 h 4869180"/>
              <a:gd name="connsiteX4" fmla="*/ 3441700 w 3743960"/>
              <a:gd name="connsiteY4" fmla="*/ 3771900 h 4869180"/>
              <a:gd name="connsiteX5" fmla="*/ 3743960 w 3743960"/>
              <a:gd name="connsiteY5" fmla="*/ 2216150 h 4869180"/>
              <a:gd name="connsiteX6" fmla="*/ 3716020 w 3743960"/>
              <a:gd name="connsiteY6" fmla="*/ 1403350 h 4869180"/>
              <a:gd name="connsiteX7" fmla="*/ 3581400 w 3743960"/>
              <a:gd name="connsiteY7" fmla="*/ 1024890 h 4869180"/>
              <a:gd name="connsiteX8" fmla="*/ 3086100 w 3743960"/>
              <a:gd name="connsiteY8" fmla="*/ 0 h 4869180"/>
              <a:gd name="connsiteX9" fmla="*/ 2388870 w 3743960"/>
              <a:gd name="connsiteY9" fmla="*/ 662940 h 4869180"/>
              <a:gd name="connsiteX10" fmla="*/ 1714500 w 3743960"/>
              <a:gd name="connsiteY10" fmla="*/ 1085850 h 4869180"/>
              <a:gd name="connsiteX0" fmla="*/ 1714500 w 3743960"/>
              <a:gd name="connsiteY0" fmla="*/ 422910 h 4206240"/>
              <a:gd name="connsiteX1" fmla="*/ 0 w 3743960"/>
              <a:gd name="connsiteY1" fmla="*/ 1291590 h 4206240"/>
              <a:gd name="connsiteX2" fmla="*/ 800100 w 3743960"/>
              <a:gd name="connsiteY2" fmla="*/ 4080510 h 4206240"/>
              <a:gd name="connsiteX3" fmla="*/ 2617470 w 3743960"/>
              <a:gd name="connsiteY3" fmla="*/ 4206240 h 4206240"/>
              <a:gd name="connsiteX4" fmla="*/ 3441700 w 3743960"/>
              <a:gd name="connsiteY4" fmla="*/ 3108960 h 4206240"/>
              <a:gd name="connsiteX5" fmla="*/ 3743960 w 3743960"/>
              <a:gd name="connsiteY5" fmla="*/ 1553210 h 4206240"/>
              <a:gd name="connsiteX6" fmla="*/ 3716020 w 3743960"/>
              <a:gd name="connsiteY6" fmla="*/ 740410 h 4206240"/>
              <a:gd name="connsiteX7" fmla="*/ 3581400 w 3743960"/>
              <a:gd name="connsiteY7" fmla="*/ 361950 h 4206240"/>
              <a:gd name="connsiteX8" fmla="*/ 2679700 w 3743960"/>
              <a:gd name="connsiteY8" fmla="*/ 576580 h 4206240"/>
              <a:gd name="connsiteX9" fmla="*/ 2388870 w 3743960"/>
              <a:gd name="connsiteY9" fmla="*/ 0 h 4206240"/>
              <a:gd name="connsiteX10" fmla="*/ 1714500 w 3743960"/>
              <a:gd name="connsiteY10" fmla="*/ 422910 h 4206240"/>
              <a:gd name="connsiteX0" fmla="*/ 881380 w 3743960"/>
              <a:gd name="connsiteY0" fmla="*/ 971550 h 4206240"/>
              <a:gd name="connsiteX1" fmla="*/ 0 w 3743960"/>
              <a:gd name="connsiteY1" fmla="*/ 1291590 h 4206240"/>
              <a:gd name="connsiteX2" fmla="*/ 800100 w 3743960"/>
              <a:gd name="connsiteY2" fmla="*/ 4080510 h 4206240"/>
              <a:gd name="connsiteX3" fmla="*/ 2617470 w 3743960"/>
              <a:gd name="connsiteY3" fmla="*/ 4206240 h 4206240"/>
              <a:gd name="connsiteX4" fmla="*/ 3441700 w 3743960"/>
              <a:gd name="connsiteY4" fmla="*/ 3108960 h 4206240"/>
              <a:gd name="connsiteX5" fmla="*/ 3743960 w 3743960"/>
              <a:gd name="connsiteY5" fmla="*/ 1553210 h 4206240"/>
              <a:gd name="connsiteX6" fmla="*/ 3716020 w 3743960"/>
              <a:gd name="connsiteY6" fmla="*/ 740410 h 4206240"/>
              <a:gd name="connsiteX7" fmla="*/ 3581400 w 3743960"/>
              <a:gd name="connsiteY7" fmla="*/ 361950 h 4206240"/>
              <a:gd name="connsiteX8" fmla="*/ 2679700 w 3743960"/>
              <a:gd name="connsiteY8" fmla="*/ 576580 h 4206240"/>
              <a:gd name="connsiteX9" fmla="*/ 2388870 w 3743960"/>
              <a:gd name="connsiteY9" fmla="*/ 0 h 4206240"/>
              <a:gd name="connsiteX10" fmla="*/ 881380 w 3743960"/>
              <a:gd name="connsiteY10" fmla="*/ 971550 h 4206240"/>
              <a:gd name="connsiteX0" fmla="*/ 881380 w 3743960"/>
              <a:gd name="connsiteY0" fmla="*/ 626110 h 3860800"/>
              <a:gd name="connsiteX1" fmla="*/ 0 w 3743960"/>
              <a:gd name="connsiteY1" fmla="*/ 946150 h 3860800"/>
              <a:gd name="connsiteX2" fmla="*/ 800100 w 3743960"/>
              <a:gd name="connsiteY2" fmla="*/ 3735070 h 3860800"/>
              <a:gd name="connsiteX3" fmla="*/ 2617470 w 3743960"/>
              <a:gd name="connsiteY3" fmla="*/ 3860800 h 3860800"/>
              <a:gd name="connsiteX4" fmla="*/ 3441700 w 3743960"/>
              <a:gd name="connsiteY4" fmla="*/ 2763520 h 3860800"/>
              <a:gd name="connsiteX5" fmla="*/ 3743960 w 3743960"/>
              <a:gd name="connsiteY5" fmla="*/ 1207770 h 3860800"/>
              <a:gd name="connsiteX6" fmla="*/ 3716020 w 3743960"/>
              <a:gd name="connsiteY6" fmla="*/ 394970 h 3860800"/>
              <a:gd name="connsiteX7" fmla="*/ 3581400 w 3743960"/>
              <a:gd name="connsiteY7" fmla="*/ 16510 h 3860800"/>
              <a:gd name="connsiteX8" fmla="*/ 2679700 w 3743960"/>
              <a:gd name="connsiteY8" fmla="*/ 231140 h 3860800"/>
              <a:gd name="connsiteX9" fmla="*/ 2104390 w 3743960"/>
              <a:gd name="connsiteY9" fmla="*/ 0 h 3860800"/>
              <a:gd name="connsiteX10" fmla="*/ 881380 w 3743960"/>
              <a:gd name="connsiteY10" fmla="*/ 626110 h 3860800"/>
              <a:gd name="connsiteX0" fmla="*/ 881380 w 3743960"/>
              <a:gd name="connsiteY0" fmla="*/ 1654810 h 4889500"/>
              <a:gd name="connsiteX1" fmla="*/ 0 w 3743960"/>
              <a:gd name="connsiteY1" fmla="*/ 1974850 h 4889500"/>
              <a:gd name="connsiteX2" fmla="*/ 800100 w 3743960"/>
              <a:gd name="connsiteY2" fmla="*/ 4763770 h 4889500"/>
              <a:gd name="connsiteX3" fmla="*/ 2617470 w 3743960"/>
              <a:gd name="connsiteY3" fmla="*/ 4889500 h 4889500"/>
              <a:gd name="connsiteX4" fmla="*/ 3441700 w 3743960"/>
              <a:gd name="connsiteY4" fmla="*/ 3792220 h 4889500"/>
              <a:gd name="connsiteX5" fmla="*/ 3743960 w 3743960"/>
              <a:gd name="connsiteY5" fmla="*/ 2236470 h 4889500"/>
              <a:gd name="connsiteX6" fmla="*/ 3716020 w 3743960"/>
              <a:gd name="connsiteY6" fmla="*/ 1423670 h 4889500"/>
              <a:gd name="connsiteX7" fmla="*/ 3581400 w 3743960"/>
              <a:gd name="connsiteY7" fmla="*/ 1045210 h 4889500"/>
              <a:gd name="connsiteX8" fmla="*/ 3147060 w 3743960"/>
              <a:gd name="connsiteY8" fmla="*/ 0 h 4889500"/>
              <a:gd name="connsiteX9" fmla="*/ 2104390 w 3743960"/>
              <a:gd name="connsiteY9" fmla="*/ 1028700 h 4889500"/>
              <a:gd name="connsiteX10" fmla="*/ 881380 w 3743960"/>
              <a:gd name="connsiteY10" fmla="*/ 1654810 h 4889500"/>
              <a:gd name="connsiteX0" fmla="*/ 881380 w 4353560"/>
              <a:gd name="connsiteY0" fmla="*/ 1654810 h 4889500"/>
              <a:gd name="connsiteX1" fmla="*/ 0 w 4353560"/>
              <a:gd name="connsiteY1" fmla="*/ 1974850 h 4889500"/>
              <a:gd name="connsiteX2" fmla="*/ 800100 w 4353560"/>
              <a:gd name="connsiteY2" fmla="*/ 4763770 h 4889500"/>
              <a:gd name="connsiteX3" fmla="*/ 2617470 w 4353560"/>
              <a:gd name="connsiteY3" fmla="*/ 4889500 h 4889500"/>
              <a:gd name="connsiteX4" fmla="*/ 3441700 w 4353560"/>
              <a:gd name="connsiteY4" fmla="*/ 3792220 h 4889500"/>
              <a:gd name="connsiteX5" fmla="*/ 3743960 w 4353560"/>
              <a:gd name="connsiteY5" fmla="*/ 2236470 h 4889500"/>
              <a:gd name="connsiteX6" fmla="*/ 3716020 w 4353560"/>
              <a:gd name="connsiteY6" fmla="*/ 1423670 h 4889500"/>
              <a:gd name="connsiteX7" fmla="*/ 4353560 w 4353560"/>
              <a:gd name="connsiteY7" fmla="*/ 29210 h 4889500"/>
              <a:gd name="connsiteX8" fmla="*/ 3147060 w 4353560"/>
              <a:gd name="connsiteY8" fmla="*/ 0 h 4889500"/>
              <a:gd name="connsiteX9" fmla="*/ 2104390 w 4353560"/>
              <a:gd name="connsiteY9" fmla="*/ 1028700 h 4889500"/>
              <a:gd name="connsiteX10" fmla="*/ 881380 w 4353560"/>
              <a:gd name="connsiteY10" fmla="*/ 1654810 h 4889500"/>
              <a:gd name="connsiteX0" fmla="*/ 881380 w 4434840"/>
              <a:gd name="connsiteY0" fmla="*/ 1654810 h 4889500"/>
              <a:gd name="connsiteX1" fmla="*/ 0 w 4434840"/>
              <a:gd name="connsiteY1" fmla="*/ 1974850 h 4889500"/>
              <a:gd name="connsiteX2" fmla="*/ 800100 w 4434840"/>
              <a:gd name="connsiteY2" fmla="*/ 4763770 h 4889500"/>
              <a:gd name="connsiteX3" fmla="*/ 2617470 w 4434840"/>
              <a:gd name="connsiteY3" fmla="*/ 4889500 h 4889500"/>
              <a:gd name="connsiteX4" fmla="*/ 3441700 w 4434840"/>
              <a:gd name="connsiteY4" fmla="*/ 3792220 h 4889500"/>
              <a:gd name="connsiteX5" fmla="*/ 3743960 w 4434840"/>
              <a:gd name="connsiteY5" fmla="*/ 2236470 h 4889500"/>
              <a:gd name="connsiteX6" fmla="*/ 3716020 w 4434840"/>
              <a:gd name="connsiteY6" fmla="*/ 1423670 h 4889500"/>
              <a:gd name="connsiteX7" fmla="*/ 4434840 w 4434840"/>
              <a:gd name="connsiteY7" fmla="*/ 110490 h 4889500"/>
              <a:gd name="connsiteX8" fmla="*/ 3147060 w 4434840"/>
              <a:gd name="connsiteY8" fmla="*/ 0 h 4889500"/>
              <a:gd name="connsiteX9" fmla="*/ 2104390 w 4434840"/>
              <a:gd name="connsiteY9" fmla="*/ 1028700 h 4889500"/>
              <a:gd name="connsiteX10" fmla="*/ 881380 w 4434840"/>
              <a:gd name="connsiteY10" fmla="*/ 1654810 h 4889500"/>
              <a:gd name="connsiteX0" fmla="*/ 881380 w 4434840"/>
              <a:gd name="connsiteY0" fmla="*/ 1654810 h 4889500"/>
              <a:gd name="connsiteX1" fmla="*/ 0 w 4434840"/>
              <a:gd name="connsiteY1" fmla="*/ 1974850 h 4889500"/>
              <a:gd name="connsiteX2" fmla="*/ 800100 w 4434840"/>
              <a:gd name="connsiteY2" fmla="*/ 4763770 h 4889500"/>
              <a:gd name="connsiteX3" fmla="*/ 2617470 w 4434840"/>
              <a:gd name="connsiteY3" fmla="*/ 4889500 h 4889500"/>
              <a:gd name="connsiteX4" fmla="*/ 3441700 w 4434840"/>
              <a:gd name="connsiteY4" fmla="*/ 3792220 h 4889500"/>
              <a:gd name="connsiteX5" fmla="*/ 3743960 w 4434840"/>
              <a:gd name="connsiteY5" fmla="*/ 2236470 h 4889500"/>
              <a:gd name="connsiteX6" fmla="*/ 3665778 w 4434840"/>
              <a:gd name="connsiteY6" fmla="*/ 2147151 h 4889500"/>
              <a:gd name="connsiteX7" fmla="*/ 4434840 w 4434840"/>
              <a:gd name="connsiteY7" fmla="*/ 110490 h 4889500"/>
              <a:gd name="connsiteX8" fmla="*/ 3147060 w 4434840"/>
              <a:gd name="connsiteY8" fmla="*/ 0 h 4889500"/>
              <a:gd name="connsiteX9" fmla="*/ 2104390 w 4434840"/>
              <a:gd name="connsiteY9" fmla="*/ 1028700 h 4889500"/>
              <a:gd name="connsiteX10" fmla="*/ 881380 w 4434840"/>
              <a:gd name="connsiteY10" fmla="*/ 1654810 h 4889500"/>
              <a:gd name="connsiteX0" fmla="*/ 881380 w 4497586"/>
              <a:gd name="connsiteY0" fmla="*/ 1654810 h 4889500"/>
              <a:gd name="connsiteX1" fmla="*/ 0 w 4497586"/>
              <a:gd name="connsiteY1" fmla="*/ 1974850 h 4889500"/>
              <a:gd name="connsiteX2" fmla="*/ 800100 w 4497586"/>
              <a:gd name="connsiteY2" fmla="*/ 4763770 h 4889500"/>
              <a:gd name="connsiteX3" fmla="*/ 2617470 w 4497586"/>
              <a:gd name="connsiteY3" fmla="*/ 4889500 h 4889500"/>
              <a:gd name="connsiteX4" fmla="*/ 3441700 w 4497586"/>
              <a:gd name="connsiteY4" fmla="*/ 3792220 h 4889500"/>
              <a:gd name="connsiteX5" fmla="*/ 4497586 w 4497586"/>
              <a:gd name="connsiteY5" fmla="*/ 2909709 h 4889500"/>
              <a:gd name="connsiteX6" fmla="*/ 3665778 w 4497586"/>
              <a:gd name="connsiteY6" fmla="*/ 2147151 h 4889500"/>
              <a:gd name="connsiteX7" fmla="*/ 4434840 w 4497586"/>
              <a:gd name="connsiteY7" fmla="*/ 110490 h 4889500"/>
              <a:gd name="connsiteX8" fmla="*/ 3147060 w 4497586"/>
              <a:gd name="connsiteY8" fmla="*/ 0 h 4889500"/>
              <a:gd name="connsiteX9" fmla="*/ 2104390 w 4497586"/>
              <a:gd name="connsiteY9" fmla="*/ 1028700 h 4889500"/>
              <a:gd name="connsiteX10" fmla="*/ 881380 w 4497586"/>
              <a:gd name="connsiteY10" fmla="*/ 1654810 h 4889500"/>
              <a:gd name="connsiteX0" fmla="*/ 881380 w 4497586"/>
              <a:gd name="connsiteY0" fmla="*/ 1654810 h 4889500"/>
              <a:gd name="connsiteX1" fmla="*/ 0 w 4497586"/>
              <a:gd name="connsiteY1" fmla="*/ 1974850 h 4889500"/>
              <a:gd name="connsiteX2" fmla="*/ 800100 w 4497586"/>
              <a:gd name="connsiteY2" fmla="*/ 4763770 h 4889500"/>
              <a:gd name="connsiteX3" fmla="*/ 2617470 w 4497586"/>
              <a:gd name="connsiteY3" fmla="*/ 4889500 h 4889500"/>
              <a:gd name="connsiteX4" fmla="*/ 3773295 w 4497586"/>
              <a:gd name="connsiteY4" fmla="*/ 3078787 h 4889500"/>
              <a:gd name="connsiteX5" fmla="*/ 4497586 w 4497586"/>
              <a:gd name="connsiteY5" fmla="*/ 2909709 h 4889500"/>
              <a:gd name="connsiteX6" fmla="*/ 3665778 w 4497586"/>
              <a:gd name="connsiteY6" fmla="*/ 2147151 h 4889500"/>
              <a:gd name="connsiteX7" fmla="*/ 4434840 w 4497586"/>
              <a:gd name="connsiteY7" fmla="*/ 110490 h 4889500"/>
              <a:gd name="connsiteX8" fmla="*/ 3147060 w 4497586"/>
              <a:gd name="connsiteY8" fmla="*/ 0 h 4889500"/>
              <a:gd name="connsiteX9" fmla="*/ 2104390 w 4497586"/>
              <a:gd name="connsiteY9" fmla="*/ 1028700 h 4889500"/>
              <a:gd name="connsiteX10" fmla="*/ 881380 w 4497586"/>
              <a:gd name="connsiteY10" fmla="*/ 1654810 h 4889500"/>
              <a:gd name="connsiteX0" fmla="*/ 881380 w 4497586"/>
              <a:gd name="connsiteY0" fmla="*/ 1654810 h 4763770"/>
              <a:gd name="connsiteX1" fmla="*/ 0 w 4497586"/>
              <a:gd name="connsiteY1" fmla="*/ 1974850 h 4763770"/>
              <a:gd name="connsiteX2" fmla="*/ 800100 w 4497586"/>
              <a:gd name="connsiteY2" fmla="*/ 4763770 h 4763770"/>
              <a:gd name="connsiteX3" fmla="*/ 3089743 w 4497586"/>
              <a:gd name="connsiteY3" fmla="*/ 4346889 h 4763770"/>
              <a:gd name="connsiteX4" fmla="*/ 3773295 w 4497586"/>
              <a:gd name="connsiteY4" fmla="*/ 3078787 h 4763770"/>
              <a:gd name="connsiteX5" fmla="*/ 4497586 w 4497586"/>
              <a:gd name="connsiteY5" fmla="*/ 2909709 h 4763770"/>
              <a:gd name="connsiteX6" fmla="*/ 3665778 w 4497586"/>
              <a:gd name="connsiteY6" fmla="*/ 2147151 h 4763770"/>
              <a:gd name="connsiteX7" fmla="*/ 4434840 w 4497586"/>
              <a:gd name="connsiteY7" fmla="*/ 110490 h 4763770"/>
              <a:gd name="connsiteX8" fmla="*/ 3147060 w 4497586"/>
              <a:gd name="connsiteY8" fmla="*/ 0 h 4763770"/>
              <a:gd name="connsiteX9" fmla="*/ 2104390 w 4497586"/>
              <a:gd name="connsiteY9" fmla="*/ 1028700 h 4763770"/>
              <a:gd name="connsiteX10" fmla="*/ 881380 w 4497586"/>
              <a:gd name="connsiteY10" fmla="*/ 1654810 h 4763770"/>
              <a:gd name="connsiteX0" fmla="*/ 881380 w 4497586"/>
              <a:gd name="connsiteY0" fmla="*/ 1654810 h 4974785"/>
              <a:gd name="connsiteX1" fmla="*/ 0 w 4497586"/>
              <a:gd name="connsiteY1" fmla="*/ 1974850 h 4974785"/>
              <a:gd name="connsiteX2" fmla="*/ 1312566 w 4497586"/>
              <a:gd name="connsiteY2" fmla="*/ 4974785 h 4974785"/>
              <a:gd name="connsiteX3" fmla="*/ 3089743 w 4497586"/>
              <a:gd name="connsiteY3" fmla="*/ 4346889 h 4974785"/>
              <a:gd name="connsiteX4" fmla="*/ 3773295 w 4497586"/>
              <a:gd name="connsiteY4" fmla="*/ 3078787 h 4974785"/>
              <a:gd name="connsiteX5" fmla="*/ 4497586 w 4497586"/>
              <a:gd name="connsiteY5" fmla="*/ 2909709 h 4974785"/>
              <a:gd name="connsiteX6" fmla="*/ 3665778 w 4497586"/>
              <a:gd name="connsiteY6" fmla="*/ 2147151 h 4974785"/>
              <a:gd name="connsiteX7" fmla="*/ 4434840 w 4497586"/>
              <a:gd name="connsiteY7" fmla="*/ 110490 h 4974785"/>
              <a:gd name="connsiteX8" fmla="*/ 3147060 w 4497586"/>
              <a:gd name="connsiteY8" fmla="*/ 0 h 4974785"/>
              <a:gd name="connsiteX9" fmla="*/ 2104390 w 4497586"/>
              <a:gd name="connsiteY9" fmla="*/ 1028700 h 4974785"/>
              <a:gd name="connsiteX10" fmla="*/ 881380 w 4497586"/>
              <a:gd name="connsiteY10" fmla="*/ 1654810 h 4974785"/>
              <a:gd name="connsiteX0" fmla="*/ 991912 w 4608118"/>
              <a:gd name="connsiteY0" fmla="*/ 1654810 h 4974785"/>
              <a:gd name="connsiteX1" fmla="*/ 0 w 4608118"/>
              <a:gd name="connsiteY1" fmla="*/ 2477267 h 4974785"/>
              <a:gd name="connsiteX2" fmla="*/ 1423098 w 4608118"/>
              <a:gd name="connsiteY2" fmla="*/ 4974785 h 4974785"/>
              <a:gd name="connsiteX3" fmla="*/ 3200275 w 4608118"/>
              <a:gd name="connsiteY3" fmla="*/ 4346889 h 4974785"/>
              <a:gd name="connsiteX4" fmla="*/ 3883827 w 4608118"/>
              <a:gd name="connsiteY4" fmla="*/ 3078787 h 4974785"/>
              <a:gd name="connsiteX5" fmla="*/ 4608118 w 4608118"/>
              <a:gd name="connsiteY5" fmla="*/ 2909709 h 4974785"/>
              <a:gd name="connsiteX6" fmla="*/ 3776310 w 4608118"/>
              <a:gd name="connsiteY6" fmla="*/ 2147151 h 4974785"/>
              <a:gd name="connsiteX7" fmla="*/ 4545372 w 4608118"/>
              <a:gd name="connsiteY7" fmla="*/ 110490 h 4974785"/>
              <a:gd name="connsiteX8" fmla="*/ 3257592 w 4608118"/>
              <a:gd name="connsiteY8" fmla="*/ 0 h 4974785"/>
              <a:gd name="connsiteX9" fmla="*/ 2214922 w 4608118"/>
              <a:gd name="connsiteY9" fmla="*/ 1028700 h 4974785"/>
              <a:gd name="connsiteX10" fmla="*/ 991912 w 4608118"/>
              <a:gd name="connsiteY10" fmla="*/ 1654810 h 4974785"/>
              <a:gd name="connsiteX0" fmla="*/ 991912 w 4608118"/>
              <a:gd name="connsiteY0" fmla="*/ 1654810 h 4974785"/>
              <a:gd name="connsiteX1" fmla="*/ 0 w 4608118"/>
              <a:gd name="connsiteY1" fmla="*/ 2477267 h 4974785"/>
              <a:gd name="connsiteX2" fmla="*/ 1423098 w 4608118"/>
              <a:gd name="connsiteY2" fmla="*/ 4974785 h 4974785"/>
              <a:gd name="connsiteX3" fmla="*/ 3622306 w 4608118"/>
              <a:gd name="connsiteY3" fmla="*/ 3944955 h 4974785"/>
              <a:gd name="connsiteX4" fmla="*/ 3883827 w 4608118"/>
              <a:gd name="connsiteY4" fmla="*/ 3078787 h 4974785"/>
              <a:gd name="connsiteX5" fmla="*/ 4608118 w 4608118"/>
              <a:gd name="connsiteY5" fmla="*/ 2909709 h 4974785"/>
              <a:gd name="connsiteX6" fmla="*/ 3776310 w 4608118"/>
              <a:gd name="connsiteY6" fmla="*/ 2147151 h 4974785"/>
              <a:gd name="connsiteX7" fmla="*/ 4545372 w 4608118"/>
              <a:gd name="connsiteY7" fmla="*/ 110490 h 4974785"/>
              <a:gd name="connsiteX8" fmla="*/ 3257592 w 4608118"/>
              <a:gd name="connsiteY8" fmla="*/ 0 h 4974785"/>
              <a:gd name="connsiteX9" fmla="*/ 2214922 w 4608118"/>
              <a:gd name="connsiteY9" fmla="*/ 1028700 h 4974785"/>
              <a:gd name="connsiteX10" fmla="*/ 991912 w 4608118"/>
              <a:gd name="connsiteY10" fmla="*/ 1654810 h 4974785"/>
              <a:gd name="connsiteX0" fmla="*/ 991912 w 4608118"/>
              <a:gd name="connsiteY0" fmla="*/ 1654810 h 4944640"/>
              <a:gd name="connsiteX1" fmla="*/ 0 w 4608118"/>
              <a:gd name="connsiteY1" fmla="*/ 2477267 h 4944640"/>
              <a:gd name="connsiteX2" fmla="*/ 1855177 w 4608118"/>
              <a:gd name="connsiteY2" fmla="*/ 4944640 h 4944640"/>
              <a:gd name="connsiteX3" fmla="*/ 3622306 w 4608118"/>
              <a:gd name="connsiteY3" fmla="*/ 3944955 h 4944640"/>
              <a:gd name="connsiteX4" fmla="*/ 3883827 w 4608118"/>
              <a:gd name="connsiteY4" fmla="*/ 3078787 h 4944640"/>
              <a:gd name="connsiteX5" fmla="*/ 4608118 w 4608118"/>
              <a:gd name="connsiteY5" fmla="*/ 2909709 h 4944640"/>
              <a:gd name="connsiteX6" fmla="*/ 3776310 w 4608118"/>
              <a:gd name="connsiteY6" fmla="*/ 2147151 h 4944640"/>
              <a:gd name="connsiteX7" fmla="*/ 4545372 w 4608118"/>
              <a:gd name="connsiteY7" fmla="*/ 110490 h 4944640"/>
              <a:gd name="connsiteX8" fmla="*/ 3257592 w 4608118"/>
              <a:gd name="connsiteY8" fmla="*/ 0 h 4944640"/>
              <a:gd name="connsiteX9" fmla="*/ 2214922 w 4608118"/>
              <a:gd name="connsiteY9" fmla="*/ 1028700 h 4944640"/>
              <a:gd name="connsiteX10" fmla="*/ 991912 w 4608118"/>
              <a:gd name="connsiteY10" fmla="*/ 1654810 h 4944640"/>
              <a:gd name="connsiteX0" fmla="*/ 358866 w 3975072"/>
              <a:gd name="connsiteY0" fmla="*/ 1654810 h 4944640"/>
              <a:gd name="connsiteX1" fmla="*/ 0 w 3975072"/>
              <a:gd name="connsiteY1" fmla="*/ 3502199 h 4944640"/>
              <a:gd name="connsiteX2" fmla="*/ 1222131 w 3975072"/>
              <a:gd name="connsiteY2" fmla="*/ 4944640 h 4944640"/>
              <a:gd name="connsiteX3" fmla="*/ 2989260 w 3975072"/>
              <a:gd name="connsiteY3" fmla="*/ 3944955 h 4944640"/>
              <a:gd name="connsiteX4" fmla="*/ 3250781 w 3975072"/>
              <a:gd name="connsiteY4" fmla="*/ 3078787 h 4944640"/>
              <a:gd name="connsiteX5" fmla="*/ 3975072 w 3975072"/>
              <a:gd name="connsiteY5" fmla="*/ 2909709 h 4944640"/>
              <a:gd name="connsiteX6" fmla="*/ 3143264 w 3975072"/>
              <a:gd name="connsiteY6" fmla="*/ 2147151 h 4944640"/>
              <a:gd name="connsiteX7" fmla="*/ 3912326 w 3975072"/>
              <a:gd name="connsiteY7" fmla="*/ 110490 h 4944640"/>
              <a:gd name="connsiteX8" fmla="*/ 2624546 w 3975072"/>
              <a:gd name="connsiteY8" fmla="*/ 0 h 4944640"/>
              <a:gd name="connsiteX9" fmla="*/ 1581876 w 3975072"/>
              <a:gd name="connsiteY9" fmla="*/ 1028700 h 4944640"/>
              <a:gd name="connsiteX10" fmla="*/ 358866 w 3975072"/>
              <a:gd name="connsiteY10" fmla="*/ 1654810 h 4944640"/>
              <a:gd name="connsiteX0" fmla="*/ 0 w 4018140"/>
              <a:gd name="connsiteY0" fmla="*/ 1916067 h 4944640"/>
              <a:gd name="connsiteX1" fmla="*/ 43068 w 4018140"/>
              <a:gd name="connsiteY1" fmla="*/ 3502199 h 4944640"/>
              <a:gd name="connsiteX2" fmla="*/ 1265199 w 4018140"/>
              <a:gd name="connsiteY2" fmla="*/ 4944640 h 4944640"/>
              <a:gd name="connsiteX3" fmla="*/ 3032328 w 4018140"/>
              <a:gd name="connsiteY3" fmla="*/ 3944955 h 4944640"/>
              <a:gd name="connsiteX4" fmla="*/ 3293849 w 4018140"/>
              <a:gd name="connsiteY4" fmla="*/ 3078787 h 4944640"/>
              <a:gd name="connsiteX5" fmla="*/ 4018140 w 4018140"/>
              <a:gd name="connsiteY5" fmla="*/ 2909709 h 4944640"/>
              <a:gd name="connsiteX6" fmla="*/ 3186332 w 4018140"/>
              <a:gd name="connsiteY6" fmla="*/ 2147151 h 4944640"/>
              <a:gd name="connsiteX7" fmla="*/ 3955394 w 4018140"/>
              <a:gd name="connsiteY7" fmla="*/ 110490 h 4944640"/>
              <a:gd name="connsiteX8" fmla="*/ 2667614 w 4018140"/>
              <a:gd name="connsiteY8" fmla="*/ 0 h 4944640"/>
              <a:gd name="connsiteX9" fmla="*/ 1624944 w 4018140"/>
              <a:gd name="connsiteY9" fmla="*/ 1028700 h 4944640"/>
              <a:gd name="connsiteX10" fmla="*/ 0 w 4018140"/>
              <a:gd name="connsiteY10" fmla="*/ 1916067 h 4944640"/>
              <a:gd name="connsiteX0" fmla="*/ 0 w 4018140"/>
              <a:gd name="connsiteY0" fmla="*/ 1916067 h 4944640"/>
              <a:gd name="connsiteX1" fmla="*/ 43068 w 4018140"/>
              <a:gd name="connsiteY1" fmla="*/ 3502199 h 4944640"/>
              <a:gd name="connsiteX2" fmla="*/ 1265199 w 4018140"/>
              <a:gd name="connsiteY2" fmla="*/ 4944640 h 4944640"/>
              <a:gd name="connsiteX3" fmla="*/ 3283536 w 4018140"/>
              <a:gd name="connsiteY3" fmla="*/ 3764084 h 4944640"/>
              <a:gd name="connsiteX4" fmla="*/ 3293849 w 4018140"/>
              <a:gd name="connsiteY4" fmla="*/ 3078787 h 4944640"/>
              <a:gd name="connsiteX5" fmla="*/ 4018140 w 4018140"/>
              <a:gd name="connsiteY5" fmla="*/ 2909709 h 4944640"/>
              <a:gd name="connsiteX6" fmla="*/ 3186332 w 4018140"/>
              <a:gd name="connsiteY6" fmla="*/ 2147151 h 4944640"/>
              <a:gd name="connsiteX7" fmla="*/ 3955394 w 4018140"/>
              <a:gd name="connsiteY7" fmla="*/ 110490 h 4944640"/>
              <a:gd name="connsiteX8" fmla="*/ 2667614 w 4018140"/>
              <a:gd name="connsiteY8" fmla="*/ 0 h 4944640"/>
              <a:gd name="connsiteX9" fmla="*/ 1624944 w 4018140"/>
              <a:gd name="connsiteY9" fmla="*/ 1028700 h 4944640"/>
              <a:gd name="connsiteX10" fmla="*/ 0 w 4018140"/>
              <a:gd name="connsiteY10" fmla="*/ 1916067 h 4944640"/>
              <a:gd name="connsiteX0" fmla="*/ 0 w 4018140"/>
              <a:gd name="connsiteY0" fmla="*/ 1916067 h 4984833"/>
              <a:gd name="connsiteX1" fmla="*/ 43068 w 4018140"/>
              <a:gd name="connsiteY1" fmla="*/ 3502199 h 4984833"/>
              <a:gd name="connsiteX2" fmla="*/ 1908294 w 4018140"/>
              <a:gd name="connsiteY2" fmla="*/ 4984833 h 4984833"/>
              <a:gd name="connsiteX3" fmla="*/ 3283536 w 4018140"/>
              <a:gd name="connsiteY3" fmla="*/ 3764084 h 4984833"/>
              <a:gd name="connsiteX4" fmla="*/ 3293849 w 4018140"/>
              <a:gd name="connsiteY4" fmla="*/ 3078787 h 4984833"/>
              <a:gd name="connsiteX5" fmla="*/ 4018140 w 4018140"/>
              <a:gd name="connsiteY5" fmla="*/ 2909709 h 4984833"/>
              <a:gd name="connsiteX6" fmla="*/ 3186332 w 4018140"/>
              <a:gd name="connsiteY6" fmla="*/ 2147151 h 4984833"/>
              <a:gd name="connsiteX7" fmla="*/ 3955394 w 4018140"/>
              <a:gd name="connsiteY7" fmla="*/ 110490 h 4984833"/>
              <a:gd name="connsiteX8" fmla="*/ 2667614 w 4018140"/>
              <a:gd name="connsiteY8" fmla="*/ 0 h 4984833"/>
              <a:gd name="connsiteX9" fmla="*/ 1624944 w 4018140"/>
              <a:gd name="connsiteY9" fmla="*/ 1028700 h 4984833"/>
              <a:gd name="connsiteX10" fmla="*/ 0 w 4018140"/>
              <a:gd name="connsiteY10" fmla="*/ 1916067 h 4984833"/>
              <a:gd name="connsiteX0" fmla="*/ 0 w 4018140"/>
              <a:gd name="connsiteY0" fmla="*/ 1916067 h 4984833"/>
              <a:gd name="connsiteX1" fmla="*/ 374664 w 4018140"/>
              <a:gd name="connsiteY1" fmla="*/ 4296019 h 4984833"/>
              <a:gd name="connsiteX2" fmla="*/ 1908294 w 4018140"/>
              <a:gd name="connsiteY2" fmla="*/ 4984833 h 4984833"/>
              <a:gd name="connsiteX3" fmla="*/ 3283536 w 4018140"/>
              <a:gd name="connsiteY3" fmla="*/ 3764084 h 4984833"/>
              <a:gd name="connsiteX4" fmla="*/ 3293849 w 4018140"/>
              <a:gd name="connsiteY4" fmla="*/ 3078787 h 4984833"/>
              <a:gd name="connsiteX5" fmla="*/ 4018140 w 4018140"/>
              <a:gd name="connsiteY5" fmla="*/ 2909709 h 4984833"/>
              <a:gd name="connsiteX6" fmla="*/ 3186332 w 4018140"/>
              <a:gd name="connsiteY6" fmla="*/ 2147151 h 4984833"/>
              <a:gd name="connsiteX7" fmla="*/ 3955394 w 4018140"/>
              <a:gd name="connsiteY7" fmla="*/ 110490 h 4984833"/>
              <a:gd name="connsiteX8" fmla="*/ 2667614 w 4018140"/>
              <a:gd name="connsiteY8" fmla="*/ 0 h 4984833"/>
              <a:gd name="connsiteX9" fmla="*/ 1624944 w 4018140"/>
              <a:gd name="connsiteY9" fmla="*/ 1028700 h 4984833"/>
              <a:gd name="connsiteX10" fmla="*/ 0 w 4018140"/>
              <a:gd name="connsiteY10" fmla="*/ 1916067 h 4984833"/>
              <a:gd name="connsiteX0" fmla="*/ 0 w 4018140"/>
              <a:gd name="connsiteY0" fmla="*/ 1916067 h 4814011"/>
              <a:gd name="connsiteX1" fmla="*/ 374664 w 4018140"/>
              <a:gd name="connsiteY1" fmla="*/ 4296019 h 4814011"/>
              <a:gd name="connsiteX2" fmla="*/ 1697278 w 4018140"/>
              <a:gd name="connsiteY2" fmla="*/ 4814011 h 4814011"/>
              <a:gd name="connsiteX3" fmla="*/ 3283536 w 4018140"/>
              <a:gd name="connsiteY3" fmla="*/ 3764084 h 4814011"/>
              <a:gd name="connsiteX4" fmla="*/ 3293849 w 4018140"/>
              <a:gd name="connsiteY4" fmla="*/ 3078787 h 4814011"/>
              <a:gd name="connsiteX5" fmla="*/ 4018140 w 4018140"/>
              <a:gd name="connsiteY5" fmla="*/ 2909709 h 4814011"/>
              <a:gd name="connsiteX6" fmla="*/ 3186332 w 4018140"/>
              <a:gd name="connsiteY6" fmla="*/ 2147151 h 4814011"/>
              <a:gd name="connsiteX7" fmla="*/ 3955394 w 4018140"/>
              <a:gd name="connsiteY7" fmla="*/ 110490 h 4814011"/>
              <a:gd name="connsiteX8" fmla="*/ 2667614 w 4018140"/>
              <a:gd name="connsiteY8" fmla="*/ 0 h 4814011"/>
              <a:gd name="connsiteX9" fmla="*/ 1624944 w 4018140"/>
              <a:gd name="connsiteY9" fmla="*/ 1028700 h 4814011"/>
              <a:gd name="connsiteX10" fmla="*/ 0 w 4018140"/>
              <a:gd name="connsiteY10" fmla="*/ 1916067 h 4814011"/>
              <a:gd name="connsiteX0" fmla="*/ 0 w 4018140"/>
              <a:gd name="connsiteY0" fmla="*/ 1916067 h 4814011"/>
              <a:gd name="connsiteX1" fmla="*/ 374664 w 4018140"/>
              <a:gd name="connsiteY1" fmla="*/ 4296019 h 4814011"/>
              <a:gd name="connsiteX2" fmla="*/ 1697278 w 4018140"/>
              <a:gd name="connsiteY2" fmla="*/ 4814011 h 4814011"/>
              <a:gd name="connsiteX3" fmla="*/ 3142859 w 4018140"/>
              <a:gd name="connsiteY3" fmla="*/ 3482731 h 4814011"/>
              <a:gd name="connsiteX4" fmla="*/ 3293849 w 4018140"/>
              <a:gd name="connsiteY4" fmla="*/ 3078787 h 4814011"/>
              <a:gd name="connsiteX5" fmla="*/ 4018140 w 4018140"/>
              <a:gd name="connsiteY5" fmla="*/ 2909709 h 4814011"/>
              <a:gd name="connsiteX6" fmla="*/ 3186332 w 4018140"/>
              <a:gd name="connsiteY6" fmla="*/ 2147151 h 4814011"/>
              <a:gd name="connsiteX7" fmla="*/ 3955394 w 4018140"/>
              <a:gd name="connsiteY7" fmla="*/ 110490 h 4814011"/>
              <a:gd name="connsiteX8" fmla="*/ 2667614 w 4018140"/>
              <a:gd name="connsiteY8" fmla="*/ 0 h 4814011"/>
              <a:gd name="connsiteX9" fmla="*/ 1624944 w 4018140"/>
              <a:gd name="connsiteY9" fmla="*/ 1028700 h 4814011"/>
              <a:gd name="connsiteX10" fmla="*/ 0 w 4018140"/>
              <a:gd name="connsiteY10" fmla="*/ 1916067 h 4814011"/>
              <a:gd name="connsiteX0" fmla="*/ 0 w 4018140"/>
              <a:gd name="connsiteY0" fmla="*/ 1916067 h 4814011"/>
              <a:gd name="connsiteX1" fmla="*/ 374664 w 4018140"/>
              <a:gd name="connsiteY1" fmla="*/ 4296019 h 4814011"/>
              <a:gd name="connsiteX2" fmla="*/ 1697278 w 4018140"/>
              <a:gd name="connsiteY2" fmla="*/ 4814011 h 4814011"/>
              <a:gd name="connsiteX3" fmla="*/ 3142859 w 4018140"/>
              <a:gd name="connsiteY3" fmla="*/ 3482731 h 4814011"/>
              <a:gd name="connsiteX4" fmla="*/ 3263704 w 4018140"/>
              <a:gd name="connsiteY4" fmla="*/ 3088835 h 4814011"/>
              <a:gd name="connsiteX5" fmla="*/ 4018140 w 4018140"/>
              <a:gd name="connsiteY5" fmla="*/ 2909709 h 4814011"/>
              <a:gd name="connsiteX6" fmla="*/ 3186332 w 4018140"/>
              <a:gd name="connsiteY6" fmla="*/ 2147151 h 4814011"/>
              <a:gd name="connsiteX7" fmla="*/ 3955394 w 4018140"/>
              <a:gd name="connsiteY7" fmla="*/ 110490 h 4814011"/>
              <a:gd name="connsiteX8" fmla="*/ 2667614 w 4018140"/>
              <a:gd name="connsiteY8" fmla="*/ 0 h 4814011"/>
              <a:gd name="connsiteX9" fmla="*/ 1624944 w 4018140"/>
              <a:gd name="connsiteY9" fmla="*/ 1028700 h 4814011"/>
              <a:gd name="connsiteX10" fmla="*/ 0 w 4018140"/>
              <a:gd name="connsiteY10" fmla="*/ 1916067 h 4814011"/>
              <a:gd name="connsiteX0" fmla="*/ 0 w 4018140"/>
              <a:gd name="connsiteY0" fmla="*/ 1916067 h 4814011"/>
              <a:gd name="connsiteX1" fmla="*/ 374664 w 4018140"/>
              <a:gd name="connsiteY1" fmla="*/ 4296019 h 4814011"/>
              <a:gd name="connsiteX2" fmla="*/ 1697278 w 4018140"/>
              <a:gd name="connsiteY2" fmla="*/ 4814011 h 4814011"/>
              <a:gd name="connsiteX3" fmla="*/ 3142859 w 4018140"/>
              <a:gd name="connsiteY3" fmla="*/ 3482731 h 4814011"/>
              <a:gd name="connsiteX4" fmla="*/ 3263704 w 4018140"/>
              <a:gd name="connsiteY4" fmla="*/ 3088835 h 4814011"/>
              <a:gd name="connsiteX5" fmla="*/ 4018140 w 4018140"/>
              <a:gd name="connsiteY5" fmla="*/ 2909709 h 4814011"/>
              <a:gd name="connsiteX6" fmla="*/ 3186332 w 4018140"/>
              <a:gd name="connsiteY6" fmla="*/ 2147151 h 4814011"/>
              <a:gd name="connsiteX7" fmla="*/ 3386867 w 4018140"/>
              <a:gd name="connsiteY7" fmla="*/ 1539994 h 4814011"/>
              <a:gd name="connsiteX8" fmla="*/ 3955394 w 4018140"/>
              <a:gd name="connsiteY8" fmla="*/ 110490 h 4814011"/>
              <a:gd name="connsiteX9" fmla="*/ 2667614 w 4018140"/>
              <a:gd name="connsiteY9" fmla="*/ 0 h 4814011"/>
              <a:gd name="connsiteX10" fmla="*/ 1624944 w 4018140"/>
              <a:gd name="connsiteY10" fmla="*/ 1028700 h 4814011"/>
              <a:gd name="connsiteX11" fmla="*/ 0 w 4018140"/>
              <a:gd name="connsiteY11" fmla="*/ 1916067 h 4814011"/>
              <a:gd name="connsiteX0" fmla="*/ 0 w 4018140"/>
              <a:gd name="connsiteY0" fmla="*/ 1916067 h 4814011"/>
              <a:gd name="connsiteX1" fmla="*/ 374664 w 4018140"/>
              <a:gd name="connsiteY1" fmla="*/ 4296019 h 4814011"/>
              <a:gd name="connsiteX2" fmla="*/ 1697278 w 4018140"/>
              <a:gd name="connsiteY2" fmla="*/ 4814011 h 4814011"/>
              <a:gd name="connsiteX3" fmla="*/ 3142859 w 4018140"/>
              <a:gd name="connsiteY3" fmla="*/ 3482731 h 4814011"/>
              <a:gd name="connsiteX4" fmla="*/ 3263704 w 4018140"/>
              <a:gd name="connsiteY4" fmla="*/ 3088835 h 4814011"/>
              <a:gd name="connsiteX5" fmla="*/ 4018140 w 4018140"/>
              <a:gd name="connsiteY5" fmla="*/ 2909709 h 4814011"/>
              <a:gd name="connsiteX6" fmla="*/ 3899765 w 4018140"/>
              <a:gd name="connsiteY6" fmla="*/ 2870632 h 4814011"/>
              <a:gd name="connsiteX7" fmla="*/ 3386867 w 4018140"/>
              <a:gd name="connsiteY7" fmla="*/ 1539994 h 4814011"/>
              <a:gd name="connsiteX8" fmla="*/ 3955394 w 4018140"/>
              <a:gd name="connsiteY8" fmla="*/ 110490 h 4814011"/>
              <a:gd name="connsiteX9" fmla="*/ 2667614 w 4018140"/>
              <a:gd name="connsiteY9" fmla="*/ 0 h 4814011"/>
              <a:gd name="connsiteX10" fmla="*/ 1624944 w 4018140"/>
              <a:gd name="connsiteY10" fmla="*/ 1028700 h 4814011"/>
              <a:gd name="connsiteX11" fmla="*/ 0 w 4018140"/>
              <a:gd name="connsiteY11" fmla="*/ 1916067 h 4814011"/>
              <a:gd name="connsiteX0" fmla="*/ 0 w 4018140"/>
              <a:gd name="connsiteY0" fmla="*/ 1916067 h 4814011"/>
              <a:gd name="connsiteX1" fmla="*/ 374664 w 4018140"/>
              <a:gd name="connsiteY1" fmla="*/ 4296019 h 4814011"/>
              <a:gd name="connsiteX2" fmla="*/ 1697278 w 4018140"/>
              <a:gd name="connsiteY2" fmla="*/ 4814011 h 4814011"/>
              <a:gd name="connsiteX3" fmla="*/ 3142859 w 4018140"/>
              <a:gd name="connsiteY3" fmla="*/ 3482731 h 4814011"/>
              <a:gd name="connsiteX4" fmla="*/ 3263704 w 4018140"/>
              <a:gd name="connsiteY4" fmla="*/ 3088835 h 4814011"/>
              <a:gd name="connsiteX5" fmla="*/ 4018140 w 4018140"/>
              <a:gd name="connsiteY5" fmla="*/ 2909709 h 4814011"/>
              <a:gd name="connsiteX6" fmla="*/ 3899765 w 4018140"/>
              <a:gd name="connsiteY6" fmla="*/ 2870632 h 4814011"/>
              <a:gd name="connsiteX7" fmla="*/ 3025127 w 4018140"/>
              <a:gd name="connsiteY7" fmla="*/ 2394104 h 4814011"/>
              <a:gd name="connsiteX8" fmla="*/ 3955394 w 4018140"/>
              <a:gd name="connsiteY8" fmla="*/ 110490 h 4814011"/>
              <a:gd name="connsiteX9" fmla="*/ 2667614 w 4018140"/>
              <a:gd name="connsiteY9" fmla="*/ 0 h 4814011"/>
              <a:gd name="connsiteX10" fmla="*/ 1624944 w 4018140"/>
              <a:gd name="connsiteY10" fmla="*/ 1028700 h 4814011"/>
              <a:gd name="connsiteX11" fmla="*/ 0 w 4018140"/>
              <a:gd name="connsiteY11" fmla="*/ 1916067 h 4814011"/>
              <a:gd name="connsiteX0" fmla="*/ 0 w 3955394"/>
              <a:gd name="connsiteY0" fmla="*/ 1916067 h 4814011"/>
              <a:gd name="connsiteX1" fmla="*/ 374664 w 3955394"/>
              <a:gd name="connsiteY1" fmla="*/ 4296019 h 4814011"/>
              <a:gd name="connsiteX2" fmla="*/ 1697278 w 3955394"/>
              <a:gd name="connsiteY2" fmla="*/ 4814011 h 4814011"/>
              <a:gd name="connsiteX3" fmla="*/ 3142859 w 3955394"/>
              <a:gd name="connsiteY3" fmla="*/ 3482731 h 4814011"/>
              <a:gd name="connsiteX4" fmla="*/ 3263704 w 3955394"/>
              <a:gd name="connsiteY4" fmla="*/ 3088835 h 4814011"/>
              <a:gd name="connsiteX5" fmla="*/ 3877463 w 3955394"/>
              <a:gd name="connsiteY5" fmla="*/ 3231256 h 4814011"/>
              <a:gd name="connsiteX6" fmla="*/ 3899765 w 3955394"/>
              <a:gd name="connsiteY6" fmla="*/ 2870632 h 4814011"/>
              <a:gd name="connsiteX7" fmla="*/ 3025127 w 3955394"/>
              <a:gd name="connsiteY7" fmla="*/ 2394104 h 4814011"/>
              <a:gd name="connsiteX8" fmla="*/ 3955394 w 3955394"/>
              <a:gd name="connsiteY8" fmla="*/ 110490 h 4814011"/>
              <a:gd name="connsiteX9" fmla="*/ 2667614 w 3955394"/>
              <a:gd name="connsiteY9" fmla="*/ 0 h 4814011"/>
              <a:gd name="connsiteX10" fmla="*/ 1624944 w 3955394"/>
              <a:gd name="connsiteY10" fmla="*/ 1028700 h 4814011"/>
              <a:gd name="connsiteX11" fmla="*/ 0 w 3955394"/>
              <a:gd name="connsiteY11" fmla="*/ 1916067 h 4814011"/>
              <a:gd name="connsiteX0" fmla="*/ 0 w 4010297"/>
              <a:gd name="connsiteY0" fmla="*/ 1916067 h 4814011"/>
              <a:gd name="connsiteX1" fmla="*/ 374664 w 4010297"/>
              <a:gd name="connsiteY1" fmla="*/ 4296019 h 4814011"/>
              <a:gd name="connsiteX2" fmla="*/ 1697278 w 4010297"/>
              <a:gd name="connsiteY2" fmla="*/ 4814011 h 4814011"/>
              <a:gd name="connsiteX3" fmla="*/ 3142859 w 4010297"/>
              <a:gd name="connsiteY3" fmla="*/ 3482731 h 4814011"/>
              <a:gd name="connsiteX4" fmla="*/ 3263704 w 4010297"/>
              <a:gd name="connsiteY4" fmla="*/ 3088835 h 4814011"/>
              <a:gd name="connsiteX5" fmla="*/ 3877463 w 4010297"/>
              <a:gd name="connsiteY5" fmla="*/ 3231256 h 4814011"/>
              <a:gd name="connsiteX6" fmla="*/ 4010297 w 4010297"/>
              <a:gd name="connsiteY6" fmla="*/ 2900777 h 4814011"/>
              <a:gd name="connsiteX7" fmla="*/ 3025127 w 4010297"/>
              <a:gd name="connsiteY7" fmla="*/ 2394104 h 4814011"/>
              <a:gd name="connsiteX8" fmla="*/ 3955394 w 4010297"/>
              <a:gd name="connsiteY8" fmla="*/ 110490 h 4814011"/>
              <a:gd name="connsiteX9" fmla="*/ 2667614 w 4010297"/>
              <a:gd name="connsiteY9" fmla="*/ 0 h 4814011"/>
              <a:gd name="connsiteX10" fmla="*/ 1624944 w 4010297"/>
              <a:gd name="connsiteY10" fmla="*/ 1028700 h 4814011"/>
              <a:gd name="connsiteX11" fmla="*/ 0 w 4010297"/>
              <a:gd name="connsiteY11" fmla="*/ 1916067 h 4814011"/>
              <a:gd name="connsiteX0" fmla="*/ 0 w 4010297"/>
              <a:gd name="connsiteY0" fmla="*/ 1916067 h 4814011"/>
              <a:gd name="connsiteX1" fmla="*/ 374664 w 4010297"/>
              <a:gd name="connsiteY1" fmla="*/ 4296019 h 4814011"/>
              <a:gd name="connsiteX2" fmla="*/ 1697278 w 4010297"/>
              <a:gd name="connsiteY2" fmla="*/ 4814011 h 4814011"/>
              <a:gd name="connsiteX3" fmla="*/ 3142859 w 4010297"/>
              <a:gd name="connsiteY3" fmla="*/ 3482731 h 4814011"/>
              <a:gd name="connsiteX4" fmla="*/ 3263704 w 4010297"/>
              <a:gd name="connsiteY4" fmla="*/ 3088835 h 4814011"/>
              <a:gd name="connsiteX5" fmla="*/ 3746834 w 4010297"/>
              <a:gd name="connsiteY5" fmla="*/ 3331739 h 4814011"/>
              <a:gd name="connsiteX6" fmla="*/ 4010297 w 4010297"/>
              <a:gd name="connsiteY6" fmla="*/ 2900777 h 4814011"/>
              <a:gd name="connsiteX7" fmla="*/ 3025127 w 4010297"/>
              <a:gd name="connsiteY7" fmla="*/ 2394104 h 4814011"/>
              <a:gd name="connsiteX8" fmla="*/ 3955394 w 4010297"/>
              <a:gd name="connsiteY8" fmla="*/ 110490 h 4814011"/>
              <a:gd name="connsiteX9" fmla="*/ 2667614 w 4010297"/>
              <a:gd name="connsiteY9" fmla="*/ 0 h 4814011"/>
              <a:gd name="connsiteX10" fmla="*/ 1624944 w 4010297"/>
              <a:gd name="connsiteY10" fmla="*/ 1028700 h 4814011"/>
              <a:gd name="connsiteX11" fmla="*/ 0 w 4010297"/>
              <a:gd name="connsiteY11" fmla="*/ 1916067 h 4814011"/>
              <a:gd name="connsiteX0" fmla="*/ 0 w 4010297"/>
              <a:gd name="connsiteY0" fmla="*/ 1916067 h 4814011"/>
              <a:gd name="connsiteX1" fmla="*/ 374664 w 4010297"/>
              <a:gd name="connsiteY1" fmla="*/ 4296019 h 4814011"/>
              <a:gd name="connsiteX2" fmla="*/ 1697278 w 4010297"/>
              <a:gd name="connsiteY2" fmla="*/ 4814011 h 4814011"/>
              <a:gd name="connsiteX3" fmla="*/ 2680634 w 4010297"/>
              <a:gd name="connsiteY3" fmla="*/ 4246406 h 4814011"/>
              <a:gd name="connsiteX4" fmla="*/ 3263704 w 4010297"/>
              <a:gd name="connsiteY4" fmla="*/ 3088835 h 4814011"/>
              <a:gd name="connsiteX5" fmla="*/ 3746834 w 4010297"/>
              <a:gd name="connsiteY5" fmla="*/ 3331739 h 4814011"/>
              <a:gd name="connsiteX6" fmla="*/ 4010297 w 4010297"/>
              <a:gd name="connsiteY6" fmla="*/ 2900777 h 4814011"/>
              <a:gd name="connsiteX7" fmla="*/ 3025127 w 4010297"/>
              <a:gd name="connsiteY7" fmla="*/ 2394104 h 4814011"/>
              <a:gd name="connsiteX8" fmla="*/ 3955394 w 4010297"/>
              <a:gd name="connsiteY8" fmla="*/ 110490 h 4814011"/>
              <a:gd name="connsiteX9" fmla="*/ 2667614 w 4010297"/>
              <a:gd name="connsiteY9" fmla="*/ 0 h 4814011"/>
              <a:gd name="connsiteX10" fmla="*/ 1624944 w 4010297"/>
              <a:gd name="connsiteY10" fmla="*/ 1028700 h 4814011"/>
              <a:gd name="connsiteX11" fmla="*/ 0 w 4010297"/>
              <a:gd name="connsiteY11" fmla="*/ 1916067 h 4814011"/>
              <a:gd name="connsiteX0" fmla="*/ 0 w 4010297"/>
              <a:gd name="connsiteY0" fmla="*/ 1916067 h 4814011"/>
              <a:gd name="connsiteX1" fmla="*/ 374664 w 4010297"/>
              <a:gd name="connsiteY1" fmla="*/ 4296019 h 4814011"/>
              <a:gd name="connsiteX2" fmla="*/ 1697278 w 4010297"/>
              <a:gd name="connsiteY2" fmla="*/ 4814011 h 4814011"/>
              <a:gd name="connsiteX3" fmla="*/ 2680634 w 4010297"/>
              <a:gd name="connsiteY3" fmla="*/ 4246406 h 4814011"/>
              <a:gd name="connsiteX4" fmla="*/ 2600513 w 4010297"/>
              <a:gd name="connsiteY4" fmla="*/ 2938110 h 4814011"/>
              <a:gd name="connsiteX5" fmla="*/ 3746834 w 4010297"/>
              <a:gd name="connsiteY5" fmla="*/ 3331739 h 4814011"/>
              <a:gd name="connsiteX6" fmla="*/ 4010297 w 4010297"/>
              <a:gd name="connsiteY6" fmla="*/ 2900777 h 4814011"/>
              <a:gd name="connsiteX7" fmla="*/ 3025127 w 4010297"/>
              <a:gd name="connsiteY7" fmla="*/ 2394104 h 4814011"/>
              <a:gd name="connsiteX8" fmla="*/ 3955394 w 4010297"/>
              <a:gd name="connsiteY8" fmla="*/ 110490 h 4814011"/>
              <a:gd name="connsiteX9" fmla="*/ 2667614 w 4010297"/>
              <a:gd name="connsiteY9" fmla="*/ 0 h 4814011"/>
              <a:gd name="connsiteX10" fmla="*/ 1624944 w 4010297"/>
              <a:gd name="connsiteY10" fmla="*/ 1028700 h 4814011"/>
              <a:gd name="connsiteX11" fmla="*/ 0 w 4010297"/>
              <a:gd name="connsiteY11" fmla="*/ 1916067 h 4814011"/>
              <a:gd name="connsiteX0" fmla="*/ 0 w 4010297"/>
              <a:gd name="connsiteY0" fmla="*/ 1916067 h 4814011"/>
              <a:gd name="connsiteX1" fmla="*/ 374664 w 4010297"/>
              <a:gd name="connsiteY1" fmla="*/ 4296019 h 4814011"/>
              <a:gd name="connsiteX2" fmla="*/ 1697278 w 4010297"/>
              <a:gd name="connsiteY2" fmla="*/ 4814011 h 4814011"/>
              <a:gd name="connsiteX3" fmla="*/ 2680634 w 4010297"/>
              <a:gd name="connsiteY3" fmla="*/ 4246406 h 4814011"/>
              <a:gd name="connsiteX4" fmla="*/ 2741190 w 4010297"/>
              <a:gd name="connsiteY4" fmla="*/ 3068738 h 4814011"/>
              <a:gd name="connsiteX5" fmla="*/ 3746834 w 4010297"/>
              <a:gd name="connsiteY5" fmla="*/ 3331739 h 4814011"/>
              <a:gd name="connsiteX6" fmla="*/ 4010297 w 4010297"/>
              <a:gd name="connsiteY6" fmla="*/ 2900777 h 4814011"/>
              <a:gd name="connsiteX7" fmla="*/ 3025127 w 4010297"/>
              <a:gd name="connsiteY7" fmla="*/ 2394104 h 4814011"/>
              <a:gd name="connsiteX8" fmla="*/ 3955394 w 4010297"/>
              <a:gd name="connsiteY8" fmla="*/ 110490 h 4814011"/>
              <a:gd name="connsiteX9" fmla="*/ 2667614 w 4010297"/>
              <a:gd name="connsiteY9" fmla="*/ 0 h 4814011"/>
              <a:gd name="connsiteX10" fmla="*/ 1624944 w 4010297"/>
              <a:gd name="connsiteY10" fmla="*/ 1028700 h 4814011"/>
              <a:gd name="connsiteX11" fmla="*/ 0 w 4010297"/>
              <a:gd name="connsiteY11" fmla="*/ 1916067 h 4814011"/>
              <a:gd name="connsiteX0" fmla="*/ 0 w 4010297"/>
              <a:gd name="connsiteY0" fmla="*/ 1916067 h 4814011"/>
              <a:gd name="connsiteX1" fmla="*/ 374664 w 4010297"/>
              <a:gd name="connsiteY1" fmla="*/ 4296019 h 4814011"/>
              <a:gd name="connsiteX2" fmla="*/ 1697278 w 4010297"/>
              <a:gd name="connsiteY2" fmla="*/ 4814011 h 4814011"/>
              <a:gd name="connsiteX3" fmla="*/ 2680634 w 4010297"/>
              <a:gd name="connsiteY3" fmla="*/ 4246406 h 4814011"/>
              <a:gd name="connsiteX4" fmla="*/ 2741190 w 4010297"/>
              <a:gd name="connsiteY4" fmla="*/ 3068738 h 4814011"/>
              <a:gd name="connsiteX5" fmla="*/ 3495625 w 4010297"/>
              <a:gd name="connsiteY5" fmla="*/ 3964785 h 4814011"/>
              <a:gd name="connsiteX6" fmla="*/ 4010297 w 4010297"/>
              <a:gd name="connsiteY6" fmla="*/ 2900777 h 4814011"/>
              <a:gd name="connsiteX7" fmla="*/ 3025127 w 4010297"/>
              <a:gd name="connsiteY7" fmla="*/ 2394104 h 4814011"/>
              <a:gd name="connsiteX8" fmla="*/ 3955394 w 4010297"/>
              <a:gd name="connsiteY8" fmla="*/ 110490 h 4814011"/>
              <a:gd name="connsiteX9" fmla="*/ 2667614 w 4010297"/>
              <a:gd name="connsiteY9" fmla="*/ 0 h 4814011"/>
              <a:gd name="connsiteX10" fmla="*/ 1624944 w 4010297"/>
              <a:gd name="connsiteY10" fmla="*/ 1028700 h 4814011"/>
              <a:gd name="connsiteX11" fmla="*/ 0 w 4010297"/>
              <a:gd name="connsiteY11" fmla="*/ 1916067 h 4814011"/>
              <a:gd name="connsiteX0" fmla="*/ 0 w 4010297"/>
              <a:gd name="connsiteY0" fmla="*/ 1916067 h 4814011"/>
              <a:gd name="connsiteX1" fmla="*/ 374664 w 4010297"/>
              <a:gd name="connsiteY1" fmla="*/ 4296019 h 4814011"/>
              <a:gd name="connsiteX2" fmla="*/ 1697278 w 4010297"/>
              <a:gd name="connsiteY2" fmla="*/ 4814011 h 4814011"/>
              <a:gd name="connsiteX3" fmla="*/ 2680634 w 4010297"/>
              <a:gd name="connsiteY3" fmla="*/ 4246406 h 4814011"/>
              <a:gd name="connsiteX4" fmla="*/ 2891916 w 4010297"/>
              <a:gd name="connsiteY4" fmla="*/ 3561108 h 4814011"/>
              <a:gd name="connsiteX5" fmla="*/ 3495625 w 4010297"/>
              <a:gd name="connsiteY5" fmla="*/ 3964785 h 4814011"/>
              <a:gd name="connsiteX6" fmla="*/ 4010297 w 4010297"/>
              <a:gd name="connsiteY6" fmla="*/ 2900777 h 4814011"/>
              <a:gd name="connsiteX7" fmla="*/ 3025127 w 4010297"/>
              <a:gd name="connsiteY7" fmla="*/ 2394104 h 4814011"/>
              <a:gd name="connsiteX8" fmla="*/ 3955394 w 4010297"/>
              <a:gd name="connsiteY8" fmla="*/ 110490 h 4814011"/>
              <a:gd name="connsiteX9" fmla="*/ 2667614 w 4010297"/>
              <a:gd name="connsiteY9" fmla="*/ 0 h 4814011"/>
              <a:gd name="connsiteX10" fmla="*/ 1624944 w 4010297"/>
              <a:gd name="connsiteY10" fmla="*/ 1028700 h 4814011"/>
              <a:gd name="connsiteX11" fmla="*/ 0 w 4010297"/>
              <a:gd name="connsiteY11" fmla="*/ 1916067 h 4814011"/>
              <a:gd name="connsiteX0" fmla="*/ 0 w 4010297"/>
              <a:gd name="connsiteY0" fmla="*/ 1916067 h 4814011"/>
              <a:gd name="connsiteX1" fmla="*/ 374664 w 4010297"/>
              <a:gd name="connsiteY1" fmla="*/ 4296019 h 4814011"/>
              <a:gd name="connsiteX2" fmla="*/ 1697278 w 4010297"/>
              <a:gd name="connsiteY2" fmla="*/ 4814011 h 4814011"/>
              <a:gd name="connsiteX3" fmla="*/ 2680634 w 4010297"/>
              <a:gd name="connsiteY3" fmla="*/ 4246406 h 4814011"/>
              <a:gd name="connsiteX4" fmla="*/ 2891916 w 4010297"/>
              <a:gd name="connsiteY4" fmla="*/ 3561108 h 4814011"/>
              <a:gd name="connsiteX5" fmla="*/ 3555915 w 4010297"/>
              <a:gd name="connsiteY5" fmla="*/ 3834156 h 4814011"/>
              <a:gd name="connsiteX6" fmla="*/ 4010297 w 4010297"/>
              <a:gd name="connsiteY6" fmla="*/ 2900777 h 4814011"/>
              <a:gd name="connsiteX7" fmla="*/ 3025127 w 4010297"/>
              <a:gd name="connsiteY7" fmla="*/ 2394104 h 4814011"/>
              <a:gd name="connsiteX8" fmla="*/ 3955394 w 4010297"/>
              <a:gd name="connsiteY8" fmla="*/ 110490 h 4814011"/>
              <a:gd name="connsiteX9" fmla="*/ 2667614 w 4010297"/>
              <a:gd name="connsiteY9" fmla="*/ 0 h 4814011"/>
              <a:gd name="connsiteX10" fmla="*/ 1624944 w 4010297"/>
              <a:gd name="connsiteY10" fmla="*/ 1028700 h 4814011"/>
              <a:gd name="connsiteX11" fmla="*/ 0 w 4010297"/>
              <a:gd name="connsiteY11" fmla="*/ 1916067 h 4814011"/>
              <a:gd name="connsiteX0" fmla="*/ 0 w 4010297"/>
              <a:gd name="connsiteY0" fmla="*/ 1916067 h 4814011"/>
              <a:gd name="connsiteX1" fmla="*/ 374664 w 4010297"/>
              <a:gd name="connsiteY1" fmla="*/ 4296019 h 4814011"/>
              <a:gd name="connsiteX2" fmla="*/ 1697278 w 4010297"/>
              <a:gd name="connsiteY2" fmla="*/ 4814011 h 4814011"/>
              <a:gd name="connsiteX3" fmla="*/ 2680634 w 4010297"/>
              <a:gd name="connsiteY3" fmla="*/ 4246406 h 4814011"/>
              <a:gd name="connsiteX4" fmla="*/ 2891916 w 4010297"/>
              <a:gd name="connsiteY4" fmla="*/ 3561108 h 4814011"/>
              <a:gd name="connsiteX5" fmla="*/ 2541032 w 4010297"/>
              <a:gd name="connsiteY5" fmla="*/ 2969998 h 4814011"/>
              <a:gd name="connsiteX6" fmla="*/ 4010297 w 4010297"/>
              <a:gd name="connsiteY6" fmla="*/ 2900777 h 4814011"/>
              <a:gd name="connsiteX7" fmla="*/ 3025127 w 4010297"/>
              <a:gd name="connsiteY7" fmla="*/ 2394104 h 4814011"/>
              <a:gd name="connsiteX8" fmla="*/ 3955394 w 4010297"/>
              <a:gd name="connsiteY8" fmla="*/ 110490 h 4814011"/>
              <a:gd name="connsiteX9" fmla="*/ 2667614 w 4010297"/>
              <a:gd name="connsiteY9" fmla="*/ 0 h 4814011"/>
              <a:gd name="connsiteX10" fmla="*/ 1624944 w 4010297"/>
              <a:gd name="connsiteY10" fmla="*/ 1028700 h 4814011"/>
              <a:gd name="connsiteX11" fmla="*/ 0 w 4010297"/>
              <a:gd name="connsiteY11" fmla="*/ 1916067 h 4814011"/>
              <a:gd name="connsiteX0" fmla="*/ 0 w 4010297"/>
              <a:gd name="connsiteY0" fmla="*/ 1916067 h 4814011"/>
              <a:gd name="connsiteX1" fmla="*/ 374664 w 4010297"/>
              <a:gd name="connsiteY1" fmla="*/ 4296019 h 4814011"/>
              <a:gd name="connsiteX2" fmla="*/ 1697278 w 4010297"/>
              <a:gd name="connsiteY2" fmla="*/ 4814011 h 4814011"/>
              <a:gd name="connsiteX3" fmla="*/ 2680634 w 4010297"/>
              <a:gd name="connsiteY3" fmla="*/ 4246406 h 4814011"/>
              <a:gd name="connsiteX4" fmla="*/ 2781384 w 4010297"/>
              <a:gd name="connsiteY4" fmla="*/ 3711833 h 4814011"/>
              <a:gd name="connsiteX5" fmla="*/ 2541032 w 4010297"/>
              <a:gd name="connsiteY5" fmla="*/ 2969998 h 4814011"/>
              <a:gd name="connsiteX6" fmla="*/ 4010297 w 4010297"/>
              <a:gd name="connsiteY6" fmla="*/ 2900777 h 4814011"/>
              <a:gd name="connsiteX7" fmla="*/ 3025127 w 4010297"/>
              <a:gd name="connsiteY7" fmla="*/ 2394104 h 4814011"/>
              <a:gd name="connsiteX8" fmla="*/ 3955394 w 4010297"/>
              <a:gd name="connsiteY8" fmla="*/ 110490 h 4814011"/>
              <a:gd name="connsiteX9" fmla="*/ 2667614 w 4010297"/>
              <a:gd name="connsiteY9" fmla="*/ 0 h 4814011"/>
              <a:gd name="connsiteX10" fmla="*/ 1624944 w 4010297"/>
              <a:gd name="connsiteY10" fmla="*/ 1028700 h 4814011"/>
              <a:gd name="connsiteX11" fmla="*/ 0 w 4010297"/>
              <a:gd name="connsiteY11" fmla="*/ 1916067 h 4814011"/>
              <a:gd name="connsiteX0" fmla="*/ 0 w 3955394"/>
              <a:gd name="connsiteY0" fmla="*/ 1916067 h 4814011"/>
              <a:gd name="connsiteX1" fmla="*/ 374664 w 3955394"/>
              <a:gd name="connsiteY1" fmla="*/ 4296019 h 4814011"/>
              <a:gd name="connsiteX2" fmla="*/ 1697278 w 3955394"/>
              <a:gd name="connsiteY2" fmla="*/ 4814011 h 4814011"/>
              <a:gd name="connsiteX3" fmla="*/ 2680634 w 3955394"/>
              <a:gd name="connsiteY3" fmla="*/ 4246406 h 4814011"/>
              <a:gd name="connsiteX4" fmla="*/ 2781384 w 3955394"/>
              <a:gd name="connsiteY4" fmla="*/ 3711833 h 4814011"/>
              <a:gd name="connsiteX5" fmla="*/ 2541032 w 3955394"/>
              <a:gd name="connsiteY5" fmla="*/ 2969998 h 4814011"/>
              <a:gd name="connsiteX6" fmla="*/ 2814543 w 3955394"/>
              <a:gd name="connsiteY6" fmla="*/ 2599327 h 4814011"/>
              <a:gd name="connsiteX7" fmla="*/ 3025127 w 3955394"/>
              <a:gd name="connsiteY7" fmla="*/ 2394104 h 4814011"/>
              <a:gd name="connsiteX8" fmla="*/ 3955394 w 3955394"/>
              <a:gd name="connsiteY8" fmla="*/ 110490 h 4814011"/>
              <a:gd name="connsiteX9" fmla="*/ 2667614 w 3955394"/>
              <a:gd name="connsiteY9" fmla="*/ 0 h 4814011"/>
              <a:gd name="connsiteX10" fmla="*/ 1624944 w 3955394"/>
              <a:gd name="connsiteY10" fmla="*/ 1028700 h 4814011"/>
              <a:gd name="connsiteX11" fmla="*/ 0 w 3955394"/>
              <a:gd name="connsiteY11" fmla="*/ 1916067 h 4814011"/>
              <a:gd name="connsiteX0" fmla="*/ 0 w 3955394"/>
              <a:gd name="connsiteY0" fmla="*/ 1916067 h 4814011"/>
              <a:gd name="connsiteX1" fmla="*/ 374664 w 3955394"/>
              <a:gd name="connsiteY1" fmla="*/ 4296019 h 4814011"/>
              <a:gd name="connsiteX2" fmla="*/ 1697278 w 3955394"/>
              <a:gd name="connsiteY2" fmla="*/ 4814011 h 4814011"/>
              <a:gd name="connsiteX3" fmla="*/ 2680634 w 3955394"/>
              <a:gd name="connsiteY3" fmla="*/ 4246406 h 4814011"/>
              <a:gd name="connsiteX4" fmla="*/ 2781384 w 3955394"/>
              <a:gd name="connsiteY4" fmla="*/ 3711833 h 4814011"/>
              <a:gd name="connsiteX5" fmla="*/ 2541032 w 3955394"/>
              <a:gd name="connsiteY5" fmla="*/ 2969998 h 4814011"/>
              <a:gd name="connsiteX6" fmla="*/ 2814543 w 3955394"/>
              <a:gd name="connsiteY6" fmla="*/ 2599327 h 4814011"/>
              <a:gd name="connsiteX7" fmla="*/ 3246190 w 3955394"/>
              <a:gd name="connsiteY7" fmla="*/ 1208398 h 4814011"/>
              <a:gd name="connsiteX8" fmla="*/ 3955394 w 3955394"/>
              <a:gd name="connsiteY8" fmla="*/ 110490 h 4814011"/>
              <a:gd name="connsiteX9" fmla="*/ 2667614 w 3955394"/>
              <a:gd name="connsiteY9" fmla="*/ 0 h 4814011"/>
              <a:gd name="connsiteX10" fmla="*/ 1624944 w 3955394"/>
              <a:gd name="connsiteY10" fmla="*/ 1028700 h 4814011"/>
              <a:gd name="connsiteX11" fmla="*/ 0 w 3955394"/>
              <a:gd name="connsiteY11" fmla="*/ 1916067 h 4814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55394" h="4814011">
                <a:moveTo>
                  <a:pt x="0" y="1916067"/>
                </a:moveTo>
                <a:lnTo>
                  <a:pt x="374664" y="4296019"/>
                </a:lnTo>
                <a:lnTo>
                  <a:pt x="1697278" y="4814011"/>
                </a:lnTo>
                <a:lnTo>
                  <a:pt x="2680634" y="4246406"/>
                </a:lnTo>
                <a:lnTo>
                  <a:pt x="2781384" y="3711833"/>
                </a:lnTo>
                <a:lnTo>
                  <a:pt x="2541032" y="2969998"/>
                </a:lnTo>
                <a:lnTo>
                  <a:pt x="2814543" y="2599327"/>
                </a:lnTo>
                <a:lnTo>
                  <a:pt x="3246190" y="1208398"/>
                </a:lnTo>
                <a:lnTo>
                  <a:pt x="3955394" y="110490"/>
                </a:lnTo>
                <a:lnTo>
                  <a:pt x="2667614" y="0"/>
                </a:lnTo>
                <a:lnTo>
                  <a:pt x="1624944" y="1028700"/>
                </a:lnTo>
                <a:lnTo>
                  <a:pt x="0" y="1916067"/>
                </a:lnTo>
                <a:close/>
              </a:path>
            </a:pathLst>
          </a:custGeom>
          <a:noFill/>
          <a:ln w="34925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Helvetica Neue" panose="02000503000000020004" pitchFamily="2" charset="0"/>
            </a:endParaRPr>
          </a:p>
        </p:txBody>
      </p: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6D9B3A05-DC46-6E4B-BEA3-87BB7D979283}"/>
              </a:ext>
            </a:extLst>
          </p:cNvPr>
          <p:cNvCxnSpPr>
            <a:stCxn id="56" idx="4"/>
            <a:endCxn id="68" idx="0"/>
          </p:cNvCxnSpPr>
          <p:nvPr/>
        </p:nvCxnSpPr>
        <p:spPr>
          <a:xfrm flipH="1">
            <a:off x="2868087" y="2688186"/>
            <a:ext cx="176797" cy="11762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AB2DEA4D-9680-DC4E-AB63-A504B11F1A02}"/>
              </a:ext>
            </a:extLst>
          </p:cNvPr>
          <p:cNvSpPr/>
          <p:nvPr/>
        </p:nvSpPr>
        <p:spPr>
          <a:xfrm>
            <a:off x="4270465" y="707675"/>
            <a:ext cx="5004700" cy="96513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lIns="135000" tIns="135000" rIns="540000" bIns="135000">
            <a:spAutoFit/>
          </a:bodyPr>
          <a:lstStyle/>
          <a:p>
            <a:r>
              <a:rPr lang="en-GB" sz="1500" dirty="0">
                <a:latin typeface="Helvetica Neue" panose="02000503000000020004" pitchFamily="2" charset="0"/>
              </a:rPr>
              <a:t>Given a graph G, and a set of </a:t>
            </a:r>
            <a:r>
              <a:rPr lang="en-GB" sz="1500" b="1" dirty="0">
                <a:latin typeface="Helvetica Neue" panose="02000503000000020004" pitchFamily="2" charset="0"/>
              </a:rPr>
              <a:t>query nodes</a:t>
            </a:r>
            <a:r>
              <a:rPr lang="en-GB" sz="1500" dirty="0">
                <a:latin typeface="Helvetica Neue" panose="02000503000000020004" pitchFamily="2" charset="0"/>
              </a:rPr>
              <a:t> V</a:t>
            </a:r>
            <a:r>
              <a:rPr lang="en-GB" sz="675" dirty="0">
                <a:latin typeface="Helvetica Neue" panose="02000503000000020004" pitchFamily="2" charset="0"/>
              </a:rPr>
              <a:t>Q</a:t>
            </a:r>
            <a:r>
              <a:rPr lang="en-GB" sz="1500" dirty="0">
                <a:latin typeface="Helvetica Neue" panose="02000503000000020004" pitchFamily="2" charset="0"/>
              </a:rPr>
              <a:t>⊆V</a:t>
            </a:r>
            <a:r>
              <a:rPr lang="en-GB" sz="675" dirty="0">
                <a:latin typeface="Helvetica Neue" panose="02000503000000020004" pitchFamily="2" charset="0"/>
              </a:rPr>
              <a:t>G</a:t>
            </a:r>
            <a:r>
              <a:rPr lang="en-GB" sz="1500" dirty="0">
                <a:latin typeface="Helvetica Neue" panose="02000503000000020004" pitchFamily="2" charset="0"/>
              </a:rPr>
              <a:t>, </a:t>
            </a:r>
          </a:p>
          <a:p>
            <a:r>
              <a:rPr lang="en-GB" sz="1500" b="1" dirty="0">
                <a:latin typeface="Helvetica Neue" panose="02000503000000020004" pitchFamily="2" charset="0"/>
              </a:rPr>
              <a:t>retrieve all other nodes</a:t>
            </a:r>
            <a:r>
              <a:rPr lang="en-GB" sz="1500" dirty="0">
                <a:latin typeface="Helvetica Neue" panose="02000503000000020004" pitchFamily="2" charset="0"/>
              </a:rPr>
              <a:t> V</a:t>
            </a:r>
            <a:r>
              <a:rPr lang="en-GB" sz="675" dirty="0">
                <a:latin typeface="Helvetica Neue" panose="02000503000000020004" pitchFamily="2" charset="0"/>
              </a:rPr>
              <a:t>C</a:t>
            </a:r>
            <a:r>
              <a:rPr lang="en-GB" sz="1500" dirty="0">
                <a:latin typeface="Helvetica Neue" panose="02000503000000020004" pitchFamily="2" charset="0"/>
              </a:rPr>
              <a:t>⊆V</a:t>
            </a:r>
            <a:r>
              <a:rPr lang="en-GB" sz="675" dirty="0">
                <a:latin typeface="Helvetica Neue" panose="02000503000000020004" pitchFamily="2" charset="0"/>
              </a:rPr>
              <a:t>G</a:t>
            </a:r>
            <a:r>
              <a:rPr lang="en-GB" sz="1500" dirty="0">
                <a:latin typeface="Helvetica Neue" panose="02000503000000020004" pitchFamily="2" charset="0"/>
              </a:rPr>
              <a:t>, </a:t>
            </a:r>
          </a:p>
          <a:p>
            <a:r>
              <a:rPr lang="en-GB" sz="1500" dirty="0">
                <a:latin typeface="Helvetica Neue" panose="02000503000000020004" pitchFamily="2" charset="0"/>
              </a:rPr>
              <a:t>where C is a community in G, and V</a:t>
            </a:r>
            <a:r>
              <a:rPr lang="en-GB" sz="675" dirty="0">
                <a:latin typeface="Helvetica Neue" panose="02000503000000020004" pitchFamily="2" charset="0"/>
              </a:rPr>
              <a:t>Q</a:t>
            </a:r>
            <a:r>
              <a:rPr lang="en-GB" sz="1500" dirty="0">
                <a:latin typeface="Helvetica Neue" panose="02000503000000020004" pitchFamily="2" charset="0"/>
              </a:rPr>
              <a:t>⊆V</a:t>
            </a:r>
            <a:r>
              <a:rPr lang="en-GB" sz="675" dirty="0">
                <a:latin typeface="Helvetica Neue" panose="02000503000000020004" pitchFamily="2" charset="0"/>
              </a:rPr>
              <a:t>C</a:t>
            </a:r>
            <a:r>
              <a:rPr lang="en-GB" sz="1500" dirty="0">
                <a:latin typeface="Helvetica Neue" panose="02000503000000020004" pitchFamily="2" charset="0"/>
              </a:rPr>
              <a:t>. </a:t>
            </a: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ADBD6FAE-3E00-534B-8B3A-941B074E159F}"/>
              </a:ext>
            </a:extLst>
          </p:cNvPr>
          <p:cNvSpPr/>
          <p:nvPr/>
        </p:nvSpPr>
        <p:spPr>
          <a:xfrm>
            <a:off x="7098831" y="3166924"/>
            <a:ext cx="1832880" cy="541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" panose="02000503000000020004" pitchFamily="2" charset="0"/>
                <a:ea typeface="Helvetica Neue" charset="0"/>
                <a:cs typeface="Helvetica Neue" charset="0"/>
              </a:rPr>
              <a:t>Solution:  PPR</a:t>
            </a:r>
          </a:p>
        </p:txBody>
      </p:sp>
      <p:pic>
        <p:nvPicPr>
          <p:cNvPr id="158" name="Picture 157">
            <a:extLst>
              <a:ext uri="{FF2B5EF4-FFF2-40B4-BE49-F238E27FC236}">
                <a16:creationId xmlns:a16="http://schemas.microsoft.com/office/drawing/2014/main" id="{69C16244-5354-EE4E-A0B0-58B2B2BEEF9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3112" y="3851626"/>
            <a:ext cx="2760213" cy="493654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67549F7B-47CC-E545-A672-C823FCD83F26}"/>
              </a:ext>
            </a:extLst>
          </p:cNvPr>
          <p:cNvSpPr txBox="1"/>
          <p:nvPr/>
        </p:nvSpPr>
        <p:spPr>
          <a:xfrm>
            <a:off x="-388181" y="4121204"/>
            <a:ext cx="4047344" cy="918968"/>
          </a:xfrm>
          <a:prstGeom prst="rect">
            <a:avLst/>
          </a:prstGeom>
          <a:solidFill>
            <a:srgbClr val="C00000"/>
          </a:solidFill>
        </p:spPr>
        <p:txBody>
          <a:bodyPr wrap="square" lIns="135000" tIns="135000" rIns="135000" bIns="135000" rtlCol="0">
            <a:spAutoFit/>
          </a:bodyPr>
          <a:lstStyle/>
          <a:p>
            <a:pPr algn="r"/>
            <a:r>
              <a:rPr lang="en-GB" sz="1500" dirty="0">
                <a:solidFill>
                  <a:schemeClr val="bg1"/>
                </a:solidFill>
                <a:latin typeface="Helvetica Neue Thin" panose="020B0403020202020204" pitchFamily="34" charset="0"/>
              </a:rPr>
              <a:t>Communities can be </a:t>
            </a:r>
            <a:r>
              <a:rPr lang="en-GB" sz="1500" u="sng" dirty="0">
                <a:solidFill>
                  <a:schemeClr val="bg1"/>
                </a:solidFill>
                <a:latin typeface="Helvetica Neue Thin" panose="020B0403020202020204" pitchFamily="34" charset="0"/>
              </a:rPr>
              <a:t>extremely large</a:t>
            </a:r>
          </a:p>
          <a:p>
            <a:pPr algn="r"/>
            <a:r>
              <a:rPr lang="en-GB" sz="1350" dirty="0">
                <a:solidFill>
                  <a:schemeClr val="bg1"/>
                </a:solidFill>
                <a:latin typeface="Helvetica Neue" panose="02000503000000020004" pitchFamily="2" charset="0"/>
              </a:rPr>
              <a:t>Identify “central nodes” </a:t>
            </a:r>
          </a:p>
          <a:p>
            <a:pPr algn="r"/>
            <a:r>
              <a:rPr lang="en-GB" sz="1350" dirty="0">
                <a:solidFill>
                  <a:schemeClr val="bg1"/>
                </a:solidFill>
                <a:latin typeface="Helvetica Neue" panose="02000503000000020004" pitchFamily="2" charset="0"/>
              </a:rPr>
              <a:t>or “the core subgraph”</a:t>
            </a:r>
          </a:p>
        </p:txBody>
      </p:sp>
    </p:spTree>
    <p:extLst>
      <p:ext uri="{BB962C8B-B14F-4D97-AF65-F5344CB8AC3E}">
        <p14:creationId xmlns:p14="http://schemas.microsoft.com/office/powerpoint/2010/main" val="154812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0" animBg="1"/>
      <p:bldP spid="159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43DAA7-211F-0F4E-85D4-F878CC76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531" y="277718"/>
            <a:ext cx="4896714" cy="1105789"/>
          </a:xfrm>
        </p:spPr>
        <p:txBody>
          <a:bodyPr/>
          <a:lstStyle/>
          <a:p>
            <a:r>
              <a:rPr lang="en-US" b="1" dirty="0">
                <a:latin typeface="Helvetica Neue Condensed Black" panose="02000503000000020004" pitchFamily="2" charset="0"/>
              </a:rPr>
              <a:t>The Minimum Wiener Connector Problem</a:t>
            </a:r>
            <a:br>
              <a:rPr lang="en-US" b="1" dirty="0">
                <a:latin typeface="Helvetica Neue Condensed Black" panose="02000503000000020004" pitchFamily="2" charset="0"/>
              </a:rPr>
            </a:br>
            <a:endParaRPr lang="en-US" sz="1800" dirty="0">
              <a:latin typeface="Helvetica Neue Thin" panose="020B0403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BD9E093-DD05-B641-B608-98738A487815}"/>
              </a:ext>
            </a:extLst>
          </p:cNvPr>
          <p:cNvSpPr/>
          <p:nvPr/>
        </p:nvSpPr>
        <p:spPr>
          <a:xfrm>
            <a:off x="6283024" y="2536913"/>
            <a:ext cx="162000" cy="162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3044E41-27F3-5D40-AFB3-E67F5D426EB2}"/>
              </a:ext>
            </a:extLst>
          </p:cNvPr>
          <p:cNvSpPr/>
          <p:nvPr/>
        </p:nvSpPr>
        <p:spPr>
          <a:xfrm>
            <a:off x="7515664" y="1991965"/>
            <a:ext cx="162000" cy="162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06786C-F1AB-FC43-86BA-17769704557E}"/>
              </a:ext>
            </a:extLst>
          </p:cNvPr>
          <p:cNvCxnSpPr>
            <a:stCxn id="19" idx="3"/>
            <a:endCxn id="40" idx="0"/>
          </p:cNvCxnSpPr>
          <p:nvPr/>
        </p:nvCxnSpPr>
        <p:spPr>
          <a:xfrm flipH="1">
            <a:off x="5983083" y="1206085"/>
            <a:ext cx="208468" cy="785881"/>
          </a:xfrm>
          <a:prstGeom prst="line">
            <a:avLst/>
          </a:prstGeom>
          <a:ln w="25400" cmpd="sng">
            <a:solidFill>
              <a:schemeClr val="tx2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75F548D7-480B-A94F-ADBA-56A7DB42A147}"/>
              </a:ext>
            </a:extLst>
          </p:cNvPr>
          <p:cNvSpPr/>
          <p:nvPr/>
        </p:nvSpPr>
        <p:spPr>
          <a:xfrm>
            <a:off x="7353664" y="905808"/>
            <a:ext cx="162000" cy="162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CDEE221-FB51-6C4C-B5EF-CB22CD448862}"/>
              </a:ext>
            </a:extLst>
          </p:cNvPr>
          <p:cNvSpPr/>
          <p:nvPr/>
        </p:nvSpPr>
        <p:spPr>
          <a:xfrm>
            <a:off x="7191664" y="2615628"/>
            <a:ext cx="162000" cy="162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FD0E786-8C40-5947-95B7-88109AAD18A4}"/>
              </a:ext>
            </a:extLst>
          </p:cNvPr>
          <p:cNvSpPr/>
          <p:nvPr/>
        </p:nvSpPr>
        <p:spPr>
          <a:xfrm>
            <a:off x="6929270" y="1806596"/>
            <a:ext cx="162000" cy="162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A6FF91B-FA00-094C-9097-DD3FF6B84E62}"/>
              </a:ext>
            </a:extLst>
          </p:cNvPr>
          <p:cNvSpPr/>
          <p:nvPr/>
        </p:nvSpPr>
        <p:spPr>
          <a:xfrm>
            <a:off x="6167827" y="1067808"/>
            <a:ext cx="162000" cy="162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CF9954A-412F-E04E-A424-DA12607D3AEE}"/>
              </a:ext>
            </a:extLst>
          </p:cNvPr>
          <p:cNvSpPr/>
          <p:nvPr/>
        </p:nvSpPr>
        <p:spPr>
          <a:xfrm>
            <a:off x="6679746" y="801001"/>
            <a:ext cx="162000" cy="162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C5736E8-6C65-DE44-B602-91EF3CE0EFF1}"/>
              </a:ext>
            </a:extLst>
          </p:cNvPr>
          <p:cNvCxnSpPr>
            <a:stCxn id="13" idx="1"/>
            <a:endCxn id="40" idx="4"/>
          </p:cNvCxnSpPr>
          <p:nvPr/>
        </p:nvCxnSpPr>
        <p:spPr>
          <a:xfrm flipH="1" flipV="1">
            <a:off x="5983084" y="2189966"/>
            <a:ext cx="323665" cy="370672"/>
          </a:xfrm>
          <a:prstGeom prst="line">
            <a:avLst/>
          </a:prstGeom>
          <a:ln w="25400" cmpd="sng">
            <a:solidFill>
              <a:schemeClr val="tx2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3B36F8E-230C-0843-BB3E-BF7913A7FC25}"/>
              </a:ext>
            </a:extLst>
          </p:cNvPr>
          <p:cNvCxnSpPr>
            <a:stCxn id="17" idx="2"/>
            <a:endCxn id="13" idx="6"/>
          </p:cNvCxnSpPr>
          <p:nvPr/>
        </p:nvCxnSpPr>
        <p:spPr>
          <a:xfrm flipH="1" flipV="1">
            <a:off x="6445024" y="2617914"/>
            <a:ext cx="746640" cy="78715"/>
          </a:xfrm>
          <a:prstGeom prst="line">
            <a:avLst/>
          </a:prstGeom>
          <a:ln w="25400" cmpd="sng">
            <a:solidFill>
              <a:schemeClr val="tx2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AEFE440-5E6B-1E43-B31A-8626D4B36883}"/>
              </a:ext>
            </a:extLst>
          </p:cNvPr>
          <p:cNvCxnSpPr>
            <a:stCxn id="20" idx="2"/>
            <a:endCxn id="19" idx="7"/>
          </p:cNvCxnSpPr>
          <p:nvPr/>
        </p:nvCxnSpPr>
        <p:spPr>
          <a:xfrm flipH="1">
            <a:off x="6306104" y="882002"/>
            <a:ext cx="373643" cy="209531"/>
          </a:xfrm>
          <a:prstGeom prst="line">
            <a:avLst/>
          </a:prstGeom>
          <a:ln w="25400" cmpd="sng">
            <a:solidFill>
              <a:schemeClr val="tx2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5F06E04-0066-2F4D-8DB7-97E41BB6CC07}"/>
              </a:ext>
            </a:extLst>
          </p:cNvPr>
          <p:cNvCxnSpPr>
            <a:stCxn id="16" idx="2"/>
            <a:endCxn id="20" idx="6"/>
          </p:cNvCxnSpPr>
          <p:nvPr/>
        </p:nvCxnSpPr>
        <p:spPr>
          <a:xfrm flipH="1" flipV="1">
            <a:off x="6841746" y="882002"/>
            <a:ext cx="511918" cy="104807"/>
          </a:xfrm>
          <a:prstGeom prst="line">
            <a:avLst/>
          </a:prstGeom>
          <a:ln w="25400" cmpd="sng">
            <a:solidFill>
              <a:schemeClr val="tx2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F9DDFFB-710A-9742-9147-3E8009A32F1E}"/>
              </a:ext>
            </a:extLst>
          </p:cNvPr>
          <p:cNvCxnSpPr/>
          <p:nvPr/>
        </p:nvCxnSpPr>
        <p:spPr>
          <a:xfrm flipV="1">
            <a:off x="7067547" y="1079684"/>
            <a:ext cx="367118" cy="731776"/>
          </a:xfrm>
          <a:prstGeom prst="line">
            <a:avLst/>
          </a:prstGeom>
          <a:ln w="25400" cmpd="sng">
            <a:solidFill>
              <a:schemeClr val="tx2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294E158-3A36-8C45-81E7-7283B1865847}"/>
              </a:ext>
            </a:extLst>
          </p:cNvPr>
          <p:cNvCxnSpPr>
            <a:stCxn id="18" idx="5"/>
            <a:endCxn id="14" idx="2"/>
          </p:cNvCxnSpPr>
          <p:nvPr/>
        </p:nvCxnSpPr>
        <p:spPr>
          <a:xfrm>
            <a:off x="7067547" y="1944873"/>
            <a:ext cx="448118" cy="128093"/>
          </a:xfrm>
          <a:prstGeom prst="line">
            <a:avLst/>
          </a:prstGeom>
          <a:ln w="25400" cmpd="sng">
            <a:solidFill>
              <a:schemeClr val="tx2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7C84E7A-DA81-4643-AD3A-F35628532427}"/>
              </a:ext>
            </a:extLst>
          </p:cNvPr>
          <p:cNvCxnSpPr>
            <a:stCxn id="40" idx="6"/>
            <a:endCxn id="18" idx="2"/>
          </p:cNvCxnSpPr>
          <p:nvPr/>
        </p:nvCxnSpPr>
        <p:spPr>
          <a:xfrm flipV="1">
            <a:off x="6082084" y="1887597"/>
            <a:ext cx="847187" cy="203369"/>
          </a:xfrm>
          <a:prstGeom prst="line">
            <a:avLst/>
          </a:prstGeom>
          <a:ln w="25400" cmpd="sng">
            <a:solidFill>
              <a:schemeClr val="tx2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2B8C212-5BBC-A449-BDD4-16FDECC6E0B0}"/>
              </a:ext>
            </a:extLst>
          </p:cNvPr>
          <p:cNvCxnSpPr>
            <a:stCxn id="17" idx="0"/>
            <a:endCxn id="18" idx="4"/>
          </p:cNvCxnSpPr>
          <p:nvPr/>
        </p:nvCxnSpPr>
        <p:spPr>
          <a:xfrm flipH="1" flipV="1">
            <a:off x="7010271" y="1968597"/>
            <a:ext cx="262394" cy="647032"/>
          </a:xfrm>
          <a:prstGeom prst="line">
            <a:avLst/>
          </a:prstGeom>
          <a:ln w="25400" cmpd="sng">
            <a:solidFill>
              <a:schemeClr val="tx2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620155A7-2DB5-4347-990D-40A0DA4AB6FE}"/>
              </a:ext>
            </a:extLst>
          </p:cNvPr>
          <p:cNvSpPr/>
          <p:nvPr/>
        </p:nvSpPr>
        <p:spPr>
          <a:xfrm>
            <a:off x="8385185" y="1796417"/>
            <a:ext cx="162000" cy="162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85E39B3-A613-8A4B-9068-5F3BA982916F}"/>
              </a:ext>
            </a:extLst>
          </p:cNvPr>
          <p:cNvCxnSpPr>
            <a:stCxn id="47" idx="3"/>
            <a:endCxn id="14" idx="0"/>
          </p:cNvCxnSpPr>
          <p:nvPr/>
        </p:nvCxnSpPr>
        <p:spPr>
          <a:xfrm flipH="1">
            <a:off x="7596665" y="1435995"/>
            <a:ext cx="523715" cy="555970"/>
          </a:xfrm>
          <a:prstGeom prst="line">
            <a:avLst/>
          </a:prstGeom>
          <a:ln w="25400" cmpd="sng">
            <a:solidFill>
              <a:schemeClr val="tx2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8E86A52-92A1-B04D-9881-0A45788A8E58}"/>
              </a:ext>
            </a:extLst>
          </p:cNvPr>
          <p:cNvCxnSpPr>
            <a:stCxn id="41" idx="2"/>
            <a:endCxn id="14" idx="5"/>
          </p:cNvCxnSpPr>
          <p:nvPr/>
        </p:nvCxnSpPr>
        <p:spPr>
          <a:xfrm flipH="1" flipV="1">
            <a:off x="7653941" y="2130242"/>
            <a:ext cx="723388" cy="209807"/>
          </a:xfrm>
          <a:prstGeom prst="line">
            <a:avLst/>
          </a:prstGeom>
          <a:ln w="25400" cmpd="sng">
            <a:solidFill>
              <a:schemeClr val="tx2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90DC37D-08B4-C646-B7E9-19038F61AC2F}"/>
              </a:ext>
            </a:extLst>
          </p:cNvPr>
          <p:cNvCxnSpPr>
            <a:stCxn id="29" idx="0"/>
            <a:endCxn id="47" idx="5"/>
          </p:cNvCxnSpPr>
          <p:nvPr/>
        </p:nvCxnSpPr>
        <p:spPr>
          <a:xfrm flipH="1" flipV="1">
            <a:off x="8260388" y="1435996"/>
            <a:ext cx="205798" cy="360422"/>
          </a:xfrm>
          <a:prstGeom prst="line">
            <a:avLst/>
          </a:prstGeom>
          <a:ln w="25400" cmpd="sng">
            <a:solidFill>
              <a:schemeClr val="tx2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29462DB-EA80-E440-9A58-DC80CB85065D}"/>
              </a:ext>
            </a:extLst>
          </p:cNvPr>
          <p:cNvCxnSpPr>
            <a:stCxn id="29" idx="2"/>
            <a:endCxn id="14" idx="6"/>
          </p:cNvCxnSpPr>
          <p:nvPr/>
        </p:nvCxnSpPr>
        <p:spPr>
          <a:xfrm flipH="1">
            <a:off x="7677665" y="1877418"/>
            <a:ext cx="707521" cy="195548"/>
          </a:xfrm>
          <a:prstGeom prst="line">
            <a:avLst/>
          </a:prstGeom>
          <a:ln w="25400" cmpd="sng">
            <a:solidFill>
              <a:schemeClr val="tx2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D02FD1E-8CD1-2F4D-820C-DF73B090E800}"/>
              </a:ext>
            </a:extLst>
          </p:cNvPr>
          <p:cNvCxnSpPr>
            <a:stCxn id="41" idx="3"/>
            <a:endCxn id="17" idx="6"/>
          </p:cNvCxnSpPr>
          <p:nvPr/>
        </p:nvCxnSpPr>
        <p:spPr>
          <a:xfrm flipH="1">
            <a:off x="7353664" y="2410053"/>
            <a:ext cx="1052660" cy="286576"/>
          </a:xfrm>
          <a:prstGeom prst="line">
            <a:avLst/>
          </a:prstGeom>
          <a:ln w="25400" cmpd="sng">
            <a:solidFill>
              <a:schemeClr val="tx2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30172CB-2789-264B-9E17-D3C3799519C6}"/>
              </a:ext>
            </a:extLst>
          </p:cNvPr>
          <p:cNvCxnSpPr>
            <a:stCxn id="18" idx="5"/>
          </p:cNvCxnSpPr>
          <p:nvPr/>
        </p:nvCxnSpPr>
        <p:spPr>
          <a:xfrm>
            <a:off x="7067546" y="1944873"/>
            <a:ext cx="459114" cy="129665"/>
          </a:xfrm>
          <a:prstGeom prst="line">
            <a:avLst/>
          </a:prstGeom>
          <a:ln w="34925" cmpd="sng">
            <a:solidFill>
              <a:srgbClr val="00B05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38E93A0-9A99-9B44-BEB2-C63169DF5820}"/>
              </a:ext>
            </a:extLst>
          </p:cNvPr>
          <p:cNvCxnSpPr>
            <a:endCxn id="18" idx="2"/>
          </p:cNvCxnSpPr>
          <p:nvPr/>
        </p:nvCxnSpPr>
        <p:spPr>
          <a:xfrm flipV="1">
            <a:off x="6093080" y="1887596"/>
            <a:ext cx="836191" cy="204942"/>
          </a:xfrm>
          <a:prstGeom prst="line">
            <a:avLst/>
          </a:prstGeom>
          <a:ln w="34925" cmpd="sng">
            <a:solidFill>
              <a:srgbClr val="00B05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8AFF592-6955-2F4B-952C-D91730921E01}"/>
              </a:ext>
            </a:extLst>
          </p:cNvPr>
          <p:cNvCxnSpPr/>
          <p:nvPr/>
        </p:nvCxnSpPr>
        <p:spPr>
          <a:xfrm flipH="1">
            <a:off x="7599279" y="1445252"/>
            <a:ext cx="523715" cy="555970"/>
          </a:xfrm>
          <a:prstGeom prst="line">
            <a:avLst/>
          </a:prstGeom>
          <a:ln w="34925" cmpd="sng">
            <a:solidFill>
              <a:srgbClr val="00B05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05207EC-C70F-1241-92DC-39D8A35D1E41}"/>
              </a:ext>
            </a:extLst>
          </p:cNvPr>
          <p:cNvCxnSpPr/>
          <p:nvPr/>
        </p:nvCxnSpPr>
        <p:spPr>
          <a:xfrm flipH="1" flipV="1">
            <a:off x="7664937" y="2131814"/>
            <a:ext cx="723388" cy="209807"/>
          </a:xfrm>
          <a:prstGeom prst="line">
            <a:avLst/>
          </a:prstGeom>
          <a:ln w="34925" cmpd="sng">
            <a:solidFill>
              <a:srgbClr val="00B05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7AAE8DFD-8117-284A-94A6-647F97996DEF}"/>
              </a:ext>
            </a:extLst>
          </p:cNvPr>
          <p:cNvSpPr/>
          <p:nvPr/>
        </p:nvSpPr>
        <p:spPr>
          <a:xfrm>
            <a:off x="7479524" y="1965253"/>
            <a:ext cx="198000" cy="198000"/>
          </a:xfrm>
          <a:prstGeom prst="ellipse">
            <a:avLst/>
          </a:prstGeom>
          <a:solidFill>
            <a:srgbClr val="00B050"/>
          </a:solidFill>
          <a:ln w="5080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7F82F3D5-7F22-1344-A707-0CC94E18C25D}"/>
              </a:ext>
            </a:extLst>
          </p:cNvPr>
          <p:cNvSpPr/>
          <p:nvPr/>
        </p:nvSpPr>
        <p:spPr>
          <a:xfrm>
            <a:off x="5884083" y="1991965"/>
            <a:ext cx="198000" cy="19800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89ABE46-9817-6247-AB6B-08F9B3CE91D9}"/>
              </a:ext>
            </a:extLst>
          </p:cNvPr>
          <p:cNvSpPr/>
          <p:nvPr/>
        </p:nvSpPr>
        <p:spPr>
          <a:xfrm>
            <a:off x="8377328" y="2241048"/>
            <a:ext cx="198000" cy="19800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660A5B5-8DA2-1A45-889C-DF788735AE92}"/>
              </a:ext>
            </a:extLst>
          </p:cNvPr>
          <p:cNvSpPr/>
          <p:nvPr/>
        </p:nvSpPr>
        <p:spPr>
          <a:xfrm>
            <a:off x="6167827" y="2952004"/>
            <a:ext cx="2617398" cy="67771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lIns="90000" tIns="90000" rIns="90000" bIns="90000" rtlCol="0" anchor="ctr"/>
          <a:lstStyle/>
          <a:p>
            <a:r>
              <a:rPr lang="en-US" sz="1600" dirty="0">
                <a:solidFill>
                  <a:schemeClr val="tx1"/>
                </a:solidFill>
                <a:latin typeface="Helvetica Neue" panose="02000503000000020004" pitchFamily="2" charset="0"/>
                <a:ea typeface="Georgia" charset="0"/>
                <a:cs typeface="Georgia" charset="0"/>
              </a:rPr>
              <a:t>Case: Infected Patients </a:t>
            </a:r>
          </a:p>
          <a:p>
            <a:r>
              <a:rPr lang="en-US" sz="1600" dirty="0">
                <a:solidFill>
                  <a:schemeClr val="tx1"/>
                </a:solidFill>
                <a:latin typeface="Helvetica Neue" panose="02000503000000020004" pitchFamily="2" charset="0"/>
                <a:ea typeface="Georgia" charset="0"/>
                <a:cs typeface="Georgia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Helvetica Neue" panose="02000503000000020004" pitchFamily="2" charset="0"/>
                <a:ea typeface="Georgia" charset="0"/>
                <a:cs typeface="Georgia" charset="0"/>
              </a:rPr>
              <a:t>→ </a:t>
            </a:r>
            <a:r>
              <a:rPr lang="en-US" sz="1600" dirty="0">
                <a:solidFill>
                  <a:schemeClr val="tx1"/>
                </a:solidFill>
                <a:latin typeface="Helvetica Neue" panose="02000503000000020004" pitchFamily="2" charset="0"/>
                <a:ea typeface="Georgia" charset="0"/>
                <a:cs typeface="Georgia" charset="0"/>
              </a:rPr>
              <a:t>Culprit/Other Infected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8CF6879-FDC7-CA4F-AA92-49B6B609CA7C}"/>
              </a:ext>
            </a:extLst>
          </p:cNvPr>
          <p:cNvSpPr/>
          <p:nvPr/>
        </p:nvSpPr>
        <p:spPr>
          <a:xfrm>
            <a:off x="6167828" y="3713002"/>
            <a:ext cx="2633273" cy="736304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lIns="90000" tIns="90000" rIns="90000" bIns="90000" rtlCol="0" anchor="ctr"/>
          <a:lstStyle/>
          <a:p>
            <a:r>
              <a:rPr lang="en-US" sz="1600" dirty="0">
                <a:solidFill>
                  <a:schemeClr val="tx1"/>
                </a:solidFill>
                <a:latin typeface="Helvetica Neue" panose="02000503000000020004" pitchFamily="2" charset="0"/>
                <a:ea typeface="Georgia" charset="0"/>
                <a:cs typeface="Georgia" charset="0"/>
              </a:rPr>
              <a:t>Case: Target Audience</a:t>
            </a:r>
            <a:r>
              <a:rPr lang="en-US" sz="2000" dirty="0">
                <a:solidFill>
                  <a:schemeClr val="tx1"/>
                </a:solidFill>
                <a:latin typeface="Helvetica Neue" panose="02000503000000020004" pitchFamily="2" charset="0"/>
                <a:ea typeface="Georgia" charset="0"/>
                <a:cs typeface="Georgia" charset="0"/>
              </a:rPr>
              <a:t> </a:t>
            </a:r>
          </a:p>
          <a:p>
            <a:r>
              <a:rPr lang="en-US" sz="2000" dirty="0">
                <a:solidFill>
                  <a:schemeClr val="tx1"/>
                </a:solidFill>
                <a:latin typeface="Helvetica Neue" panose="02000503000000020004" pitchFamily="2" charset="0"/>
                <a:ea typeface="Georgia" charset="0"/>
                <a:cs typeface="Georgia" charset="0"/>
              </a:rPr>
              <a:t>→ </a:t>
            </a:r>
            <a:r>
              <a:rPr lang="en-US" sz="1600" dirty="0">
                <a:solidFill>
                  <a:schemeClr val="tx1"/>
                </a:solidFill>
                <a:latin typeface="Helvetica Neue" panose="02000503000000020004" pitchFamily="2" charset="0"/>
                <a:ea typeface="Georgia" charset="0"/>
                <a:cs typeface="Georgia" charset="0"/>
              </a:rPr>
              <a:t> Influencers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1B87CE3-D799-494F-8B8E-0768F47A48C5}"/>
              </a:ext>
            </a:extLst>
          </p:cNvPr>
          <p:cNvCxnSpPr>
            <a:stCxn id="47" idx="1"/>
            <a:endCxn id="16" idx="5"/>
          </p:cNvCxnSpPr>
          <p:nvPr/>
        </p:nvCxnSpPr>
        <p:spPr>
          <a:xfrm flipH="1" flipV="1">
            <a:off x="7491941" y="1044085"/>
            <a:ext cx="628439" cy="251903"/>
          </a:xfrm>
          <a:prstGeom prst="line">
            <a:avLst/>
          </a:prstGeom>
          <a:ln w="25400" cmpd="sng">
            <a:solidFill>
              <a:schemeClr val="tx2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F0BA0E6-438B-2642-8586-4C4398869F82}"/>
              </a:ext>
            </a:extLst>
          </p:cNvPr>
          <p:cNvCxnSpPr>
            <a:stCxn id="47" idx="2"/>
            <a:endCxn id="18" idx="6"/>
          </p:cNvCxnSpPr>
          <p:nvPr/>
        </p:nvCxnSpPr>
        <p:spPr>
          <a:xfrm flipH="1">
            <a:off x="7091270" y="1365992"/>
            <a:ext cx="1000113" cy="521605"/>
          </a:xfrm>
          <a:prstGeom prst="line">
            <a:avLst/>
          </a:prstGeom>
          <a:ln w="25400" cmpd="sng">
            <a:solidFill>
              <a:schemeClr val="tx2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5F5BF7F-F6E8-C74F-90E3-A7A81B69C75E}"/>
              </a:ext>
            </a:extLst>
          </p:cNvPr>
          <p:cNvCxnSpPr>
            <a:stCxn id="47" idx="2"/>
            <a:endCxn id="18" idx="6"/>
          </p:cNvCxnSpPr>
          <p:nvPr/>
        </p:nvCxnSpPr>
        <p:spPr>
          <a:xfrm flipH="1">
            <a:off x="7091270" y="1365992"/>
            <a:ext cx="1000113" cy="521605"/>
          </a:xfrm>
          <a:prstGeom prst="line">
            <a:avLst/>
          </a:prstGeom>
          <a:ln w="34925" cmpd="sng">
            <a:solidFill>
              <a:srgbClr val="00B05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1568C187-793B-9D49-B8A2-133887351D47}"/>
              </a:ext>
            </a:extLst>
          </p:cNvPr>
          <p:cNvSpPr/>
          <p:nvPr/>
        </p:nvSpPr>
        <p:spPr>
          <a:xfrm>
            <a:off x="8091383" y="1266991"/>
            <a:ext cx="198000" cy="19800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3D2DF994-19E4-6745-91A5-C47E3640CD1D}"/>
              </a:ext>
            </a:extLst>
          </p:cNvPr>
          <p:cNvSpPr/>
          <p:nvPr/>
        </p:nvSpPr>
        <p:spPr>
          <a:xfrm>
            <a:off x="6911200" y="1786310"/>
            <a:ext cx="198000" cy="198000"/>
          </a:xfrm>
          <a:prstGeom prst="ellipse">
            <a:avLst/>
          </a:prstGeom>
          <a:solidFill>
            <a:srgbClr val="00B050"/>
          </a:solidFill>
          <a:ln w="5080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E2AEE88B-9475-754D-9FB6-F983374EA823}"/>
              </a:ext>
            </a:extLst>
          </p:cNvPr>
          <p:cNvSpPr txBox="1">
            <a:spLocks/>
          </p:cNvSpPr>
          <p:nvPr/>
        </p:nvSpPr>
        <p:spPr>
          <a:xfrm>
            <a:off x="350899" y="1286735"/>
            <a:ext cx="4884464" cy="1814627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914318" rtl="0" eaLnBrk="1" latinLnBrk="0" hangingPunct="1">
              <a:lnSpc>
                <a:spcPct val="120000"/>
              </a:lnSpc>
              <a:spcBef>
                <a:spcPts val="1000"/>
              </a:spcBef>
              <a:buFontTx/>
              <a:buBlip>
                <a:blip r:embed="rId2"/>
              </a:buBlip>
              <a:defRPr sz="16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3888" indent="-28575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Tx/>
              <a:buBlip>
                <a:blip r:embed="rId2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8525" indent="-17145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3638" indent="-17145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Tx/>
              <a:buBlip>
                <a:blip r:embed="rId3"/>
              </a:buBlip>
              <a:tabLst>
                <a:tab pos="1163638" algn="l"/>
              </a:tabLst>
              <a:defRPr sz="10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63638" indent="-17145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Tx/>
              <a:buBlip>
                <a:blip r:embed="rId3"/>
              </a:buBlip>
              <a:defRPr sz="100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US" sz="1350" b="1" dirty="0">
                <a:latin typeface="Helvetica Neue" panose="02000503000000020004" pitchFamily="2" charset="0"/>
              </a:rPr>
              <a:t>Model:</a:t>
            </a:r>
            <a:r>
              <a:rPr lang="en-US" sz="1350" dirty="0">
                <a:latin typeface="Helvetica Neue" panose="02000503000000020004" pitchFamily="2" charset="0"/>
              </a:rPr>
              <a:t>        Unlabeled Undirected Graph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350" b="1" dirty="0">
                <a:latin typeface="Helvetica Neue" panose="02000503000000020004" pitchFamily="2" charset="0"/>
              </a:rPr>
              <a:t>Query:</a:t>
            </a:r>
            <a:r>
              <a:rPr lang="en-US" sz="1350" dirty="0">
                <a:latin typeface="Helvetica Neue" panose="02000503000000020004" pitchFamily="2" charset="0"/>
              </a:rPr>
              <a:t>         A set of Nodes </a:t>
            </a:r>
            <a:r>
              <a:rPr lang="en-US" sz="1500" dirty="0">
                <a:latin typeface="Helvetica Neue" panose="02000503000000020004" pitchFamily="2" charset="0"/>
              </a:rPr>
              <a:t>Q</a:t>
            </a:r>
            <a:endParaRPr lang="en-US" sz="1350" dirty="0">
              <a:latin typeface="Helvetica Neue" panose="02000503000000020004" pitchFamily="2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sz="1350" b="1" dirty="0">
                <a:latin typeface="Helvetica Neue" panose="02000503000000020004" pitchFamily="2" charset="0"/>
              </a:rPr>
              <a:t>Similarity:</a:t>
            </a:r>
            <a:r>
              <a:rPr lang="en-US" sz="1350" dirty="0">
                <a:latin typeface="Helvetica Neue" panose="02000503000000020004" pitchFamily="2" charset="0"/>
              </a:rPr>
              <a:t>   Shortest-Path distance</a:t>
            </a:r>
          </a:p>
          <a:p>
            <a:pPr marL="0" indent="0">
              <a:lnSpc>
                <a:spcPct val="100000"/>
              </a:lnSpc>
              <a:buNone/>
            </a:pPr>
            <a:endParaRPr lang="en-US" sz="600" dirty="0">
              <a:latin typeface="Helvetica Neue" panose="02000503000000020004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350" b="1" dirty="0">
                <a:latin typeface="Helvetica Neue" panose="02000503000000020004" pitchFamily="2" charset="0"/>
              </a:rPr>
              <a:t>Output:</a:t>
            </a:r>
            <a:r>
              <a:rPr lang="en-US" sz="1350" dirty="0">
                <a:latin typeface="Helvetica Neue" panose="02000503000000020004" pitchFamily="2" charset="0"/>
              </a:rPr>
              <a:t>       A Set of </a:t>
            </a:r>
            <a:r>
              <a:rPr lang="en-US" sz="1350" u="sng" dirty="0">
                <a:latin typeface="Helvetica Neue" panose="02000503000000020004" pitchFamily="2" charset="0"/>
              </a:rPr>
              <a:t>Connector Nodes</a:t>
            </a:r>
            <a:r>
              <a:rPr lang="en-US" sz="1500" dirty="0">
                <a:latin typeface="Helvetica Neue" panose="02000503000000020004" pitchFamily="2" charset="0"/>
              </a:rPr>
              <a:t> H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500" dirty="0">
                <a:latin typeface="Helvetica Neue" panose="02000503000000020004" pitchFamily="2" charset="0"/>
              </a:rPr>
              <a:t>                     </a:t>
            </a:r>
            <a:r>
              <a:rPr lang="en-US" sz="1350" dirty="0">
                <a:latin typeface="Helvetica Neue" panose="02000503000000020004" pitchFamily="2" charset="0"/>
              </a:rPr>
              <a:t>“explains” connections in </a:t>
            </a:r>
            <a:r>
              <a:rPr lang="en-US" sz="1500" dirty="0">
                <a:latin typeface="Helvetica Neue" panose="02000503000000020004" pitchFamily="2" charset="0"/>
              </a:rPr>
              <a:t>Q</a:t>
            </a:r>
          </a:p>
          <a:p>
            <a:pPr marL="0" indent="0">
              <a:lnSpc>
                <a:spcPct val="100000"/>
              </a:lnSpc>
              <a:buNone/>
            </a:pPr>
            <a:endParaRPr lang="en-US" sz="900" u="sng" dirty="0">
              <a:latin typeface="Helvetica Neue" panose="02000503000000020004" pitchFamily="2" charset="0"/>
            </a:endParaRPr>
          </a:p>
          <a:p>
            <a:pPr>
              <a:lnSpc>
                <a:spcPct val="100000"/>
              </a:lnSpc>
            </a:pPr>
            <a:endParaRPr lang="en-US" sz="900" dirty="0">
              <a:latin typeface="Helvetica Neue" panose="02000503000000020004" pitchFamily="2" charset="0"/>
            </a:endParaRPr>
          </a:p>
          <a:p>
            <a:pPr>
              <a:lnSpc>
                <a:spcPct val="100000"/>
              </a:lnSpc>
            </a:pPr>
            <a:endParaRPr lang="en-US" sz="900" dirty="0">
              <a:latin typeface="Helvetica Neue" panose="02000503000000020004" pitchFamily="2" charset="0"/>
            </a:endParaRPr>
          </a:p>
          <a:p>
            <a:pPr>
              <a:lnSpc>
                <a:spcPct val="100000"/>
              </a:lnSpc>
            </a:pPr>
            <a:endParaRPr lang="en-US" sz="900" dirty="0">
              <a:latin typeface="Helvetica Neue" panose="02000503000000020004" pitchFamily="2" charset="0"/>
            </a:endParaRPr>
          </a:p>
          <a:p>
            <a:pPr>
              <a:lnSpc>
                <a:spcPct val="100000"/>
              </a:lnSpc>
            </a:pPr>
            <a:endParaRPr lang="en-US" sz="900" dirty="0">
              <a:latin typeface="Helvetica Neue" panose="02000503000000020004" pitchFamily="2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8866489-36C6-F444-9E80-D3FF6ACD0389}"/>
              </a:ext>
            </a:extLst>
          </p:cNvPr>
          <p:cNvSpPr/>
          <p:nvPr/>
        </p:nvSpPr>
        <p:spPr>
          <a:xfrm>
            <a:off x="376238" y="3982886"/>
            <a:ext cx="5074090" cy="7467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Helvetica Neue" panose="02000503000000020004" pitchFamily="2" charset="0"/>
                <a:ea typeface="Helvetica Neue" charset="0"/>
                <a:cs typeface="Helvetica Neue" charset="0"/>
              </a:rPr>
              <a:t>Similar to a Steiner-Tree but</a:t>
            </a:r>
            <a:r>
              <a:rPr lang="is-IS" sz="1600" dirty="0">
                <a:latin typeface="Helvetica Neue" panose="02000503000000020004" pitchFamily="2" charset="0"/>
                <a:ea typeface="Helvetica Neue" charset="0"/>
                <a:cs typeface="Helvetica Neue" charset="0"/>
              </a:rPr>
              <a:t> </a:t>
            </a:r>
          </a:p>
          <a:p>
            <a:pPr algn="ctr"/>
            <a:r>
              <a:rPr lang="is-IS" sz="1600" u="sng" dirty="0">
                <a:latin typeface="Helvetica Neue" panose="02000503000000020004" pitchFamily="2" charset="0"/>
                <a:ea typeface="Helvetica Neue" charset="0"/>
                <a:cs typeface="Helvetica Neue" charset="0"/>
              </a:rPr>
              <a:t>overall pairwise distances</a:t>
            </a:r>
            <a:r>
              <a:rPr lang="is-IS" sz="1600" dirty="0">
                <a:latin typeface="Helvetica Neue" panose="02000503000000020004" pitchFamily="2" charset="0"/>
                <a:ea typeface="Helvetica Neue" charset="0"/>
                <a:cs typeface="Helvetica Neue" charset="0"/>
              </a:rPr>
              <a:t> are optimized</a:t>
            </a:r>
            <a:endParaRPr lang="en-US" sz="1600" dirty="0">
              <a:latin typeface="Helvetica Neue" panose="02000503000000020004" pitchFamily="2" charset="0"/>
              <a:ea typeface="Helvetica Neue" charset="0"/>
              <a:cs typeface="Helvetica Neue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DA83FBA-4B90-D44E-8DD7-352FF9B44131}"/>
              </a:ext>
            </a:extLst>
          </p:cNvPr>
          <p:cNvSpPr/>
          <p:nvPr/>
        </p:nvSpPr>
        <p:spPr>
          <a:xfrm>
            <a:off x="388271" y="3058470"/>
            <a:ext cx="2973397" cy="8591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Helvetica Neue" panose="02000503000000020004" pitchFamily="2" charset="0"/>
                <a:ea typeface="Helvetica Neue" charset="0"/>
                <a:cs typeface="Helvetica Neue" charset="0"/>
              </a:rPr>
              <a:t>Connectors:</a:t>
            </a:r>
          </a:p>
          <a:p>
            <a:pPr algn="ctr"/>
            <a:r>
              <a:rPr lang="en-US" sz="1400" dirty="0">
                <a:latin typeface="Helvetica Neue" panose="02000503000000020004" pitchFamily="2" charset="0"/>
                <a:ea typeface="Helvetica Neue" charset="0"/>
                <a:cs typeface="Helvetica Neue" charset="0"/>
              </a:rPr>
              <a:t>Nodes with </a:t>
            </a:r>
            <a:r>
              <a:rPr lang="en-US" sz="1400" u="sng" dirty="0">
                <a:latin typeface="Helvetica Neue" panose="02000503000000020004" pitchFamily="2" charset="0"/>
                <a:ea typeface="Helvetica Neue" charset="0"/>
                <a:cs typeface="Helvetica Neue" charset="0"/>
              </a:rPr>
              <a:t>HIGH</a:t>
            </a:r>
            <a:r>
              <a:rPr lang="en-US" sz="1400" dirty="0">
                <a:latin typeface="Helvetica Neue" panose="02000503000000020004" pitchFamily="2" charset="0"/>
                <a:ea typeface="Helvetica Neue" charset="0"/>
                <a:cs typeface="Helvetica Neue" charset="0"/>
              </a:rPr>
              <a:t> closeness</a:t>
            </a:r>
          </a:p>
          <a:p>
            <a:pPr algn="ctr"/>
            <a:r>
              <a:rPr lang="en-US" sz="1400" dirty="0">
                <a:latin typeface="Helvetica Neue" panose="02000503000000020004" pitchFamily="2" charset="0"/>
                <a:ea typeface="Helvetica Neue" charset="0"/>
                <a:cs typeface="Helvetica Neue" charset="0"/>
              </a:rPr>
              <a:t>to ALL the inputs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CFF526-E2E4-3443-9A99-E4359560BEA5}"/>
              </a:ext>
            </a:extLst>
          </p:cNvPr>
          <p:cNvSpPr/>
          <p:nvPr/>
        </p:nvSpPr>
        <p:spPr>
          <a:xfrm>
            <a:off x="7125864" y="387522"/>
            <a:ext cx="185724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50" dirty="0" err="1">
                <a:solidFill>
                  <a:srgbClr val="0072E5"/>
                </a:solidFill>
                <a:latin typeface="LibreCaslonText"/>
              </a:rPr>
              <a:t>Ruchansky</a:t>
            </a:r>
            <a:r>
              <a:rPr lang="en-GB" sz="1350" dirty="0">
                <a:solidFill>
                  <a:srgbClr val="0072E5"/>
                </a:solidFill>
                <a:latin typeface="LibreCaslonText"/>
              </a:rPr>
              <a:t> et al. </a:t>
            </a:r>
            <a:r>
              <a:rPr lang="en-GB" sz="1350" dirty="0">
                <a:latin typeface="LibreCaslonText"/>
              </a:rPr>
              <a:t>[</a:t>
            </a:r>
            <a:r>
              <a:rPr lang="en-GB" sz="1350" dirty="0">
                <a:solidFill>
                  <a:srgbClr val="0072E5"/>
                </a:solidFill>
                <a:latin typeface="LibreCaslonText"/>
              </a:rPr>
              <a:t>2015</a:t>
            </a:r>
            <a:r>
              <a:rPr lang="en-GB" sz="1350" dirty="0">
                <a:latin typeface="LibreCaslonText"/>
              </a:rPr>
              <a:t>] </a:t>
            </a:r>
            <a:endParaRPr lang="en-GB" sz="1350" dirty="0">
              <a:latin typeface="Helvetica Neue" panose="02000503000000020004" pitchFamily="2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02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8" grpId="0" animBg="1"/>
      <p:bldP spid="52" grpId="0" animBg="1"/>
      <p:bldP spid="53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43DAA7-211F-0F4E-85D4-F878CC76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531" y="277718"/>
            <a:ext cx="4896714" cy="1105789"/>
          </a:xfrm>
        </p:spPr>
        <p:txBody>
          <a:bodyPr/>
          <a:lstStyle/>
          <a:p>
            <a:r>
              <a:rPr lang="en-US" b="1" dirty="0">
                <a:latin typeface="Helvetica Neue Condensed Black" panose="02000503000000020004" pitchFamily="2" charset="0"/>
              </a:rPr>
              <a:t>The Minimum Wiener Connector Problem</a:t>
            </a:r>
            <a:br>
              <a:rPr lang="en-US" b="1" dirty="0">
                <a:latin typeface="Helvetica Neue Condensed Black" panose="02000503000000020004" pitchFamily="2" charset="0"/>
              </a:rPr>
            </a:br>
            <a:endParaRPr lang="en-US" sz="1800" dirty="0">
              <a:latin typeface="Helvetica Neue Thin" panose="020B0403020202020204" pitchFamily="34" charset="0"/>
            </a:endParaRP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E2AEE88B-9475-754D-9FB6-F983374EA823}"/>
              </a:ext>
            </a:extLst>
          </p:cNvPr>
          <p:cNvSpPr txBox="1">
            <a:spLocks/>
          </p:cNvSpPr>
          <p:nvPr/>
        </p:nvSpPr>
        <p:spPr>
          <a:xfrm>
            <a:off x="350899" y="1286735"/>
            <a:ext cx="4884464" cy="1814627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914318" rtl="0" eaLnBrk="1" latinLnBrk="0" hangingPunct="1">
              <a:lnSpc>
                <a:spcPct val="120000"/>
              </a:lnSpc>
              <a:spcBef>
                <a:spcPts val="1000"/>
              </a:spcBef>
              <a:buFontTx/>
              <a:buBlip>
                <a:blip r:embed="rId2"/>
              </a:buBlip>
              <a:defRPr sz="16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3888" indent="-28575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Tx/>
              <a:buBlip>
                <a:blip r:embed="rId2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8525" indent="-17145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3638" indent="-17145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Tx/>
              <a:buBlip>
                <a:blip r:embed="rId3"/>
              </a:buBlip>
              <a:tabLst>
                <a:tab pos="1163638" algn="l"/>
              </a:tabLst>
              <a:defRPr sz="10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63638" indent="-17145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Tx/>
              <a:buBlip>
                <a:blip r:embed="rId3"/>
              </a:buBlip>
              <a:defRPr sz="100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US" sz="1350" b="1" dirty="0">
                <a:latin typeface="Helvetica Neue" panose="02000503000000020004" pitchFamily="2" charset="0"/>
              </a:rPr>
              <a:t>Model:</a:t>
            </a:r>
            <a:r>
              <a:rPr lang="en-US" sz="1350" dirty="0">
                <a:latin typeface="Helvetica Neue" panose="02000503000000020004" pitchFamily="2" charset="0"/>
              </a:rPr>
              <a:t>        Unlabeled Undirected Graph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350" b="1" dirty="0">
                <a:latin typeface="Helvetica Neue" panose="02000503000000020004" pitchFamily="2" charset="0"/>
              </a:rPr>
              <a:t>Query:</a:t>
            </a:r>
            <a:r>
              <a:rPr lang="en-US" sz="1350" dirty="0">
                <a:latin typeface="Helvetica Neue" panose="02000503000000020004" pitchFamily="2" charset="0"/>
              </a:rPr>
              <a:t>         A set of Nodes </a:t>
            </a:r>
            <a:r>
              <a:rPr lang="en-US" sz="1500" dirty="0">
                <a:latin typeface="Helvetica Neue" panose="02000503000000020004" pitchFamily="2" charset="0"/>
              </a:rPr>
              <a:t>Q</a:t>
            </a:r>
            <a:endParaRPr lang="en-US" sz="1350" dirty="0">
              <a:latin typeface="Helvetica Neue" panose="02000503000000020004" pitchFamily="2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sz="1350" b="1" dirty="0">
                <a:latin typeface="Helvetica Neue" panose="02000503000000020004" pitchFamily="2" charset="0"/>
              </a:rPr>
              <a:t>Similarity:</a:t>
            </a:r>
            <a:r>
              <a:rPr lang="en-US" sz="1350" dirty="0">
                <a:latin typeface="Helvetica Neue" panose="02000503000000020004" pitchFamily="2" charset="0"/>
              </a:rPr>
              <a:t>   Shortest-Path distance</a:t>
            </a:r>
          </a:p>
          <a:p>
            <a:pPr marL="0" indent="0">
              <a:lnSpc>
                <a:spcPct val="80000"/>
              </a:lnSpc>
              <a:buNone/>
            </a:pPr>
            <a:endParaRPr lang="en-US" sz="600" dirty="0">
              <a:latin typeface="Helvetica Neue" panose="02000503000000020004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350" b="1" dirty="0">
                <a:latin typeface="Helvetica Neue" panose="02000503000000020004" pitchFamily="2" charset="0"/>
              </a:rPr>
              <a:t>Output:</a:t>
            </a:r>
            <a:r>
              <a:rPr lang="en-US" sz="1350" dirty="0">
                <a:latin typeface="Helvetica Neue" panose="02000503000000020004" pitchFamily="2" charset="0"/>
              </a:rPr>
              <a:t>       A Set of </a:t>
            </a:r>
            <a:r>
              <a:rPr lang="en-US" sz="1350" u="sng" dirty="0">
                <a:latin typeface="Helvetica Neue" panose="02000503000000020004" pitchFamily="2" charset="0"/>
              </a:rPr>
              <a:t>Connector Nodes</a:t>
            </a:r>
            <a:r>
              <a:rPr lang="en-US" sz="1500" dirty="0">
                <a:latin typeface="Helvetica Neue" panose="02000503000000020004" pitchFamily="2" charset="0"/>
              </a:rPr>
              <a:t> H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500" dirty="0">
                <a:latin typeface="Helvetica Neue" panose="02000503000000020004" pitchFamily="2" charset="0"/>
              </a:rPr>
              <a:t>                     </a:t>
            </a:r>
            <a:r>
              <a:rPr lang="en-US" sz="1350" dirty="0">
                <a:latin typeface="Helvetica Neue" panose="02000503000000020004" pitchFamily="2" charset="0"/>
              </a:rPr>
              <a:t>“explains” connections in </a:t>
            </a:r>
            <a:r>
              <a:rPr lang="en-US" sz="1500" dirty="0">
                <a:latin typeface="Helvetica Neue" panose="02000503000000020004" pitchFamily="2" charset="0"/>
              </a:rPr>
              <a:t>Q</a:t>
            </a:r>
          </a:p>
          <a:p>
            <a:pPr marL="0" indent="0">
              <a:lnSpc>
                <a:spcPct val="100000"/>
              </a:lnSpc>
              <a:buNone/>
            </a:pPr>
            <a:endParaRPr lang="en-US" sz="900" u="sng" dirty="0">
              <a:latin typeface="Helvetica Neue" panose="02000503000000020004" pitchFamily="2" charset="0"/>
            </a:endParaRPr>
          </a:p>
          <a:p>
            <a:pPr>
              <a:lnSpc>
                <a:spcPct val="100000"/>
              </a:lnSpc>
            </a:pPr>
            <a:endParaRPr lang="en-US" sz="900" dirty="0">
              <a:latin typeface="Helvetica Neue" panose="02000503000000020004" pitchFamily="2" charset="0"/>
            </a:endParaRPr>
          </a:p>
          <a:p>
            <a:pPr>
              <a:lnSpc>
                <a:spcPct val="100000"/>
              </a:lnSpc>
            </a:pPr>
            <a:endParaRPr lang="en-US" sz="900" dirty="0">
              <a:latin typeface="Helvetica Neue" panose="02000503000000020004" pitchFamily="2" charset="0"/>
            </a:endParaRPr>
          </a:p>
          <a:p>
            <a:pPr>
              <a:lnSpc>
                <a:spcPct val="100000"/>
              </a:lnSpc>
            </a:pPr>
            <a:endParaRPr lang="en-US" sz="900" dirty="0">
              <a:latin typeface="Helvetica Neue" panose="02000503000000020004" pitchFamily="2" charset="0"/>
            </a:endParaRPr>
          </a:p>
          <a:p>
            <a:pPr>
              <a:lnSpc>
                <a:spcPct val="100000"/>
              </a:lnSpc>
            </a:pPr>
            <a:endParaRPr lang="en-US" sz="900" dirty="0">
              <a:latin typeface="Helvetica Neue" panose="02000503000000020004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EE59064-334E-3248-B3AC-53E57513EF72}"/>
              </a:ext>
            </a:extLst>
          </p:cNvPr>
          <p:cNvSpPr txBox="1"/>
          <p:nvPr/>
        </p:nvSpPr>
        <p:spPr>
          <a:xfrm>
            <a:off x="1199996" y="3149532"/>
            <a:ext cx="35360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957513" algn="l"/>
              </a:tabLst>
            </a:pPr>
            <a:r>
              <a:rPr lang="en-US" sz="1600" dirty="0">
                <a:solidFill>
                  <a:srgbClr val="008700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minimize the sum of pairwise shortest-path-distances </a:t>
            </a:r>
          </a:p>
          <a:p>
            <a:pPr>
              <a:tabLst>
                <a:tab pos="2957513" algn="l"/>
              </a:tabLst>
            </a:pPr>
            <a:r>
              <a:rPr lang="en-US" sz="1600" dirty="0">
                <a:solidFill>
                  <a:srgbClr val="008700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between nodes in the connector H 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549EFA22-2CF2-7742-8498-22E19301ED00}"/>
              </a:ext>
            </a:extLst>
          </p:cNvPr>
          <p:cNvSpPr/>
          <p:nvPr/>
        </p:nvSpPr>
        <p:spPr>
          <a:xfrm>
            <a:off x="5795823" y="1265099"/>
            <a:ext cx="198000" cy="19800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8850A111-2619-1741-98BA-EB506BA1C14C}"/>
              </a:ext>
            </a:extLst>
          </p:cNvPr>
          <p:cNvSpPr/>
          <p:nvPr/>
        </p:nvSpPr>
        <p:spPr>
          <a:xfrm>
            <a:off x="5111726" y="1293308"/>
            <a:ext cx="198000" cy="19800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4F130503-D23E-134B-99E5-E4DF587144B6}"/>
              </a:ext>
            </a:extLst>
          </p:cNvPr>
          <p:cNvSpPr/>
          <p:nvPr/>
        </p:nvSpPr>
        <p:spPr>
          <a:xfrm>
            <a:off x="5408588" y="718854"/>
            <a:ext cx="198000" cy="19800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AF52616-7423-FC4B-BA7F-DC0B9F8A1BDD}"/>
              </a:ext>
            </a:extLst>
          </p:cNvPr>
          <p:cNvCxnSpPr>
            <a:stCxn id="55" idx="3"/>
            <a:endCxn id="54" idx="0"/>
          </p:cNvCxnSpPr>
          <p:nvPr/>
        </p:nvCxnSpPr>
        <p:spPr>
          <a:xfrm flipH="1">
            <a:off x="5210727" y="887858"/>
            <a:ext cx="226858" cy="405450"/>
          </a:xfrm>
          <a:prstGeom prst="line">
            <a:avLst/>
          </a:prstGeom>
          <a:ln w="25400" cmpd="sng">
            <a:solidFill>
              <a:schemeClr val="tx2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F8E3EA0B-31FE-D342-B1AA-0F1BF790DE41}"/>
              </a:ext>
            </a:extLst>
          </p:cNvPr>
          <p:cNvCxnSpPr>
            <a:stCxn id="55" idx="5"/>
            <a:endCxn id="50" idx="1"/>
          </p:cNvCxnSpPr>
          <p:nvPr/>
        </p:nvCxnSpPr>
        <p:spPr>
          <a:xfrm>
            <a:off x="5577593" y="887859"/>
            <a:ext cx="247227" cy="406237"/>
          </a:xfrm>
          <a:prstGeom prst="line">
            <a:avLst/>
          </a:prstGeom>
          <a:ln w="25400" cmpd="sng">
            <a:solidFill>
              <a:schemeClr val="tx2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Oval 57">
            <a:extLst>
              <a:ext uri="{FF2B5EF4-FFF2-40B4-BE49-F238E27FC236}">
                <a16:creationId xmlns:a16="http://schemas.microsoft.com/office/drawing/2014/main" id="{088A2787-B92D-B744-A91D-877EE5733395}"/>
              </a:ext>
            </a:extLst>
          </p:cNvPr>
          <p:cNvSpPr/>
          <p:nvPr/>
        </p:nvSpPr>
        <p:spPr>
          <a:xfrm>
            <a:off x="6137576" y="2501841"/>
            <a:ext cx="198000" cy="19800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82955A85-D341-9647-A6C4-E1C4A4DBD93A}"/>
              </a:ext>
            </a:extLst>
          </p:cNvPr>
          <p:cNvSpPr/>
          <p:nvPr/>
        </p:nvSpPr>
        <p:spPr>
          <a:xfrm>
            <a:off x="5453479" y="2530050"/>
            <a:ext cx="198000" cy="19800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951266F6-11F6-6745-B395-5BC4EEB42224}"/>
              </a:ext>
            </a:extLst>
          </p:cNvPr>
          <p:cNvSpPr/>
          <p:nvPr/>
        </p:nvSpPr>
        <p:spPr>
          <a:xfrm>
            <a:off x="5750341" y="1955596"/>
            <a:ext cx="198000" cy="19800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F00F0A5-906C-DD47-A2C0-F483B32BC9DD}"/>
              </a:ext>
            </a:extLst>
          </p:cNvPr>
          <p:cNvCxnSpPr/>
          <p:nvPr/>
        </p:nvCxnSpPr>
        <p:spPr>
          <a:xfrm flipH="1">
            <a:off x="5552480" y="2124600"/>
            <a:ext cx="226858" cy="405450"/>
          </a:xfrm>
          <a:prstGeom prst="line">
            <a:avLst/>
          </a:prstGeom>
          <a:ln w="25400" cmpd="sng">
            <a:solidFill>
              <a:schemeClr val="tx2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B6B792F-3AF6-EC4D-A10F-114F6D464BC9}"/>
              </a:ext>
            </a:extLst>
          </p:cNvPr>
          <p:cNvCxnSpPr/>
          <p:nvPr/>
        </p:nvCxnSpPr>
        <p:spPr>
          <a:xfrm>
            <a:off x="5919346" y="2124601"/>
            <a:ext cx="247227" cy="406237"/>
          </a:xfrm>
          <a:prstGeom prst="line">
            <a:avLst/>
          </a:prstGeom>
          <a:ln w="25400" cmpd="sng">
            <a:solidFill>
              <a:schemeClr val="tx2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F21418D0-A466-0F4C-83A9-8C8A59B82AD5}"/>
              </a:ext>
            </a:extLst>
          </p:cNvPr>
          <p:cNvCxnSpPr>
            <a:stCxn id="58" idx="2"/>
            <a:endCxn id="59" idx="6"/>
          </p:cNvCxnSpPr>
          <p:nvPr/>
        </p:nvCxnSpPr>
        <p:spPr>
          <a:xfrm flipH="1">
            <a:off x="5651480" y="2600842"/>
            <a:ext cx="486097" cy="28209"/>
          </a:xfrm>
          <a:prstGeom prst="line">
            <a:avLst/>
          </a:prstGeom>
          <a:ln w="25400" cmpd="sng">
            <a:solidFill>
              <a:schemeClr val="tx2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E9374826-5E3E-6E43-9B07-3FB9770C8FB6}"/>
              </a:ext>
            </a:extLst>
          </p:cNvPr>
          <p:cNvSpPr txBox="1"/>
          <p:nvPr/>
        </p:nvSpPr>
        <p:spPr>
          <a:xfrm>
            <a:off x="4885043" y="1522247"/>
            <a:ext cx="1382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0202">
              <a:spcAft>
                <a:spcPts val="400"/>
              </a:spcAft>
              <a:buSzPct val="100000"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W=1+2+1 =4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36FE7A5-A2F4-4F47-B2FB-DC299E612464}"/>
              </a:ext>
            </a:extLst>
          </p:cNvPr>
          <p:cNvSpPr txBox="1"/>
          <p:nvPr/>
        </p:nvSpPr>
        <p:spPr>
          <a:xfrm>
            <a:off x="5124916" y="2711033"/>
            <a:ext cx="1443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0202">
              <a:spcAft>
                <a:spcPts val="400"/>
              </a:spcAft>
              <a:buSzPct val="100000"/>
            </a:pPr>
            <a:r>
              <a:rPr lang="en-US" sz="1600" b="1" dirty="0">
                <a:solidFill>
                  <a:schemeClr val="accent6"/>
                </a:solidFill>
                <a:latin typeface="Helvetica Neue" charset="0"/>
                <a:ea typeface="Helvetica Neue" charset="0"/>
                <a:cs typeface="Helvetica Neue" charset="0"/>
              </a:rPr>
              <a:t>W=1+1+1 = 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C08494-BB6C-CA42-89F7-DDB5469EAD71}"/>
              </a:ext>
            </a:extLst>
          </p:cNvPr>
          <p:cNvSpPr/>
          <p:nvPr/>
        </p:nvSpPr>
        <p:spPr>
          <a:xfrm>
            <a:off x="1199995" y="4005470"/>
            <a:ext cx="425348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</a:rPr>
              <a:t>Called: Wiener Index.</a:t>
            </a:r>
          </a:p>
          <a:p>
            <a:r>
              <a:rPr lang="en-US" sz="1350" dirty="0">
                <a:latin typeface="Helvetica Neue" panose="02000503000000020004" pitchFamily="2" charset="0"/>
              </a:rPr>
              <a:t>                      tradeoff between size </a:t>
            </a:r>
          </a:p>
          <a:p>
            <a:r>
              <a:rPr lang="en-US" sz="1350" dirty="0">
                <a:latin typeface="Helvetica Neue" panose="02000503000000020004" pitchFamily="2" charset="0"/>
              </a:rPr>
              <a:t>                      and average distance </a:t>
            </a:r>
            <a:endParaRPr lang="en-US" sz="2100" dirty="0">
              <a:latin typeface="Helvetica Neue" panose="02000503000000020004" pitchFamily="2" charset="0"/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58E8D276-0B17-2F4D-99A6-5B5DA2DE6DB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7245" y="4039853"/>
            <a:ext cx="1501047" cy="456149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7315442B-7D11-5D40-9C96-4E941BB2C1BA}"/>
              </a:ext>
            </a:extLst>
          </p:cNvPr>
          <p:cNvSpPr txBox="1"/>
          <p:nvPr/>
        </p:nvSpPr>
        <p:spPr>
          <a:xfrm>
            <a:off x="5282389" y="4447410"/>
            <a:ext cx="2582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22660">
              <a:spcAft>
                <a:spcPts val="300"/>
              </a:spcAft>
              <a:buSzPct val="100000"/>
            </a:pPr>
            <a:r>
              <a:rPr lang="en-US" sz="1200" dirty="0">
                <a:latin typeface="Georgia Regular" charset="0"/>
                <a:ea typeface="Georgia Regular" charset="0"/>
                <a:cs typeface="Georgia Regular" charset="0"/>
              </a:rPr>
              <a:t>d(u, v) is the shortest-path distance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62BA3D06-8B28-E143-AA5E-B5FBBE5BC8D1}"/>
              </a:ext>
            </a:extLst>
          </p:cNvPr>
          <p:cNvSpPr/>
          <p:nvPr/>
        </p:nvSpPr>
        <p:spPr>
          <a:xfrm>
            <a:off x="7429500" y="1902522"/>
            <a:ext cx="1352952" cy="512734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latin typeface="Helvetica Neue" panose="02000503000000020004" pitchFamily="2" charset="0"/>
                <a:ea typeface="Helvetica Neue" charset="0"/>
                <a:cs typeface="Helvetica Neue" charset="0"/>
              </a:rPr>
              <a:t>NP-Hard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4A290F72-8117-B345-917E-5E0DED712ABB}"/>
              </a:ext>
            </a:extLst>
          </p:cNvPr>
          <p:cNvSpPr/>
          <p:nvPr/>
        </p:nvSpPr>
        <p:spPr>
          <a:xfrm>
            <a:off x="6753251" y="894270"/>
            <a:ext cx="2031975" cy="870173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latin typeface="Helvetica Neue" panose="02000503000000020004" pitchFamily="2" charset="0"/>
                <a:ea typeface="Helvetica Neue" charset="0"/>
                <a:cs typeface="Helvetica Neue" charset="0"/>
              </a:rPr>
              <a:t>Sometimes The Best Solution is </a:t>
            </a:r>
          </a:p>
          <a:p>
            <a:pPr algn="ctr"/>
            <a:r>
              <a:rPr lang="en-US" sz="1500" dirty="0">
                <a:latin typeface="Helvetica Neue" panose="02000503000000020004" pitchFamily="2" charset="0"/>
                <a:ea typeface="Helvetica Neue" charset="0"/>
                <a:cs typeface="Helvetica Neue" charset="0"/>
              </a:rPr>
              <a:t>NOT  A Tree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AB5096B1-8661-224B-B97D-194453D63CE3}"/>
              </a:ext>
            </a:extLst>
          </p:cNvPr>
          <p:cNvSpPr/>
          <p:nvPr/>
        </p:nvSpPr>
        <p:spPr>
          <a:xfrm>
            <a:off x="7125864" y="387522"/>
            <a:ext cx="185724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50" dirty="0" err="1">
                <a:solidFill>
                  <a:srgbClr val="0072E5"/>
                </a:solidFill>
                <a:latin typeface="LibreCaslonText"/>
              </a:rPr>
              <a:t>Ruchansky</a:t>
            </a:r>
            <a:r>
              <a:rPr lang="en-GB" sz="1350" dirty="0">
                <a:solidFill>
                  <a:srgbClr val="0072E5"/>
                </a:solidFill>
                <a:latin typeface="LibreCaslonText"/>
              </a:rPr>
              <a:t> et al. </a:t>
            </a:r>
            <a:r>
              <a:rPr lang="en-GB" sz="1350" dirty="0">
                <a:latin typeface="LibreCaslonText"/>
              </a:rPr>
              <a:t>[</a:t>
            </a:r>
            <a:r>
              <a:rPr lang="en-GB" sz="1350" dirty="0">
                <a:solidFill>
                  <a:srgbClr val="0072E5"/>
                </a:solidFill>
                <a:latin typeface="LibreCaslonText"/>
              </a:rPr>
              <a:t>2015</a:t>
            </a:r>
            <a:r>
              <a:rPr lang="en-GB" sz="1350" dirty="0">
                <a:latin typeface="LibreCaslonText"/>
              </a:rPr>
              <a:t>] </a:t>
            </a:r>
            <a:endParaRPr lang="en-GB" sz="1350" dirty="0">
              <a:latin typeface="Helvetica Neue" panose="02000503000000020004" pitchFamily="2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10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7" grpId="0"/>
      <p:bldP spid="68" grpId="0" animBg="1"/>
      <p:bldP spid="69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43DAA7-211F-0F4E-85D4-F878CC76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531" y="277718"/>
            <a:ext cx="4896714" cy="1105789"/>
          </a:xfrm>
        </p:spPr>
        <p:txBody>
          <a:bodyPr/>
          <a:lstStyle/>
          <a:p>
            <a:r>
              <a:rPr lang="en-US" b="1" dirty="0">
                <a:latin typeface="Helvetica Neue Condensed Black" panose="02000503000000020004" pitchFamily="2" charset="0"/>
              </a:rPr>
              <a:t>Approximate minimum Wiener Index Connector</a:t>
            </a:r>
            <a:endParaRPr lang="en-US" sz="1800" dirty="0">
              <a:latin typeface="Helvetica Neue Thin" panose="020B0403020202020204" pitchFamily="34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AB5096B1-8661-224B-B97D-194453D63CE3}"/>
              </a:ext>
            </a:extLst>
          </p:cNvPr>
          <p:cNvSpPr/>
          <p:nvPr/>
        </p:nvSpPr>
        <p:spPr>
          <a:xfrm>
            <a:off x="7125864" y="387522"/>
            <a:ext cx="185724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50" dirty="0" err="1">
                <a:solidFill>
                  <a:srgbClr val="0072E5"/>
                </a:solidFill>
                <a:latin typeface="LibreCaslonText"/>
              </a:rPr>
              <a:t>Ruchansky</a:t>
            </a:r>
            <a:r>
              <a:rPr lang="en-GB" sz="1350" dirty="0">
                <a:solidFill>
                  <a:srgbClr val="0072E5"/>
                </a:solidFill>
                <a:latin typeface="LibreCaslonText"/>
              </a:rPr>
              <a:t> et al. </a:t>
            </a:r>
            <a:r>
              <a:rPr lang="en-GB" sz="1350" dirty="0">
                <a:latin typeface="LibreCaslonText"/>
              </a:rPr>
              <a:t>[</a:t>
            </a:r>
            <a:r>
              <a:rPr lang="en-GB" sz="1350" dirty="0">
                <a:solidFill>
                  <a:srgbClr val="0072E5"/>
                </a:solidFill>
                <a:latin typeface="LibreCaslonText"/>
              </a:rPr>
              <a:t>2015</a:t>
            </a:r>
            <a:r>
              <a:rPr lang="en-GB" sz="1350" dirty="0">
                <a:latin typeface="LibreCaslonText"/>
              </a:rPr>
              <a:t>] </a:t>
            </a:r>
            <a:endParaRPr lang="en-GB" sz="1350" dirty="0">
              <a:latin typeface="Helvetica Neue" panose="02000503000000020004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C81DB31-0E4E-B541-8A0B-D9D81A446EEE}"/>
              </a:ext>
            </a:extLst>
          </p:cNvPr>
          <p:cNvSpPr/>
          <p:nvPr/>
        </p:nvSpPr>
        <p:spPr>
          <a:xfrm>
            <a:off x="4618532" y="889488"/>
            <a:ext cx="4166695" cy="8320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dirty="0">
                <a:latin typeface="Helvetica Neue" panose="02000503000000020004" pitchFamily="2" charset="0"/>
                <a:ea typeface="Helvetica Neue" charset="0"/>
                <a:cs typeface="Helvetica Neue" charset="0"/>
              </a:rPr>
              <a:t>Approximated with</a:t>
            </a:r>
          </a:p>
          <a:p>
            <a:pPr algn="ctr"/>
            <a:r>
              <a:rPr lang="en-US" sz="2000" dirty="0">
                <a:latin typeface="Helvetica Neue" panose="02000503000000020004" pitchFamily="2" charset="0"/>
                <a:ea typeface="Helvetica Neue" charset="0"/>
                <a:cs typeface="Helvetica Neue" charset="0"/>
              </a:rPr>
              <a:t>Edge-Weighted </a:t>
            </a:r>
            <a:r>
              <a:rPr lang="en-US" sz="2000" dirty="0" err="1">
                <a:latin typeface="Helvetica Neue" panose="02000503000000020004" pitchFamily="2" charset="0"/>
                <a:ea typeface="Helvetica Neue" charset="0"/>
                <a:cs typeface="Helvetica Neue" charset="0"/>
              </a:rPr>
              <a:t>SteinerTree</a:t>
            </a:r>
            <a:r>
              <a:rPr lang="en-US" sz="2000" dirty="0">
                <a:latin typeface="Helvetica Neue" panose="02000503000000020004" pitchFamily="2" charset="0"/>
                <a:ea typeface="Helvetica Neue" charset="0"/>
                <a:cs typeface="Helvetica Neue" charset="0"/>
              </a:rPr>
              <a:t>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9DAB5A7-25E8-944E-95F2-719510AA620D}"/>
              </a:ext>
            </a:extLst>
          </p:cNvPr>
          <p:cNvSpPr txBox="1"/>
          <p:nvPr/>
        </p:nvSpPr>
        <p:spPr>
          <a:xfrm>
            <a:off x="298165" y="1724987"/>
            <a:ext cx="3760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0202">
              <a:spcAft>
                <a:spcPts val="400"/>
              </a:spcAft>
              <a:buSzPct val="100000"/>
            </a:pPr>
            <a:r>
              <a:rPr lang="en-US" dirty="0">
                <a:solidFill>
                  <a:srgbClr val="000000"/>
                </a:solidFill>
                <a:latin typeface="Helvetica Neue" panose="02000503000000020004" pitchFamily="2" charset="0"/>
                <a:ea typeface="Georgia Regular" charset="0"/>
                <a:cs typeface="Georgia Regular" charset="0"/>
              </a:rPr>
              <a:t>All Pairwise Distances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23A7AFB-0795-B34B-9822-242D8B9C3597}"/>
              </a:ext>
            </a:extLst>
          </p:cNvPr>
          <p:cNvSpPr txBox="1"/>
          <p:nvPr/>
        </p:nvSpPr>
        <p:spPr>
          <a:xfrm>
            <a:off x="1321314" y="2238392"/>
            <a:ext cx="2584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0202">
              <a:spcAft>
                <a:spcPts val="400"/>
              </a:spcAft>
              <a:buSzPct val="100000"/>
            </a:pPr>
            <a:r>
              <a:rPr lang="en-US" dirty="0">
                <a:solidFill>
                  <a:schemeClr val="accent1"/>
                </a:solidFill>
                <a:latin typeface="Helvetica Neue" panose="02000503000000020004" pitchFamily="2" charset="0"/>
                <a:ea typeface="Georgia Regular" charset="0"/>
                <a:cs typeface="Georgia Regular" charset="0"/>
              </a:rPr>
              <a:t>Distances from a root r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09323F9-DD09-F347-BE9C-66AAF726D5B9}"/>
              </a:ext>
            </a:extLst>
          </p:cNvPr>
          <p:cNvSpPr txBox="1"/>
          <p:nvPr/>
        </p:nvSpPr>
        <p:spPr>
          <a:xfrm>
            <a:off x="268500" y="2700789"/>
            <a:ext cx="254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0202">
              <a:spcAft>
                <a:spcPts val="400"/>
              </a:spcAft>
              <a:buSzPct val="100000"/>
            </a:pPr>
            <a:r>
              <a:rPr lang="en-US" dirty="0">
                <a:latin typeface="Helvetica Neue" panose="02000503000000020004" pitchFamily="2" charset="0"/>
                <a:ea typeface="Georgia Regular" charset="0"/>
                <a:cs typeface="Georgia Regular" charset="0"/>
              </a:rPr>
              <a:t>Measure distance in H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883D0CA-89C2-2547-8181-8F56439CF939}"/>
              </a:ext>
            </a:extLst>
          </p:cNvPr>
          <p:cNvSpPr txBox="1"/>
          <p:nvPr/>
        </p:nvSpPr>
        <p:spPr>
          <a:xfrm>
            <a:off x="323851" y="3662610"/>
            <a:ext cx="1670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0202">
              <a:spcAft>
                <a:spcPts val="400"/>
              </a:spcAft>
              <a:buSzPct val="100000"/>
            </a:pPr>
            <a:r>
              <a:rPr lang="en-US" dirty="0">
                <a:solidFill>
                  <a:srgbClr val="000000"/>
                </a:solidFill>
                <a:latin typeface="Helvetica Neue" panose="02000503000000020004" pitchFamily="2" charset="0"/>
                <a:ea typeface="Georgia Regular" charset="0"/>
                <a:cs typeface="Georgia Regular" charset="0"/>
              </a:rPr>
              <a:t>Edge Weights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606E781-0869-834E-A63B-9646A0D3A678}"/>
              </a:ext>
            </a:extLst>
          </p:cNvPr>
          <p:cNvSpPr txBox="1"/>
          <p:nvPr/>
        </p:nvSpPr>
        <p:spPr>
          <a:xfrm>
            <a:off x="733914" y="4172839"/>
            <a:ext cx="958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0202">
              <a:spcAft>
                <a:spcPts val="400"/>
              </a:spcAft>
              <a:buSzPct val="100000"/>
            </a:pPr>
            <a:r>
              <a:rPr lang="pt-BR" sz="1600" dirty="0" err="1">
                <a:latin typeface="Helvetica Neue Regular" charset="0"/>
              </a:rPr>
              <a:t>w</a:t>
            </a:r>
            <a:r>
              <a:rPr lang="pt-BR" sz="1600" dirty="0">
                <a:latin typeface="Helvetica Neue Regular" charset="0"/>
              </a:rPr>
              <a:t>(</a:t>
            </a:r>
            <a:r>
              <a:rPr lang="pt-BR" sz="1600" dirty="0" err="1">
                <a:latin typeface="Helvetica Neue Regular" charset="0"/>
              </a:rPr>
              <a:t>u</a:t>
            </a:r>
            <a:r>
              <a:rPr lang="pt-BR" sz="1600" dirty="0">
                <a:latin typeface="Helvetica Neue Regular" charset="0"/>
              </a:rPr>
              <a:t>, </a:t>
            </a:r>
            <a:r>
              <a:rPr lang="pt-BR" sz="1600" dirty="0" err="1">
                <a:latin typeface="Helvetica Neue Regular" charset="0"/>
              </a:rPr>
              <a:t>v</a:t>
            </a:r>
            <a:r>
              <a:rPr lang="pt-BR" sz="1600" dirty="0">
                <a:latin typeface="Helvetica Neue Regular" charset="0"/>
              </a:rPr>
              <a:t>) =</a:t>
            </a:r>
            <a:endParaRPr lang="en-US" sz="1600" dirty="0">
              <a:solidFill>
                <a:srgbClr val="000000"/>
              </a:solidFill>
              <a:latin typeface="Georgia Regular" charset="0"/>
              <a:ea typeface="Georgia Regular" charset="0"/>
              <a:cs typeface="Georgia Regular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3CEC5FD-874F-224D-899A-00E434405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806" y="4088460"/>
            <a:ext cx="3032877" cy="538091"/>
          </a:xfrm>
          <a:prstGeom prst="rect">
            <a:avLst/>
          </a:prstGeom>
        </p:spPr>
      </p:pic>
      <p:sp>
        <p:nvSpPr>
          <p:cNvPr id="32" name="Bent Arrow 31">
            <a:extLst>
              <a:ext uri="{FF2B5EF4-FFF2-40B4-BE49-F238E27FC236}">
                <a16:creationId xmlns:a16="http://schemas.microsoft.com/office/drawing/2014/main" id="{0C1B4B01-AAAD-DD4C-8B0A-B9DA87F964CF}"/>
              </a:ext>
            </a:extLst>
          </p:cNvPr>
          <p:cNvSpPr/>
          <p:nvPr/>
        </p:nvSpPr>
        <p:spPr>
          <a:xfrm flipV="1">
            <a:off x="733916" y="2140192"/>
            <a:ext cx="587399" cy="328302"/>
          </a:xfrm>
          <a:prstGeom prst="bentArrow">
            <a:avLst>
              <a:gd name="adj1" fmla="val 7611"/>
              <a:gd name="adj2" fmla="val 18790"/>
              <a:gd name="adj3" fmla="val 25000"/>
              <a:gd name="adj4" fmla="val 46234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Helvetica Neue" panose="02000503000000020004" pitchFamily="2" charset="0"/>
            </a:endParaRPr>
          </a:p>
        </p:txBody>
      </p:sp>
      <p:sp>
        <p:nvSpPr>
          <p:cNvPr id="33" name="Bent Arrow 32">
            <a:extLst>
              <a:ext uri="{FF2B5EF4-FFF2-40B4-BE49-F238E27FC236}">
                <a16:creationId xmlns:a16="http://schemas.microsoft.com/office/drawing/2014/main" id="{7FE0024E-B21C-5E4B-87C5-B77B5F81FCAD}"/>
              </a:ext>
            </a:extLst>
          </p:cNvPr>
          <p:cNvSpPr/>
          <p:nvPr/>
        </p:nvSpPr>
        <p:spPr>
          <a:xfrm flipV="1">
            <a:off x="733915" y="3046706"/>
            <a:ext cx="587399" cy="328302"/>
          </a:xfrm>
          <a:prstGeom prst="bentArrow">
            <a:avLst>
              <a:gd name="adj1" fmla="val 7611"/>
              <a:gd name="adj2" fmla="val 18790"/>
              <a:gd name="adj3" fmla="val 25000"/>
              <a:gd name="adj4" fmla="val 46234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Helvetica Neue" panose="02000503000000020004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9FB7495-6125-3343-A1BE-978F5BD69146}"/>
              </a:ext>
            </a:extLst>
          </p:cNvPr>
          <p:cNvSpPr txBox="1"/>
          <p:nvPr/>
        </p:nvSpPr>
        <p:spPr>
          <a:xfrm>
            <a:off x="286142" y="1170385"/>
            <a:ext cx="355257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0202">
              <a:spcAft>
                <a:spcPts val="400"/>
              </a:spcAft>
              <a:buSzPct val="100000"/>
            </a:pPr>
            <a:r>
              <a:rPr lang="en-US" sz="1400" dirty="0">
                <a:latin typeface="Helvetica Neue" panose="02000503000000020004" pitchFamily="2" charset="0"/>
                <a:ea typeface="Georgia Regular" charset="0"/>
                <a:cs typeface="Georgia Regular" charset="0"/>
              </a:rPr>
              <a:t>CHOOSE</a:t>
            </a:r>
            <a:r>
              <a:rPr lang="en-US" sz="1350" dirty="0">
                <a:latin typeface="Georgia Regular" charset="0"/>
                <a:ea typeface="Georgia Regular" charset="0"/>
                <a:cs typeface="Georgia Regular" charset="0"/>
              </a:rPr>
              <a:t> </a:t>
            </a:r>
            <a:r>
              <a:rPr lang="en-US" dirty="0">
                <a:latin typeface="Georgia" panose="02040502050405020303" pitchFamily="18" charset="0"/>
                <a:ea typeface="Georgia Regular" charset="0"/>
                <a:cs typeface="Georgia Regular" charset="0"/>
              </a:rPr>
              <a:t>r ∈</a:t>
            </a:r>
            <a:r>
              <a:rPr lang="en-US" dirty="0">
                <a:latin typeface="Georgia" panose="02040502050405020303" pitchFamily="18" charset="0"/>
              </a:rPr>
              <a:t> Q</a:t>
            </a:r>
            <a:r>
              <a:rPr lang="en-US" sz="2100" dirty="0">
                <a:latin typeface="Georgia" panose="02040502050405020303" pitchFamily="18" charset="0"/>
                <a:ea typeface="Georgia Regular" charset="0"/>
                <a:cs typeface="Georgia Regular" charset="0"/>
              </a:rPr>
              <a:t> </a:t>
            </a:r>
            <a:r>
              <a:rPr lang="en-US" dirty="0">
                <a:latin typeface="Georgia" panose="02040502050405020303" pitchFamily="18" charset="0"/>
                <a:ea typeface="Georgia Regular" charset="0"/>
                <a:cs typeface="Georgia Regular" charset="0"/>
              </a:rPr>
              <a:t>&amp;</a:t>
            </a:r>
            <a:r>
              <a:rPr lang="en-US" sz="1500" dirty="0">
                <a:latin typeface="Georgia" panose="02040502050405020303" pitchFamily="18" charset="0"/>
                <a:ea typeface="Georgia Regular" charset="0"/>
                <a:cs typeface="Georgia Regular" charset="0"/>
              </a:rPr>
              <a:t> </a:t>
            </a:r>
            <a:r>
              <a:rPr lang="el-GR" sz="1500" dirty="0">
                <a:latin typeface="Georgia" panose="02040502050405020303" pitchFamily="18" charset="0"/>
                <a:ea typeface="Georgia Regular" charset="0"/>
                <a:cs typeface="Georgia Regular" charset="0"/>
              </a:rPr>
              <a:t>λ</a:t>
            </a:r>
            <a:r>
              <a:rPr lang="en-US" sz="1500" dirty="0">
                <a:latin typeface="Georgia" panose="02040502050405020303" pitchFamily="18" charset="0"/>
                <a:ea typeface="Georgia Regular" charset="0"/>
                <a:cs typeface="Georgia Regular" charset="0"/>
              </a:rPr>
              <a:t> ∈ </a:t>
            </a:r>
            <a:r>
              <a:rPr lang="en-US" sz="2700" dirty="0">
                <a:latin typeface="Georgia" panose="02040502050405020303" pitchFamily="18" charset="0"/>
                <a:ea typeface="Georgia Regular" charset="0"/>
                <a:cs typeface="Georgia Regular" charset="0"/>
              </a:rPr>
              <a:t>[</a:t>
            </a:r>
            <a:r>
              <a:rPr lang="hr-HR" sz="1500" dirty="0">
                <a:latin typeface="Georgia" panose="02040502050405020303" pitchFamily="18" charset="0"/>
                <a:ea typeface="Georgia Regular" charset="0"/>
                <a:cs typeface="Georgia Regular" charset="0"/>
              </a:rPr>
              <a:t>1,  log</a:t>
            </a:r>
            <a:r>
              <a:rPr lang="hr-HR" baseline="-25000" dirty="0">
                <a:latin typeface="Georgia" panose="02040502050405020303" pitchFamily="18" charset="0"/>
                <a:ea typeface="Georgia Regular" charset="0"/>
                <a:cs typeface="Georgia Regular" charset="0"/>
              </a:rPr>
              <a:t>(1+β)</a:t>
            </a:r>
            <a:r>
              <a:rPr lang="hr-HR" sz="1500" dirty="0">
                <a:latin typeface="Georgia" panose="02040502050405020303" pitchFamily="18" charset="0"/>
                <a:ea typeface="Georgia Regular" charset="0"/>
                <a:cs typeface="Georgia Regular" charset="0"/>
              </a:rPr>
              <a:t> |V|</a:t>
            </a:r>
            <a:r>
              <a:rPr lang="en-US" sz="1500" dirty="0">
                <a:latin typeface="Georgia" panose="02040502050405020303" pitchFamily="18" charset="0"/>
                <a:ea typeface="Georgia Regular" charset="0"/>
                <a:cs typeface="Georgia Regular" charset="0"/>
              </a:rPr>
              <a:t> </a:t>
            </a:r>
            <a:r>
              <a:rPr lang="en-US" sz="2700" dirty="0">
                <a:latin typeface="Georgia" panose="02040502050405020303" pitchFamily="18" charset="0"/>
                <a:ea typeface="Georgia Regular" charset="0"/>
                <a:cs typeface="Georgia Regular" charset="0"/>
              </a:rPr>
              <a:t>]</a:t>
            </a:r>
            <a:endParaRPr lang="en-US" sz="1500" dirty="0">
              <a:latin typeface="Georgia" panose="02040502050405020303" pitchFamily="18" charset="0"/>
              <a:ea typeface="Georgia Regular" charset="0"/>
              <a:cs typeface="Georgia Regular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2CCC326-9C06-6E44-8A60-2948E35C137E}"/>
              </a:ext>
            </a:extLst>
          </p:cNvPr>
          <p:cNvSpPr/>
          <p:nvPr/>
        </p:nvSpPr>
        <p:spPr>
          <a:xfrm>
            <a:off x="5186468" y="1771872"/>
            <a:ext cx="3598758" cy="10173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1500" dirty="0">
                <a:latin typeface="Helvetica Neue" panose="02000503000000020004" pitchFamily="2" charset="0"/>
                <a:ea typeface="Helvetica Neue" charset="0"/>
                <a:cs typeface="Helvetica Neue" charset="0"/>
              </a:rPr>
              <a:t>Enumerate Candidate Solutions </a:t>
            </a:r>
          </a:p>
          <a:p>
            <a:pPr algn="ctr"/>
            <a:r>
              <a:rPr lang="en-US" sz="1500" dirty="0">
                <a:latin typeface="Helvetica Neue" panose="02000503000000020004" pitchFamily="2" charset="0"/>
                <a:ea typeface="Helvetica Neue" charset="0"/>
                <a:cs typeface="Helvetica Neue" charset="0"/>
              </a:rPr>
              <a:t>for </a:t>
            </a:r>
            <a:r>
              <a:rPr lang="en-US" sz="1500" dirty="0">
                <a:latin typeface="Helvetica Neue" panose="02000503000000020004" pitchFamily="2" charset="0"/>
                <a:ea typeface="Georgia Regular" charset="0"/>
                <a:cs typeface="Georgia Regular" charset="0"/>
              </a:rPr>
              <a:t>r ∈</a:t>
            </a:r>
            <a:r>
              <a:rPr lang="en-US" sz="1500" dirty="0">
                <a:latin typeface="Helvetica Neue" panose="02000503000000020004" pitchFamily="2" charset="0"/>
              </a:rPr>
              <a:t> Q</a:t>
            </a:r>
            <a:r>
              <a:rPr lang="en-US" sz="1500" dirty="0">
                <a:latin typeface="Helvetica Neue" panose="02000503000000020004" pitchFamily="2" charset="0"/>
                <a:ea typeface="Georgia Regular" charset="0"/>
                <a:cs typeface="Georgia Regular" charset="0"/>
              </a:rPr>
              <a:t> &amp; </a:t>
            </a:r>
            <a:r>
              <a:rPr lang="el-GR" sz="1500" dirty="0">
                <a:latin typeface="Helvetica Neue" panose="02000503000000020004" pitchFamily="2" charset="0"/>
                <a:ea typeface="Georgia Regular" charset="0"/>
                <a:cs typeface="Georgia Regular" charset="0"/>
              </a:rPr>
              <a:t>λ</a:t>
            </a:r>
            <a:r>
              <a:rPr lang="en-US" sz="1500" dirty="0">
                <a:latin typeface="Helvetica Neue" panose="02000503000000020004" pitchFamily="2" charset="0"/>
                <a:ea typeface="Georgia Regular" charset="0"/>
                <a:cs typeface="Georgia Regular" charset="0"/>
              </a:rPr>
              <a:t> </a:t>
            </a:r>
          </a:p>
          <a:p>
            <a:pPr algn="ctr"/>
            <a:r>
              <a:rPr lang="en-US" sz="1500" dirty="0">
                <a:latin typeface="Helvetica Neue" panose="02000503000000020004" pitchFamily="2" charset="0"/>
                <a:ea typeface="Helvetica Neue" charset="0"/>
                <a:cs typeface="Helvetica Neue" charset="0"/>
              </a:rPr>
              <a:t>and keep best tree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1AD0A41-F320-8B4D-A32F-5C1E1ABBCBBB}"/>
              </a:ext>
            </a:extLst>
          </p:cNvPr>
          <p:cNvSpPr/>
          <p:nvPr/>
        </p:nvSpPr>
        <p:spPr>
          <a:xfrm>
            <a:off x="5772386" y="4671010"/>
            <a:ext cx="162000" cy="162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Helvetica Neue Regular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195F275-0D74-F54B-90D9-D9E3DEC7CF81}"/>
              </a:ext>
            </a:extLst>
          </p:cNvPr>
          <p:cNvSpPr/>
          <p:nvPr/>
        </p:nvSpPr>
        <p:spPr>
          <a:xfrm>
            <a:off x="7005026" y="4126062"/>
            <a:ext cx="162000" cy="162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86ADA10-7E12-9244-A62E-A03DBC93E51D}"/>
              </a:ext>
            </a:extLst>
          </p:cNvPr>
          <p:cNvCxnSpPr>
            <a:stCxn id="84" idx="3"/>
            <a:endCxn id="82" idx="0"/>
          </p:cNvCxnSpPr>
          <p:nvPr/>
        </p:nvCxnSpPr>
        <p:spPr>
          <a:xfrm flipH="1">
            <a:off x="5472446" y="3340182"/>
            <a:ext cx="208468" cy="785881"/>
          </a:xfrm>
          <a:prstGeom prst="line">
            <a:avLst/>
          </a:prstGeom>
          <a:ln w="25400" cmpd="sng">
            <a:solidFill>
              <a:schemeClr val="tx2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23FDF387-978E-2C4D-830E-CFD4727A88C2}"/>
              </a:ext>
            </a:extLst>
          </p:cNvPr>
          <p:cNvSpPr/>
          <p:nvPr/>
        </p:nvSpPr>
        <p:spPr>
          <a:xfrm>
            <a:off x="6843026" y="3039905"/>
            <a:ext cx="162000" cy="162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D5A0D433-B07C-3041-9F2A-6D0BCE3A60E2}"/>
              </a:ext>
            </a:extLst>
          </p:cNvPr>
          <p:cNvSpPr/>
          <p:nvPr/>
        </p:nvSpPr>
        <p:spPr>
          <a:xfrm>
            <a:off x="6681026" y="4749725"/>
            <a:ext cx="162000" cy="162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0D78E89F-D515-C44C-BB83-0C26FCEAE3D7}"/>
              </a:ext>
            </a:extLst>
          </p:cNvPr>
          <p:cNvSpPr/>
          <p:nvPr/>
        </p:nvSpPr>
        <p:spPr>
          <a:xfrm>
            <a:off x="6418632" y="3909957"/>
            <a:ext cx="162000" cy="162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04B2D0C-3203-BD44-9120-AD01DD17104E}"/>
              </a:ext>
            </a:extLst>
          </p:cNvPr>
          <p:cNvSpPr/>
          <p:nvPr/>
        </p:nvSpPr>
        <p:spPr>
          <a:xfrm>
            <a:off x="5657189" y="3201905"/>
            <a:ext cx="162000" cy="162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Helvetica Neue Regular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9FB13F57-9394-5C4B-B2E9-ADB2B96A604F}"/>
              </a:ext>
            </a:extLst>
          </p:cNvPr>
          <p:cNvSpPr/>
          <p:nvPr/>
        </p:nvSpPr>
        <p:spPr>
          <a:xfrm>
            <a:off x="6169108" y="2935098"/>
            <a:ext cx="162000" cy="162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CD714A5-4C20-5942-A270-FE0411177D38}"/>
              </a:ext>
            </a:extLst>
          </p:cNvPr>
          <p:cNvCxnSpPr>
            <a:stCxn id="47" idx="1"/>
            <a:endCxn id="82" idx="4"/>
          </p:cNvCxnSpPr>
          <p:nvPr/>
        </p:nvCxnSpPr>
        <p:spPr>
          <a:xfrm flipH="1" flipV="1">
            <a:off x="5472446" y="4324062"/>
            <a:ext cx="323665" cy="370672"/>
          </a:xfrm>
          <a:prstGeom prst="line">
            <a:avLst/>
          </a:prstGeom>
          <a:ln w="25400" cmpd="sng">
            <a:solidFill>
              <a:schemeClr val="tx2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C13EC28-7B5B-9A4A-8FDF-D5FD56346D8E}"/>
              </a:ext>
            </a:extLst>
          </p:cNvPr>
          <p:cNvCxnSpPr>
            <a:stCxn id="76" idx="2"/>
            <a:endCxn id="47" idx="6"/>
          </p:cNvCxnSpPr>
          <p:nvPr/>
        </p:nvCxnSpPr>
        <p:spPr>
          <a:xfrm flipH="1" flipV="1">
            <a:off x="5934386" y="4752011"/>
            <a:ext cx="746640" cy="78715"/>
          </a:xfrm>
          <a:prstGeom prst="line">
            <a:avLst/>
          </a:prstGeom>
          <a:ln w="25400" cmpd="sng">
            <a:solidFill>
              <a:schemeClr val="tx2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0231BF7-2F90-AE44-AA15-F55F1946606A}"/>
              </a:ext>
            </a:extLst>
          </p:cNvPr>
          <p:cNvCxnSpPr>
            <a:endCxn id="84" idx="7"/>
          </p:cNvCxnSpPr>
          <p:nvPr/>
        </p:nvCxnSpPr>
        <p:spPr>
          <a:xfrm flipH="1">
            <a:off x="5795466" y="3016099"/>
            <a:ext cx="373643" cy="209531"/>
          </a:xfrm>
          <a:prstGeom prst="line">
            <a:avLst/>
          </a:prstGeom>
          <a:ln w="25400" cmpd="sng">
            <a:solidFill>
              <a:schemeClr val="tx2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3632766-5773-0F43-9684-3AAA3FD15CB3}"/>
              </a:ext>
            </a:extLst>
          </p:cNvPr>
          <p:cNvCxnSpPr>
            <a:stCxn id="72" idx="2"/>
          </p:cNvCxnSpPr>
          <p:nvPr/>
        </p:nvCxnSpPr>
        <p:spPr>
          <a:xfrm flipH="1" flipV="1">
            <a:off x="6331109" y="3016099"/>
            <a:ext cx="511918" cy="104807"/>
          </a:xfrm>
          <a:prstGeom prst="line">
            <a:avLst/>
          </a:prstGeom>
          <a:ln w="25400" cmpd="sng">
            <a:solidFill>
              <a:schemeClr val="tx2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55FADE0-29CD-BA41-B052-211E1D35D337}"/>
              </a:ext>
            </a:extLst>
          </p:cNvPr>
          <p:cNvCxnSpPr/>
          <p:nvPr/>
        </p:nvCxnSpPr>
        <p:spPr>
          <a:xfrm flipV="1">
            <a:off x="6556909" y="3213780"/>
            <a:ext cx="367118" cy="731776"/>
          </a:xfrm>
          <a:prstGeom prst="line">
            <a:avLst/>
          </a:prstGeom>
          <a:ln w="25400" cmpd="sng">
            <a:solidFill>
              <a:schemeClr val="tx2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B26FC5F-EACC-7F43-B963-2ABDE0998D21}"/>
              </a:ext>
            </a:extLst>
          </p:cNvPr>
          <p:cNvCxnSpPr>
            <a:stCxn id="77" idx="5"/>
            <a:endCxn id="52" idx="2"/>
          </p:cNvCxnSpPr>
          <p:nvPr/>
        </p:nvCxnSpPr>
        <p:spPr>
          <a:xfrm>
            <a:off x="6556909" y="4048234"/>
            <a:ext cx="448118" cy="158829"/>
          </a:xfrm>
          <a:prstGeom prst="line">
            <a:avLst/>
          </a:prstGeom>
          <a:ln w="25400" cmpd="sng">
            <a:solidFill>
              <a:schemeClr val="tx2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A827D01-0D62-F34E-A42E-96904DAFC636}"/>
              </a:ext>
            </a:extLst>
          </p:cNvPr>
          <p:cNvCxnSpPr>
            <a:stCxn id="82" idx="6"/>
            <a:endCxn id="77" idx="2"/>
          </p:cNvCxnSpPr>
          <p:nvPr/>
        </p:nvCxnSpPr>
        <p:spPr>
          <a:xfrm flipV="1">
            <a:off x="5571446" y="3990958"/>
            <a:ext cx="847187" cy="234105"/>
          </a:xfrm>
          <a:prstGeom prst="line">
            <a:avLst/>
          </a:prstGeom>
          <a:ln w="25400" cmpd="sng">
            <a:solidFill>
              <a:schemeClr val="tx2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FFE82AA6-F72F-8C48-8007-C56DE1723C49}"/>
              </a:ext>
            </a:extLst>
          </p:cNvPr>
          <p:cNvCxnSpPr>
            <a:stCxn id="76" idx="0"/>
            <a:endCxn id="77" idx="4"/>
          </p:cNvCxnSpPr>
          <p:nvPr/>
        </p:nvCxnSpPr>
        <p:spPr>
          <a:xfrm flipH="1" flipV="1">
            <a:off x="6499633" y="4071958"/>
            <a:ext cx="262394" cy="677768"/>
          </a:xfrm>
          <a:prstGeom prst="line">
            <a:avLst/>
          </a:prstGeom>
          <a:ln w="25400" cmpd="sng">
            <a:solidFill>
              <a:schemeClr val="tx2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Oval 71">
            <a:extLst>
              <a:ext uri="{FF2B5EF4-FFF2-40B4-BE49-F238E27FC236}">
                <a16:creationId xmlns:a16="http://schemas.microsoft.com/office/drawing/2014/main" id="{8C98350B-F8F2-5D41-8DBE-E0F72FF07755}"/>
              </a:ext>
            </a:extLst>
          </p:cNvPr>
          <p:cNvSpPr/>
          <p:nvPr/>
        </p:nvSpPr>
        <p:spPr>
          <a:xfrm>
            <a:off x="7874547" y="3930514"/>
            <a:ext cx="162000" cy="162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0FF19FC6-6ABC-8547-B87C-2B065256B8C1}"/>
              </a:ext>
            </a:extLst>
          </p:cNvPr>
          <p:cNvCxnSpPr>
            <a:endCxn id="52" idx="0"/>
          </p:cNvCxnSpPr>
          <p:nvPr/>
        </p:nvCxnSpPr>
        <p:spPr>
          <a:xfrm flipH="1">
            <a:off x="7086027" y="3570093"/>
            <a:ext cx="523715" cy="555970"/>
          </a:xfrm>
          <a:prstGeom prst="line">
            <a:avLst/>
          </a:prstGeom>
          <a:ln w="25400" cmpd="sng">
            <a:solidFill>
              <a:schemeClr val="tx2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13EB1671-15E7-EC42-9935-392C77EDF164}"/>
              </a:ext>
            </a:extLst>
          </p:cNvPr>
          <p:cNvCxnSpPr>
            <a:endCxn id="52" idx="5"/>
          </p:cNvCxnSpPr>
          <p:nvPr/>
        </p:nvCxnSpPr>
        <p:spPr>
          <a:xfrm flipH="1" flipV="1">
            <a:off x="7143303" y="4264339"/>
            <a:ext cx="723388" cy="209807"/>
          </a:xfrm>
          <a:prstGeom prst="line">
            <a:avLst/>
          </a:prstGeom>
          <a:ln w="25400" cmpd="sng">
            <a:solidFill>
              <a:schemeClr val="tx2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230BB1B5-59E1-894A-9AED-E431CDC072B9}"/>
              </a:ext>
            </a:extLst>
          </p:cNvPr>
          <p:cNvCxnSpPr/>
          <p:nvPr/>
        </p:nvCxnSpPr>
        <p:spPr>
          <a:xfrm flipH="1" flipV="1">
            <a:off x="7749750" y="3570093"/>
            <a:ext cx="205798" cy="360422"/>
          </a:xfrm>
          <a:prstGeom prst="line">
            <a:avLst/>
          </a:prstGeom>
          <a:ln w="25400" cmpd="sng">
            <a:solidFill>
              <a:schemeClr val="tx2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9A853A7E-6468-6541-8977-9BDD2B634938}"/>
              </a:ext>
            </a:extLst>
          </p:cNvPr>
          <p:cNvCxnSpPr>
            <a:endCxn id="52" idx="6"/>
          </p:cNvCxnSpPr>
          <p:nvPr/>
        </p:nvCxnSpPr>
        <p:spPr>
          <a:xfrm flipH="1">
            <a:off x="7167027" y="4011514"/>
            <a:ext cx="707521" cy="195548"/>
          </a:xfrm>
          <a:prstGeom prst="line">
            <a:avLst/>
          </a:prstGeom>
          <a:ln w="25400" cmpd="sng">
            <a:solidFill>
              <a:schemeClr val="tx2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34C678DF-88F6-6140-9D46-13C44CF4B4DC}"/>
              </a:ext>
            </a:extLst>
          </p:cNvPr>
          <p:cNvCxnSpPr>
            <a:endCxn id="76" idx="6"/>
          </p:cNvCxnSpPr>
          <p:nvPr/>
        </p:nvCxnSpPr>
        <p:spPr>
          <a:xfrm flipH="1">
            <a:off x="6843027" y="4544150"/>
            <a:ext cx="1052660" cy="286576"/>
          </a:xfrm>
          <a:prstGeom prst="line">
            <a:avLst/>
          </a:prstGeom>
          <a:ln w="25400" cmpd="sng">
            <a:solidFill>
              <a:schemeClr val="tx2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250EE960-9D68-4A4A-82B7-246AC460B1AF}"/>
              </a:ext>
            </a:extLst>
          </p:cNvPr>
          <p:cNvCxnSpPr/>
          <p:nvPr/>
        </p:nvCxnSpPr>
        <p:spPr>
          <a:xfrm flipV="1">
            <a:off x="5582442" y="3984845"/>
            <a:ext cx="847187" cy="234105"/>
          </a:xfrm>
          <a:prstGeom prst="line">
            <a:avLst/>
          </a:prstGeom>
          <a:ln w="34925" cmpd="sng">
            <a:solidFill>
              <a:srgbClr val="00B05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A0898160-6F17-784A-82CD-70E7FAB63D2E}"/>
              </a:ext>
            </a:extLst>
          </p:cNvPr>
          <p:cNvCxnSpPr/>
          <p:nvPr/>
        </p:nvCxnSpPr>
        <p:spPr>
          <a:xfrm flipH="1">
            <a:off x="7089797" y="3571665"/>
            <a:ext cx="523715" cy="555970"/>
          </a:xfrm>
          <a:prstGeom prst="line">
            <a:avLst/>
          </a:prstGeom>
          <a:ln w="34925" cmpd="sng">
            <a:solidFill>
              <a:srgbClr val="00B05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E72E64C4-15D7-FB45-A0BD-C108870EBFE5}"/>
              </a:ext>
            </a:extLst>
          </p:cNvPr>
          <p:cNvCxnSpPr/>
          <p:nvPr/>
        </p:nvCxnSpPr>
        <p:spPr>
          <a:xfrm flipH="1" flipV="1">
            <a:off x="7154298" y="4271419"/>
            <a:ext cx="723388" cy="209807"/>
          </a:xfrm>
          <a:prstGeom prst="line">
            <a:avLst/>
          </a:prstGeom>
          <a:ln w="34925" cmpd="sng">
            <a:solidFill>
              <a:srgbClr val="00B05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Oval 80">
            <a:extLst>
              <a:ext uri="{FF2B5EF4-FFF2-40B4-BE49-F238E27FC236}">
                <a16:creationId xmlns:a16="http://schemas.microsoft.com/office/drawing/2014/main" id="{57220061-210C-AE4E-A968-6D12E2148405}"/>
              </a:ext>
            </a:extLst>
          </p:cNvPr>
          <p:cNvSpPr/>
          <p:nvPr/>
        </p:nvSpPr>
        <p:spPr>
          <a:xfrm>
            <a:off x="6968886" y="4110366"/>
            <a:ext cx="198000" cy="19800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03A070D5-3C43-7347-8852-931341CF4583}"/>
              </a:ext>
            </a:extLst>
          </p:cNvPr>
          <p:cNvSpPr/>
          <p:nvPr/>
        </p:nvSpPr>
        <p:spPr>
          <a:xfrm>
            <a:off x="5373445" y="4126062"/>
            <a:ext cx="198000" cy="19800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Helvetica Neue Regular" charset="0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2C48DC00-7F71-3B44-A75C-DBAFAD52727C}"/>
              </a:ext>
            </a:extLst>
          </p:cNvPr>
          <p:cNvSpPr/>
          <p:nvPr/>
        </p:nvSpPr>
        <p:spPr>
          <a:xfrm>
            <a:off x="7580745" y="3401088"/>
            <a:ext cx="198000" cy="19800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840F82FA-19C3-C040-BAFA-2E572B3FF997}"/>
              </a:ext>
            </a:extLst>
          </p:cNvPr>
          <p:cNvSpPr/>
          <p:nvPr/>
        </p:nvSpPr>
        <p:spPr>
          <a:xfrm>
            <a:off x="7866690" y="4375145"/>
            <a:ext cx="198000" cy="19800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521DAC3D-1042-BD4E-B1C0-DE6E5FC76B61}"/>
              </a:ext>
            </a:extLst>
          </p:cNvPr>
          <p:cNvSpPr txBox="1"/>
          <p:nvPr/>
        </p:nvSpPr>
        <p:spPr>
          <a:xfrm>
            <a:off x="7749749" y="3064551"/>
            <a:ext cx="309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0202">
              <a:spcAft>
                <a:spcPts val="400"/>
              </a:spcAft>
              <a:buSzPct val="100000"/>
            </a:pPr>
            <a:r>
              <a:rPr lang="en-US" sz="2400" b="1" dirty="0">
                <a:latin typeface="Perpetua" charset="0"/>
                <a:ea typeface="Perpetua" charset="0"/>
                <a:cs typeface="Perpetua" charset="0"/>
              </a:rPr>
              <a:t>r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9722CCB6-5280-5649-BDDC-2BDD62AAD681}"/>
              </a:ext>
            </a:extLst>
          </p:cNvPr>
          <p:cNvCxnSpPr>
            <a:stCxn id="83" idx="1"/>
          </p:cNvCxnSpPr>
          <p:nvPr/>
        </p:nvCxnSpPr>
        <p:spPr>
          <a:xfrm flipH="1" flipV="1">
            <a:off x="7008447" y="3122852"/>
            <a:ext cx="601295" cy="307233"/>
          </a:xfrm>
          <a:prstGeom prst="line">
            <a:avLst/>
          </a:prstGeom>
          <a:ln w="25400" cmpd="sng">
            <a:solidFill>
              <a:schemeClr val="tx2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41CE39D7-EB5F-3047-B48F-2AB44F13B3CD}"/>
              </a:ext>
            </a:extLst>
          </p:cNvPr>
          <p:cNvCxnSpPr>
            <a:stCxn id="83" idx="2"/>
          </p:cNvCxnSpPr>
          <p:nvPr/>
        </p:nvCxnSpPr>
        <p:spPr>
          <a:xfrm flipH="1">
            <a:off x="6604692" y="3500088"/>
            <a:ext cx="976054" cy="452578"/>
          </a:xfrm>
          <a:prstGeom prst="line">
            <a:avLst/>
          </a:prstGeom>
          <a:ln w="34925" cmpd="sng">
            <a:solidFill>
              <a:srgbClr val="00B05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Oval 87">
            <a:extLst>
              <a:ext uri="{FF2B5EF4-FFF2-40B4-BE49-F238E27FC236}">
                <a16:creationId xmlns:a16="http://schemas.microsoft.com/office/drawing/2014/main" id="{6FB6398A-9781-6D43-9FFC-ED01796C56BB}"/>
              </a:ext>
            </a:extLst>
          </p:cNvPr>
          <p:cNvSpPr/>
          <p:nvPr/>
        </p:nvSpPr>
        <p:spPr>
          <a:xfrm>
            <a:off x="6415400" y="3888454"/>
            <a:ext cx="198000" cy="19800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B0B78AD-922A-E641-AE0E-0529D84CCA37}"/>
              </a:ext>
            </a:extLst>
          </p:cNvPr>
          <p:cNvSpPr txBox="1"/>
          <p:nvPr/>
        </p:nvSpPr>
        <p:spPr>
          <a:xfrm>
            <a:off x="1326403" y="3129929"/>
            <a:ext cx="3942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0202">
              <a:spcAft>
                <a:spcPts val="400"/>
              </a:spcAft>
              <a:buSzPct val="100000"/>
            </a:pPr>
            <a:r>
              <a:rPr lang="en-US" dirty="0">
                <a:solidFill>
                  <a:schemeClr val="accent1"/>
                </a:solidFill>
                <a:latin typeface="Helvetica Neue" panose="02000503000000020004" pitchFamily="2" charset="0"/>
                <a:ea typeface="Georgia Regular" charset="0"/>
                <a:cs typeface="Georgia Regular" charset="0"/>
              </a:rPr>
              <a:t>Precomputed distance in G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30" grpId="0"/>
      <p:bldP spid="32" grpId="0" animBg="1"/>
      <p:bldP spid="33" grpId="0" animBg="1"/>
      <p:bldP spid="34" grpId="0"/>
      <p:bldP spid="35" grpId="0" animBg="1"/>
      <p:bldP spid="89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43DAA7-211F-0F4E-85D4-F878CC76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531" y="277718"/>
            <a:ext cx="4427525" cy="1105789"/>
          </a:xfrm>
        </p:spPr>
        <p:txBody>
          <a:bodyPr/>
          <a:lstStyle/>
          <a:p>
            <a:r>
              <a:rPr lang="en-US" b="1" dirty="0">
                <a:latin typeface="Helvetica Neue Condensed Black" panose="02000503000000020004" pitchFamily="2" charset="0"/>
              </a:rPr>
              <a:t>Focused Clustering and Outlier Detection</a:t>
            </a:r>
            <a:br>
              <a:rPr lang="en-US" b="1" dirty="0">
                <a:latin typeface="Helvetica Neue Condensed Black" panose="02000503000000020004" pitchFamily="2" charset="0"/>
              </a:rPr>
            </a:br>
            <a:r>
              <a:rPr lang="en-US" sz="1800" dirty="0">
                <a:latin typeface="Helvetica Neue Thin" panose="020B0403020202020204" pitchFamily="34" charset="0"/>
              </a:rPr>
              <a:t>Similarity based on attributes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6B3AEAF-8C6F-284E-BC98-3B44C179555D}"/>
              </a:ext>
            </a:extLst>
          </p:cNvPr>
          <p:cNvSpPr txBox="1">
            <a:spLocks/>
          </p:cNvSpPr>
          <p:nvPr/>
        </p:nvSpPr>
        <p:spPr>
          <a:xfrm>
            <a:off x="350220" y="1519122"/>
            <a:ext cx="5438101" cy="2535371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914318" rtl="0" eaLnBrk="1" latinLnBrk="0" hangingPunct="1">
              <a:lnSpc>
                <a:spcPct val="120000"/>
              </a:lnSpc>
              <a:spcBef>
                <a:spcPts val="1000"/>
              </a:spcBef>
              <a:buFontTx/>
              <a:buBlip>
                <a:blip r:embed="rId2"/>
              </a:buBlip>
              <a:defRPr sz="16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3888" indent="-28575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Tx/>
              <a:buBlip>
                <a:blip r:embed="rId2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8525" indent="-17145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3638" indent="-17145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Tx/>
              <a:buBlip>
                <a:blip r:embed="rId3"/>
              </a:buBlip>
              <a:tabLst>
                <a:tab pos="1163638" algn="l"/>
              </a:tabLst>
              <a:defRPr sz="10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63638" indent="-17145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Tx/>
              <a:buBlip>
                <a:blip r:embed="rId3"/>
              </a:buBlip>
              <a:defRPr sz="100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350" b="1" dirty="0">
                <a:latin typeface="Helvetica Neue" panose="02000503000000020004" pitchFamily="2" charset="0"/>
              </a:rPr>
              <a:t>Model:</a:t>
            </a:r>
            <a:r>
              <a:rPr lang="en-US" sz="1350" dirty="0">
                <a:latin typeface="Helvetica Neue" panose="02000503000000020004" pitchFamily="2" charset="0"/>
              </a:rPr>
              <a:t>      Unlabeled Undirected Graph </a:t>
            </a:r>
            <a:r>
              <a:rPr lang="en-US" sz="1350" u="sng" dirty="0">
                <a:latin typeface="Helvetica Neue" panose="02000503000000020004" pitchFamily="2" charset="0"/>
              </a:rPr>
              <a:t>with Node Attributes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350" b="1" dirty="0">
                <a:latin typeface="Helvetica Neue" panose="02000503000000020004" pitchFamily="2" charset="0"/>
              </a:rPr>
              <a:t>Query:</a:t>
            </a:r>
            <a:r>
              <a:rPr lang="en-US" sz="1350" dirty="0">
                <a:latin typeface="Helvetica Neue" panose="02000503000000020004" pitchFamily="2" charset="0"/>
              </a:rPr>
              <a:t>       A set of Nodes </a:t>
            </a:r>
            <a:r>
              <a:rPr lang="en-US" sz="1500" dirty="0">
                <a:latin typeface="Helvetica Neue" panose="02000503000000020004" pitchFamily="2" charset="0"/>
              </a:rPr>
              <a:t>Q</a:t>
            </a:r>
            <a:endParaRPr lang="en-US" sz="1350" dirty="0">
              <a:latin typeface="Helvetica Neue" panose="02000503000000020004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350" b="1" dirty="0">
                <a:latin typeface="Helvetica Neue" panose="02000503000000020004" pitchFamily="2" charset="0"/>
              </a:rPr>
              <a:t>Similarity:</a:t>
            </a:r>
            <a:r>
              <a:rPr lang="en-US" sz="1350" dirty="0">
                <a:latin typeface="Helvetica Neue" panose="02000503000000020004" pitchFamily="2" charset="0"/>
              </a:rPr>
              <a:t> </a:t>
            </a:r>
            <a:r>
              <a:rPr lang="en-US" sz="1350" u="sng" dirty="0">
                <a:latin typeface="Helvetica Neue" panose="02000503000000020004" pitchFamily="2" charset="0"/>
              </a:rPr>
              <a:t>To Be Inferred</a:t>
            </a:r>
            <a:r>
              <a:rPr lang="en-US" sz="1350" dirty="0">
                <a:latin typeface="Helvetica Neue" panose="02000503000000020004" pitchFamily="2" charset="0"/>
              </a:rPr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350" dirty="0">
                <a:latin typeface="Helvetica Neue" panose="02000503000000020004" pitchFamily="2" charset="0"/>
              </a:rPr>
              <a:t>                 </a:t>
            </a:r>
            <a:r>
              <a:rPr lang="en-US" sz="1350" i="1" dirty="0">
                <a:latin typeface="Helvetica Neue" panose="02000503000000020004" pitchFamily="2" charset="0"/>
              </a:rPr>
              <a:t>based on Attribute Values &amp; Connectivity</a:t>
            </a:r>
            <a:endParaRPr lang="en-US" sz="1350" i="1" u="sng" dirty="0">
              <a:latin typeface="Helvetica Neue" panose="02000503000000020004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600" dirty="0">
              <a:latin typeface="Helvetica Neue" panose="02000503000000020004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350" b="1" dirty="0">
                <a:latin typeface="Helvetica Neue" panose="02000503000000020004" pitchFamily="2" charset="0"/>
              </a:rPr>
              <a:t>Output:</a:t>
            </a:r>
            <a:r>
              <a:rPr lang="en-US" sz="1350" dirty="0">
                <a:latin typeface="Helvetica Neue" panose="02000503000000020004" pitchFamily="2" charset="0"/>
              </a:rPr>
              <a:t>     </a:t>
            </a:r>
            <a:r>
              <a:rPr lang="en-US" sz="1350" u="sng" dirty="0">
                <a:latin typeface="Helvetica Neue" panose="02000503000000020004" pitchFamily="2" charset="0"/>
              </a:rPr>
              <a:t>Clusters</a:t>
            </a:r>
            <a:r>
              <a:rPr lang="en-US" sz="1350" dirty="0">
                <a:latin typeface="Helvetica Neue" panose="02000503000000020004" pitchFamily="2" charset="0"/>
              </a:rPr>
              <a:t> of Nodes: Dense &amp; Coherent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900" dirty="0">
                <a:latin typeface="Helvetica Neue" panose="02000503000000020004" pitchFamily="2" charset="0"/>
              </a:rPr>
              <a:t>                                         </a:t>
            </a:r>
            <a:r>
              <a:rPr lang="en-US" sz="1350" dirty="0">
                <a:latin typeface="Helvetica Neue" panose="02000503000000020004" pitchFamily="2" charset="0"/>
              </a:rPr>
              <a:t> + </a:t>
            </a:r>
            <a:r>
              <a:rPr lang="en-US" sz="1350" u="sng" dirty="0">
                <a:latin typeface="Helvetica Neue" panose="02000503000000020004" pitchFamily="2" charset="0"/>
              </a:rPr>
              <a:t>Outliers</a:t>
            </a:r>
            <a:endParaRPr lang="en-US" sz="900" u="sng" dirty="0">
              <a:latin typeface="Helvetica Neue" panose="02000503000000020004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900" dirty="0">
              <a:latin typeface="Helvetica Neue" panose="02000503000000020004" pitchFamily="2" charset="0"/>
            </a:endParaRPr>
          </a:p>
          <a:p>
            <a:pPr>
              <a:lnSpc>
                <a:spcPct val="100000"/>
              </a:lnSpc>
            </a:pPr>
            <a:endParaRPr lang="en-US" sz="900" dirty="0">
              <a:latin typeface="Helvetica Neue" panose="02000503000000020004" pitchFamily="2" charset="0"/>
            </a:endParaRPr>
          </a:p>
          <a:p>
            <a:pPr>
              <a:lnSpc>
                <a:spcPct val="100000"/>
              </a:lnSpc>
            </a:pPr>
            <a:endParaRPr lang="en-US" sz="900" dirty="0">
              <a:latin typeface="Helvetica Neue" panose="02000503000000020004" pitchFamily="2" charset="0"/>
            </a:endParaRPr>
          </a:p>
          <a:p>
            <a:pPr>
              <a:lnSpc>
                <a:spcPct val="100000"/>
              </a:lnSpc>
            </a:pPr>
            <a:endParaRPr lang="en-US" sz="900" dirty="0">
              <a:latin typeface="Helvetica Neue" panose="02000503000000020004" pitchFamily="2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C150375-9C65-194E-9880-4CBCB152D932}"/>
              </a:ext>
            </a:extLst>
          </p:cNvPr>
          <p:cNvSpPr/>
          <p:nvPr/>
        </p:nvSpPr>
        <p:spPr>
          <a:xfrm>
            <a:off x="7234376" y="3100134"/>
            <a:ext cx="658419" cy="638681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 panose="02000503000000020004" pitchFamily="2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C2024CE-C904-DB40-8F66-AC3DB0578289}"/>
              </a:ext>
            </a:extLst>
          </p:cNvPr>
          <p:cNvGrpSpPr/>
          <p:nvPr/>
        </p:nvGrpSpPr>
        <p:grpSpPr>
          <a:xfrm>
            <a:off x="8168982" y="3187653"/>
            <a:ext cx="795244" cy="866840"/>
            <a:chOff x="2775859" y="-1511298"/>
            <a:chExt cx="795244" cy="866840"/>
          </a:xfrm>
        </p:grpSpPr>
        <p:sp>
          <p:nvSpPr>
            <p:cNvPr id="21" name="Double Bracket 20">
              <a:extLst>
                <a:ext uri="{FF2B5EF4-FFF2-40B4-BE49-F238E27FC236}">
                  <a16:creationId xmlns:a16="http://schemas.microsoft.com/office/drawing/2014/main" id="{51C758CC-FA3D-CE49-BC1B-ED5D99E2C803}"/>
                </a:ext>
              </a:extLst>
            </p:cNvPr>
            <p:cNvSpPr/>
            <p:nvPr/>
          </p:nvSpPr>
          <p:spPr>
            <a:xfrm>
              <a:off x="2775859" y="-1511298"/>
              <a:ext cx="782888" cy="866840"/>
            </a:xfrm>
            <a:prstGeom prst="bracketPair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Neue" panose="02000503000000020004" pitchFamily="2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86183EC-5B17-AA41-867D-B7673CBEC1E3}"/>
                </a:ext>
              </a:extLst>
            </p:cNvPr>
            <p:cNvSpPr txBox="1"/>
            <p:nvPr/>
          </p:nvSpPr>
          <p:spPr>
            <a:xfrm>
              <a:off x="2862644" y="-1450769"/>
              <a:ext cx="708459" cy="75564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30202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b="1" dirty="0">
                  <a:latin typeface="Helvetica Neue" charset="0"/>
                  <a:ea typeface="Helvetica Neue" charset="0"/>
                  <a:cs typeface="Helvetica Neue" charset="0"/>
                </a:rPr>
                <a:t>PhD</a:t>
              </a:r>
            </a:p>
            <a:p>
              <a:pPr defTabSz="430202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b="1" dirty="0">
                  <a:latin typeface="Helvetica Neue" charset="0"/>
                  <a:ea typeface="Helvetica Neue" charset="0"/>
                  <a:cs typeface="Helvetica Neue" charset="0"/>
                </a:rPr>
                <a:t>NYC</a:t>
              </a:r>
            </a:p>
            <a:p>
              <a:pPr defTabSz="430202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dirty="0">
                  <a:latin typeface="Helvetica Neue" charset="0"/>
                  <a:ea typeface="Helvetica Neue" charset="0"/>
                  <a:cs typeface="Helvetica Neue" charset="0"/>
                </a:rPr>
                <a:t>Italian</a:t>
              </a:r>
            </a:p>
            <a:p>
              <a:pPr defTabSz="430202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dirty="0">
                  <a:latin typeface="Helvetica Neue" charset="0"/>
                  <a:ea typeface="Helvetica Neue" charset="0"/>
                  <a:cs typeface="Helvetica Neue" charset="0"/>
                </a:rPr>
                <a:t>IBM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1304265-45D7-5F44-B9D9-F59CFF92D7D9}"/>
              </a:ext>
            </a:extLst>
          </p:cNvPr>
          <p:cNvGrpSpPr/>
          <p:nvPr/>
        </p:nvGrpSpPr>
        <p:grpSpPr>
          <a:xfrm>
            <a:off x="5056621" y="2541886"/>
            <a:ext cx="857960" cy="866840"/>
            <a:chOff x="4320861" y="-1511298"/>
            <a:chExt cx="857960" cy="86684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76A681F-ED52-EA48-B6D7-2106699FF20D}"/>
                </a:ext>
              </a:extLst>
            </p:cNvPr>
            <p:cNvSpPr txBox="1"/>
            <p:nvPr/>
          </p:nvSpPr>
          <p:spPr>
            <a:xfrm>
              <a:off x="4382358" y="-1450768"/>
              <a:ext cx="796463" cy="75564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30202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b="1" u="sng" dirty="0">
                  <a:solidFill>
                    <a:schemeClr val="accent2">
                      <a:lumMod val="50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rPr>
                <a:t>College</a:t>
              </a:r>
            </a:p>
            <a:p>
              <a:pPr defTabSz="430202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b="1" dirty="0">
                  <a:latin typeface="Helvetica Neue" charset="0"/>
                  <a:ea typeface="Helvetica Neue" charset="0"/>
                  <a:cs typeface="Helvetica Neue" charset="0"/>
                </a:rPr>
                <a:t>NYC</a:t>
              </a:r>
            </a:p>
            <a:p>
              <a:pPr defTabSz="430202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dirty="0">
                  <a:latin typeface="Helvetica Neue" charset="0"/>
                  <a:ea typeface="Helvetica Neue" charset="0"/>
                  <a:cs typeface="Helvetica Neue" charset="0"/>
                </a:rPr>
                <a:t>English</a:t>
              </a:r>
            </a:p>
            <a:p>
              <a:pPr defTabSz="430202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dirty="0">
                  <a:latin typeface="Helvetica Neue" charset="0"/>
                  <a:ea typeface="Helvetica Neue" charset="0"/>
                  <a:cs typeface="Helvetica Neue" charset="0"/>
                </a:rPr>
                <a:t>Google</a:t>
              </a:r>
            </a:p>
          </p:txBody>
        </p:sp>
        <p:sp>
          <p:nvSpPr>
            <p:cNvPr id="25" name="Double Bracket 24">
              <a:extLst>
                <a:ext uri="{FF2B5EF4-FFF2-40B4-BE49-F238E27FC236}">
                  <a16:creationId xmlns:a16="http://schemas.microsoft.com/office/drawing/2014/main" id="{B82BDAD9-5D53-4749-8C93-CE0C8E540E67}"/>
                </a:ext>
              </a:extLst>
            </p:cNvPr>
            <p:cNvSpPr/>
            <p:nvPr/>
          </p:nvSpPr>
          <p:spPr>
            <a:xfrm>
              <a:off x="4320861" y="-1511298"/>
              <a:ext cx="857960" cy="866840"/>
            </a:xfrm>
            <a:prstGeom prst="bracketPair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Neue" panose="02000503000000020004" pitchFamily="2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4CB91E0-3685-9142-8A85-FFF42F58D1F3}"/>
              </a:ext>
            </a:extLst>
          </p:cNvPr>
          <p:cNvGrpSpPr/>
          <p:nvPr/>
        </p:nvGrpSpPr>
        <p:grpSpPr>
          <a:xfrm>
            <a:off x="7917742" y="863491"/>
            <a:ext cx="857960" cy="866840"/>
            <a:chOff x="7237990" y="-1455703"/>
            <a:chExt cx="857960" cy="86684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2069D29-2B3A-C84A-916D-16B777782C1B}"/>
                </a:ext>
              </a:extLst>
            </p:cNvPr>
            <p:cNvSpPr txBox="1"/>
            <p:nvPr/>
          </p:nvSpPr>
          <p:spPr>
            <a:xfrm>
              <a:off x="7324790" y="-1400107"/>
              <a:ext cx="708459" cy="75564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30202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b="1" dirty="0">
                  <a:latin typeface="Helvetica Neue" charset="0"/>
                  <a:ea typeface="Helvetica Neue" charset="0"/>
                  <a:cs typeface="Helvetica Neue" charset="0"/>
                </a:rPr>
                <a:t>PhD</a:t>
              </a:r>
            </a:p>
            <a:p>
              <a:pPr defTabSz="430202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b="1" dirty="0">
                  <a:latin typeface="Helvetica Neue" charset="0"/>
                  <a:ea typeface="Helvetica Neue" charset="0"/>
                  <a:cs typeface="Helvetica Neue" charset="0"/>
                </a:rPr>
                <a:t>NYC</a:t>
              </a:r>
            </a:p>
            <a:p>
              <a:pPr defTabSz="430202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dirty="0">
                  <a:latin typeface="Helvetica Neue" charset="0"/>
                  <a:ea typeface="Helvetica Neue" charset="0"/>
                  <a:cs typeface="Helvetica Neue" charset="0"/>
                </a:rPr>
                <a:t>Greek</a:t>
              </a:r>
            </a:p>
            <a:p>
              <a:pPr defTabSz="430202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dirty="0">
                  <a:latin typeface="Helvetica Neue" charset="0"/>
                  <a:ea typeface="Helvetica Neue" charset="0"/>
                  <a:cs typeface="Helvetica Neue" charset="0"/>
                </a:rPr>
                <a:t>SAP</a:t>
              </a:r>
            </a:p>
          </p:txBody>
        </p:sp>
        <p:sp>
          <p:nvSpPr>
            <p:cNvPr id="28" name="Double Bracket 27">
              <a:extLst>
                <a:ext uri="{FF2B5EF4-FFF2-40B4-BE49-F238E27FC236}">
                  <a16:creationId xmlns:a16="http://schemas.microsoft.com/office/drawing/2014/main" id="{F9D1745E-EEF4-6241-AF61-F0755BEBB201}"/>
                </a:ext>
              </a:extLst>
            </p:cNvPr>
            <p:cNvSpPr/>
            <p:nvPr/>
          </p:nvSpPr>
          <p:spPr>
            <a:xfrm>
              <a:off x="7237990" y="-1455703"/>
              <a:ext cx="857960" cy="866840"/>
            </a:xfrm>
            <a:prstGeom prst="bracketPair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Neue" panose="02000503000000020004" pitchFamily="2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C7D614E-19A7-E749-AA7D-F4D87136C0BF}"/>
              </a:ext>
            </a:extLst>
          </p:cNvPr>
          <p:cNvGrpSpPr/>
          <p:nvPr/>
        </p:nvGrpSpPr>
        <p:grpSpPr>
          <a:xfrm>
            <a:off x="5254018" y="958378"/>
            <a:ext cx="826377" cy="866840"/>
            <a:chOff x="4549553" y="-570579"/>
            <a:chExt cx="826377" cy="866840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FD71CF5-6DE0-344F-AAF9-3E6D50EFF431}"/>
                </a:ext>
              </a:extLst>
            </p:cNvPr>
            <p:cNvSpPr txBox="1"/>
            <p:nvPr/>
          </p:nvSpPr>
          <p:spPr>
            <a:xfrm>
              <a:off x="4608513" y="-509382"/>
              <a:ext cx="708459" cy="75564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30202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dirty="0">
                  <a:latin typeface="Helvetica Neue" charset="0"/>
                  <a:ea typeface="Helvetica Neue" charset="0"/>
                  <a:cs typeface="Helvetica Neue" charset="0"/>
                </a:rPr>
                <a:t>College</a:t>
              </a:r>
            </a:p>
            <a:p>
              <a:pPr defTabSz="430202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dirty="0">
                  <a:latin typeface="Helvetica Neue" charset="0"/>
                  <a:ea typeface="Helvetica Neue" charset="0"/>
                  <a:cs typeface="Helvetica Neue" charset="0"/>
                </a:rPr>
                <a:t>Paris</a:t>
              </a:r>
            </a:p>
            <a:p>
              <a:pPr defTabSz="430202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dirty="0">
                  <a:latin typeface="Helvetica Neue" charset="0"/>
                  <a:ea typeface="Helvetica Neue" charset="0"/>
                  <a:cs typeface="Helvetica Neue" charset="0"/>
                </a:rPr>
                <a:t>Dutch</a:t>
              </a:r>
            </a:p>
            <a:p>
              <a:pPr defTabSz="430202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dirty="0">
                  <a:latin typeface="Helvetica Neue" charset="0"/>
                  <a:ea typeface="Helvetica Neue" charset="0"/>
                  <a:cs typeface="Helvetica Neue" charset="0"/>
                </a:rPr>
                <a:t>Google</a:t>
              </a:r>
            </a:p>
          </p:txBody>
        </p:sp>
        <p:sp>
          <p:nvSpPr>
            <p:cNvPr id="31" name="Double Bracket 30">
              <a:extLst>
                <a:ext uri="{FF2B5EF4-FFF2-40B4-BE49-F238E27FC236}">
                  <a16:creationId xmlns:a16="http://schemas.microsoft.com/office/drawing/2014/main" id="{A1806726-B172-924E-9B0D-F770CE79C18C}"/>
                </a:ext>
              </a:extLst>
            </p:cNvPr>
            <p:cNvSpPr/>
            <p:nvPr/>
          </p:nvSpPr>
          <p:spPr>
            <a:xfrm>
              <a:off x="4549553" y="-570579"/>
              <a:ext cx="826377" cy="866840"/>
            </a:xfrm>
            <a:prstGeom prst="bracketPair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Neue" panose="02000503000000020004" pitchFamily="2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ED3BDF5-A6D7-494E-8908-DD0E49C03B2B}"/>
              </a:ext>
            </a:extLst>
          </p:cNvPr>
          <p:cNvGrpSpPr/>
          <p:nvPr/>
        </p:nvGrpSpPr>
        <p:grpSpPr>
          <a:xfrm>
            <a:off x="6186854" y="702277"/>
            <a:ext cx="826377" cy="866840"/>
            <a:chOff x="5855557" y="-1927331"/>
            <a:chExt cx="826377" cy="86684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F7C4444-0FCD-F343-80AF-1C83F81EBD13}"/>
                </a:ext>
              </a:extLst>
            </p:cNvPr>
            <p:cNvSpPr txBox="1"/>
            <p:nvPr/>
          </p:nvSpPr>
          <p:spPr>
            <a:xfrm>
              <a:off x="5914517" y="-1866134"/>
              <a:ext cx="708459" cy="75564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30202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b="1" dirty="0">
                  <a:latin typeface="Helvetica Neue" charset="0"/>
                  <a:ea typeface="Helvetica Neue" charset="0"/>
                  <a:cs typeface="Helvetica Neue" charset="0"/>
                </a:rPr>
                <a:t>PhD</a:t>
              </a:r>
            </a:p>
            <a:p>
              <a:pPr defTabSz="430202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b="1" dirty="0">
                  <a:latin typeface="Helvetica Neue" charset="0"/>
                  <a:ea typeface="Helvetica Neue" charset="0"/>
                  <a:cs typeface="Helvetica Neue" charset="0"/>
                </a:rPr>
                <a:t>NYC</a:t>
              </a:r>
            </a:p>
            <a:p>
              <a:pPr defTabSz="430202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dirty="0">
                  <a:latin typeface="Helvetica Neue" charset="0"/>
                  <a:ea typeface="Helvetica Neue" charset="0"/>
                  <a:cs typeface="Helvetica Neue" charset="0"/>
                </a:rPr>
                <a:t>English</a:t>
              </a:r>
            </a:p>
            <a:p>
              <a:pPr defTabSz="430202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dirty="0">
                  <a:latin typeface="Helvetica Neue" charset="0"/>
                  <a:ea typeface="Helvetica Neue" charset="0"/>
                  <a:cs typeface="Helvetica Neue" charset="0"/>
                </a:rPr>
                <a:t>Google</a:t>
              </a:r>
            </a:p>
          </p:txBody>
        </p:sp>
        <p:sp>
          <p:nvSpPr>
            <p:cNvPr id="34" name="Double Bracket 33">
              <a:extLst>
                <a:ext uri="{FF2B5EF4-FFF2-40B4-BE49-F238E27FC236}">
                  <a16:creationId xmlns:a16="http://schemas.microsoft.com/office/drawing/2014/main" id="{986312EF-5690-5B4D-8EAC-419605152087}"/>
                </a:ext>
              </a:extLst>
            </p:cNvPr>
            <p:cNvSpPr/>
            <p:nvPr/>
          </p:nvSpPr>
          <p:spPr>
            <a:xfrm>
              <a:off x="5855557" y="-1927331"/>
              <a:ext cx="826377" cy="866840"/>
            </a:xfrm>
            <a:prstGeom prst="bracketPair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Neue" panose="02000503000000020004" pitchFamily="2" charset="0"/>
              </a:endParaRPr>
            </a:p>
          </p:txBody>
        </p: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D5E7D09-FC74-BD4A-A8C8-422E519C6967}"/>
              </a:ext>
            </a:extLst>
          </p:cNvPr>
          <p:cNvCxnSpPr/>
          <p:nvPr/>
        </p:nvCxnSpPr>
        <p:spPr>
          <a:xfrm>
            <a:off x="6162596" y="2303714"/>
            <a:ext cx="1174209" cy="963319"/>
          </a:xfrm>
          <a:prstGeom prst="line">
            <a:avLst/>
          </a:prstGeom>
          <a:ln w="38100" cmpd="sng"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1AE5D7A-0ED9-0E40-945C-EE14D6EAC6FD}"/>
              </a:ext>
            </a:extLst>
          </p:cNvPr>
          <p:cNvCxnSpPr/>
          <p:nvPr/>
        </p:nvCxnSpPr>
        <p:spPr>
          <a:xfrm flipV="1">
            <a:off x="6224068" y="1878920"/>
            <a:ext cx="868883" cy="184122"/>
          </a:xfrm>
          <a:prstGeom prst="line">
            <a:avLst/>
          </a:prstGeom>
          <a:ln w="38100" cmpd="sng"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18C1CEE-7655-334F-8456-5EBBCDB6B98F}"/>
              </a:ext>
            </a:extLst>
          </p:cNvPr>
          <p:cNvCxnSpPr/>
          <p:nvPr/>
        </p:nvCxnSpPr>
        <p:spPr>
          <a:xfrm>
            <a:off x="7300130" y="1734652"/>
            <a:ext cx="262534" cy="1634715"/>
          </a:xfrm>
          <a:prstGeom prst="line">
            <a:avLst/>
          </a:prstGeom>
          <a:ln w="38100" cmpd="sng"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D2C68A1-7282-4C44-8AE1-AEA1C3861F7D}"/>
              </a:ext>
            </a:extLst>
          </p:cNvPr>
          <p:cNvCxnSpPr/>
          <p:nvPr/>
        </p:nvCxnSpPr>
        <p:spPr>
          <a:xfrm flipH="1" flipV="1">
            <a:off x="8321810" y="2000205"/>
            <a:ext cx="99892" cy="940446"/>
          </a:xfrm>
          <a:prstGeom prst="line">
            <a:avLst/>
          </a:prstGeom>
          <a:ln w="38100" cmpd="sng"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567DEBF-C3EB-AE47-B651-F8BCD106BB64}"/>
              </a:ext>
            </a:extLst>
          </p:cNvPr>
          <p:cNvCxnSpPr/>
          <p:nvPr/>
        </p:nvCxnSpPr>
        <p:spPr>
          <a:xfrm flipH="1" flipV="1">
            <a:off x="7601392" y="1787571"/>
            <a:ext cx="452178" cy="153622"/>
          </a:xfrm>
          <a:prstGeom prst="line">
            <a:avLst/>
          </a:prstGeom>
          <a:ln w="38100" cmpd="sng"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408E703-0E59-6C4D-8CDD-2710B05D07AE}"/>
              </a:ext>
            </a:extLst>
          </p:cNvPr>
          <p:cNvCxnSpPr/>
          <p:nvPr/>
        </p:nvCxnSpPr>
        <p:spPr>
          <a:xfrm flipH="1">
            <a:off x="7725570" y="3091174"/>
            <a:ext cx="493429" cy="317553"/>
          </a:xfrm>
          <a:prstGeom prst="line">
            <a:avLst/>
          </a:prstGeom>
          <a:ln w="38100" cmpd="sng"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902DBAD-9316-0444-BAFA-7A45FB0B4948}"/>
              </a:ext>
            </a:extLst>
          </p:cNvPr>
          <p:cNvCxnSpPr/>
          <p:nvPr/>
        </p:nvCxnSpPr>
        <p:spPr>
          <a:xfrm flipV="1">
            <a:off x="6308577" y="1934921"/>
            <a:ext cx="907042" cy="1005731"/>
          </a:xfrm>
          <a:prstGeom prst="line">
            <a:avLst/>
          </a:prstGeom>
          <a:ln w="38100" cmpd="sng"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BF529E3-6EA7-E84C-BC21-2D73590898D6}"/>
              </a:ext>
            </a:extLst>
          </p:cNvPr>
          <p:cNvCxnSpPr/>
          <p:nvPr/>
        </p:nvCxnSpPr>
        <p:spPr>
          <a:xfrm>
            <a:off x="7486255" y="2000205"/>
            <a:ext cx="935447" cy="940446"/>
          </a:xfrm>
          <a:prstGeom prst="line">
            <a:avLst/>
          </a:prstGeom>
          <a:ln w="38100" cmpd="sng"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C9A970C-83D8-474A-BED1-74605572D67C}"/>
              </a:ext>
            </a:extLst>
          </p:cNvPr>
          <p:cNvCxnSpPr/>
          <p:nvPr/>
        </p:nvCxnSpPr>
        <p:spPr>
          <a:xfrm flipV="1">
            <a:off x="6308578" y="2033957"/>
            <a:ext cx="1992847" cy="1066177"/>
          </a:xfrm>
          <a:prstGeom prst="line">
            <a:avLst/>
          </a:prstGeom>
          <a:ln w="38100" cmpd="sng"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46FF5F0-60E9-C441-AE47-5B2AF13D092E}"/>
              </a:ext>
            </a:extLst>
          </p:cNvPr>
          <p:cNvCxnSpPr/>
          <p:nvPr/>
        </p:nvCxnSpPr>
        <p:spPr>
          <a:xfrm flipH="1" flipV="1">
            <a:off x="8385076" y="2059626"/>
            <a:ext cx="1643613" cy="410803"/>
          </a:xfrm>
          <a:prstGeom prst="line">
            <a:avLst/>
          </a:prstGeom>
          <a:ln w="38100" cmpd="sng"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CB8442B-CFD0-A54A-ADED-4A3987BFD0DC}"/>
              </a:ext>
            </a:extLst>
          </p:cNvPr>
          <p:cNvCxnSpPr/>
          <p:nvPr/>
        </p:nvCxnSpPr>
        <p:spPr>
          <a:xfrm flipH="1">
            <a:off x="8560425" y="2622829"/>
            <a:ext cx="1620664" cy="350555"/>
          </a:xfrm>
          <a:prstGeom prst="line">
            <a:avLst/>
          </a:prstGeom>
          <a:ln w="38100" cmpd="sng"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FC788DA-ADD1-BA4F-944A-1267B76B6C70}"/>
              </a:ext>
            </a:extLst>
          </p:cNvPr>
          <p:cNvCxnSpPr>
            <a:cxnSpLocks/>
          </p:cNvCxnSpPr>
          <p:nvPr/>
        </p:nvCxnSpPr>
        <p:spPr>
          <a:xfrm flipH="1">
            <a:off x="7279496" y="665952"/>
            <a:ext cx="446074" cy="1025662"/>
          </a:xfrm>
          <a:prstGeom prst="line">
            <a:avLst/>
          </a:prstGeom>
          <a:ln w="38100" cmpd="sng"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Cross 46">
            <a:extLst>
              <a:ext uri="{FF2B5EF4-FFF2-40B4-BE49-F238E27FC236}">
                <a16:creationId xmlns:a16="http://schemas.microsoft.com/office/drawing/2014/main" id="{DF700CF9-A43D-0E4F-BAB9-FBDB7966A7CA}"/>
              </a:ext>
            </a:extLst>
          </p:cNvPr>
          <p:cNvSpPr/>
          <p:nvPr/>
        </p:nvSpPr>
        <p:spPr>
          <a:xfrm rot="2563211">
            <a:off x="5119346" y="832080"/>
            <a:ext cx="1040026" cy="1012496"/>
          </a:xfrm>
          <a:prstGeom prst="plus">
            <a:avLst>
              <a:gd name="adj" fmla="val 44881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 panose="02000503000000020004" pitchFamily="2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3140F1A-3ED8-E943-ADB6-84A03D407D3E}"/>
              </a:ext>
            </a:extLst>
          </p:cNvPr>
          <p:cNvSpPr/>
          <p:nvPr/>
        </p:nvSpPr>
        <p:spPr>
          <a:xfrm>
            <a:off x="6957031" y="1390459"/>
            <a:ext cx="686366" cy="657548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 panose="02000503000000020004" pitchFamily="2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66428FEA-4329-CA4F-8AB1-4BBE12029EA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961340" y="1395243"/>
            <a:ext cx="674364" cy="65276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7BC93B59-E41C-E248-8336-A55631F13D5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40032" y="3095495"/>
            <a:ext cx="652763" cy="65276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2B0D123-7E81-9C4C-835A-B5EF35A03C7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698251" y="1795109"/>
            <a:ext cx="652763" cy="652763"/>
          </a:xfrm>
          <a:prstGeom prst="rect">
            <a:avLst/>
          </a:pr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150CB48-950B-6A4C-9699-D6003A433BE1}"/>
              </a:ext>
            </a:extLst>
          </p:cNvPr>
          <p:cNvCxnSpPr/>
          <p:nvPr/>
        </p:nvCxnSpPr>
        <p:spPr>
          <a:xfrm flipH="1" flipV="1">
            <a:off x="6308578" y="3267033"/>
            <a:ext cx="931454" cy="154844"/>
          </a:xfrm>
          <a:prstGeom prst="line">
            <a:avLst/>
          </a:prstGeom>
          <a:ln w="38100" cmpd="sng"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3" name="Picture 52">
            <a:extLst>
              <a:ext uri="{FF2B5EF4-FFF2-40B4-BE49-F238E27FC236}">
                <a16:creationId xmlns:a16="http://schemas.microsoft.com/office/drawing/2014/main" id="{39B440D1-BEB3-1249-9D97-28A5963BB5B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872833" y="2867793"/>
            <a:ext cx="652763" cy="65276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AF1A0802-9CD1-8F49-A9EA-4F81FB79383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976587" y="1650951"/>
            <a:ext cx="652763" cy="65276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15EAC3C-2312-044D-A272-27C699D11BA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095951" y="2614270"/>
            <a:ext cx="652763" cy="652763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BCBCDDA2-D425-6843-A9A7-D9F8B54A883F}"/>
              </a:ext>
            </a:extLst>
          </p:cNvPr>
          <p:cNvGrpSpPr/>
          <p:nvPr/>
        </p:nvGrpSpPr>
        <p:grpSpPr>
          <a:xfrm>
            <a:off x="6866308" y="3781570"/>
            <a:ext cx="826377" cy="866840"/>
            <a:chOff x="9478383" y="-811245"/>
            <a:chExt cx="826377" cy="866840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50FD117-FF38-BF48-8A16-D8138907309A}"/>
                </a:ext>
              </a:extLst>
            </p:cNvPr>
            <p:cNvSpPr txBox="1"/>
            <p:nvPr/>
          </p:nvSpPr>
          <p:spPr>
            <a:xfrm>
              <a:off x="9596301" y="-755649"/>
              <a:ext cx="708459" cy="75564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30202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b="1" dirty="0">
                  <a:latin typeface="Helvetica Neue" charset="0"/>
                  <a:ea typeface="Helvetica Neue" charset="0"/>
                  <a:cs typeface="Helvetica Neue" charset="0"/>
                </a:rPr>
                <a:t>PhD</a:t>
              </a:r>
            </a:p>
            <a:p>
              <a:pPr defTabSz="430202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b="1" dirty="0">
                  <a:latin typeface="Helvetica Neue" charset="0"/>
                  <a:ea typeface="Helvetica Neue" charset="0"/>
                  <a:cs typeface="Helvetica Neue" charset="0"/>
                </a:rPr>
                <a:t>NYC</a:t>
              </a:r>
            </a:p>
            <a:p>
              <a:pPr defTabSz="430202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dirty="0">
                  <a:latin typeface="Helvetica Neue" charset="0"/>
                  <a:ea typeface="Helvetica Neue" charset="0"/>
                  <a:cs typeface="Helvetica Neue" charset="0"/>
                </a:rPr>
                <a:t>French</a:t>
              </a:r>
            </a:p>
            <a:p>
              <a:pPr defTabSz="430202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dirty="0">
                  <a:latin typeface="Helvetica Neue" charset="0"/>
                  <a:ea typeface="Helvetica Neue" charset="0"/>
                  <a:cs typeface="Helvetica Neue" charset="0"/>
                </a:rPr>
                <a:t>SAP</a:t>
              </a:r>
            </a:p>
          </p:txBody>
        </p:sp>
        <p:sp>
          <p:nvSpPr>
            <p:cNvPr id="58" name="Double Bracket 57">
              <a:extLst>
                <a:ext uri="{FF2B5EF4-FFF2-40B4-BE49-F238E27FC236}">
                  <a16:creationId xmlns:a16="http://schemas.microsoft.com/office/drawing/2014/main" id="{EE2BC954-18C7-4447-BF46-5CA6BB5AD4BF}"/>
                </a:ext>
              </a:extLst>
            </p:cNvPr>
            <p:cNvSpPr/>
            <p:nvPr/>
          </p:nvSpPr>
          <p:spPr>
            <a:xfrm>
              <a:off x="9478383" y="-811245"/>
              <a:ext cx="826377" cy="866840"/>
            </a:xfrm>
            <a:prstGeom prst="bracketPair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Neue" panose="02000503000000020004" pitchFamily="2" charset="0"/>
              </a:endParaRPr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0D8BD857-0D7C-5645-9E7D-51BE1827BCD4}"/>
              </a:ext>
            </a:extLst>
          </p:cNvPr>
          <p:cNvSpPr/>
          <p:nvPr/>
        </p:nvSpPr>
        <p:spPr>
          <a:xfrm>
            <a:off x="192132" y="3796835"/>
            <a:ext cx="4498607" cy="57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lIns="90000" tIns="90000" rIns="90000" bIns="90000" rtlCol="0" anchor="ctr"/>
          <a:lstStyle/>
          <a:p>
            <a:r>
              <a:rPr lang="en-US" sz="1400" dirty="0">
                <a:solidFill>
                  <a:schemeClr val="tx1"/>
                </a:solidFill>
                <a:latin typeface="Helvetica Neue" panose="02000503000000020004" pitchFamily="2" charset="0"/>
                <a:ea typeface="Georgia" charset="0"/>
                <a:cs typeface="Georgia" charset="0"/>
              </a:rPr>
              <a:t>Case: Target Users </a:t>
            </a:r>
            <a:r>
              <a:rPr lang="en-US" dirty="0">
                <a:solidFill>
                  <a:schemeClr val="tx1"/>
                </a:solidFill>
                <a:latin typeface="Helvetica Neue" panose="02000503000000020004" pitchFamily="2" charset="0"/>
                <a:ea typeface="Georgia" charset="0"/>
                <a:cs typeface="Georgia" charset="0"/>
              </a:rPr>
              <a:t>→ </a:t>
            </a:r>
            <a:r>
              <a:rPr lang="en-US" sz="1400" dirty="0">
                <a:solidFill>
                  <a:schemeClr val="tx1"/>
                </a:solidFill>
                <a:latin typeface="Helvetica Neue" panose="02000503000000020004" pitchFamily="2" charset="0"/>
                <a:ea typeface="Georgia" charset="0"/>
                <a:cs typeface="Georgia" charset="0"/>
              </a:rPr>
              <a:t>Community with same interests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720339-1F37-2A40-9225-B96892D60CDE}"/>
              </a:ext>
            </a:extLst>
          </p:cNvPr>
          <p:cNvSpPr/>
          <p:nvPr/>
        </p:nvSpPr>
        <p:spPr>
          <a:xfrm>
            <a:off x="7336805" y="386380"/>
            <a:ext cx="160499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50" dirty="0" err="1">
                <a:solidFill>
                  <a:srgbClr val="0072E5"/>
                </a:solidFill>
                <a:latin typeface="LibreCaslonText"/>
              </a:rPr>
              <a:t>Perozzi</a:t>
            </a:r>
            <a:r>
              <a:rPr lang="en-GB" sz="1350" dirty="0">
                <a:solidFill>
                  <a:srgbClr val="0072E5"/>
                </a:solidFill>
                <a:latin typeface="LibreCaslonText"/>
              </a:rPr>
              <a:t> et al. </a:t>
            </a:r>
            <a:r>
              <a:rPr lang="en-GB" sz="1350" dirty="0">
                <a:latin typeface="LibreCaslonText"/>
              </a:rPr>
              <a:t>[</a:t>
            </a:r>
            <a:r>
              <a:rPr lang="en-GB" sz="1350" dirty="0">
                <a:solidFill>
                  <a:srgbClr val="0072E5"/>
                </a:solidFill>
                <a:latin typeface="LibreCaslonText"/>
              </a:rPr>
              <a:t>2014</a:t>
            </a:r>
            <a:r>
              <a:rPr lang="en-GB" sz="1350" dirty="0">
                <a:latin typeface="LibreCaslonText"/>
              </a:rPr>
              <a:t>] 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08BB5A1B-BC5D-C84B-ABA2-9AFC9573170B}"/>
              </a:ext>
            </a:extLst>
          </p:cNvPr>
          <p:cNvSpPr/>
          <p:nvPr/>
        </p:nvSpPr>
        <p:spPr>
          <a:xfrm>
            <a:off x="203109" y="4427980"/>
            <a:ext cx="5162470" cy="57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lIns="90000" tIns="90000" rIns="90000" bIns="90000" rtlCol="0" anchor="ctr"/>
          <a:lstStyle/>
          <a:p>
            <a:r>
              <a:rPr lang="en-US" sz="1400" dirty="0">
                <a:solidFill>
                  <a:schemeClr val="tx1"/>
                </a:solidFill>
                <a:latin typeface="Helvetica Neue" panose="02000503000000020004" pitchFamily="2" charset="0"/>
                <a:ea typeface="Georgia" charset="0"/>
                <a:cs typeface="Georgia" charset="0"/>
              </a:rPr>
              <a:t>Case: Products</a:t>
            </a:r>
            <a:r>
              <a:rPr lang="en-US" dirty="0">
                <a:solidFill>
                  <a:schemeClr val="tx1"/>
                </a:solidFill>
                <a:latin typeface="Helvetica Neue" panose="02000503000000020004" pitchFamily="2" charset="0"/>
                <a:ea typeface="Georgia" charset="0"/>
                <a:cs typeface="Georgia" charset="0"/>
              </a:rPr>
              <a:t>→ </a:t>
            </a:r>
            <a:r>
              <a:rPr lang="en-US" sz="1400" dirty="0">
                <a:solidFill>
                  <a:schemeClr val="tx1"/>
                </a:solidFill>
                <a:latin typeface="Helvetica Neue" panose="02000503000000020004" pitchFamily="2" charset="0"/>
                <a:ea typeface="Georgia" charset="0"/>
                <a:cs typeface="Georgia" charset="0"/>
              </a:rPr>
              <a:t>Co-purchased products with similar features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80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43DAA7-211F-0F4E-85D4-F878CC76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531" y="277718"/>
            <a:ext cx="4427525" cy="1105789"/>
          </a:xfrm>
        </p:spPr>
        <p:txBody>
          <a:bodyPr/>
          <a:lstStyle/>
          <a:p>
            <a:r>
              <a:rPr lang="en-US" b="1" dirty="0">
                <a:latin typeface="Helvetica Neue Condensed Black" panose="02000503000000020004" pitchFamily="2" charset="0"/>
              </a:rPr>
              <a:t>Focused Clustering</a:t>
            </a:r>
            <a:br>
              <a:rPr lang="en-US" b="1" dirty="0">
                <a:latin typeface="Helvetica Neue Condensed Black" panose="02000503000000020004" pitchFamily="2" charset="0"/>
              </a:rPr>
            </a:br>
            <a:r>
              <a:rPr lang="en-US" sz="1800" dirty="0">
                <a:latin typeface="Helvetica Neue Thin" panose="020B0403020202020204" pitchFamily="34" charset="0"/>
              </a:rPr>
              <a:t>Infer User Focus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720339-1F37-2A40-9225-B96892D60CDE}"/>
              </a:ext>
            </a:extLst>
          </p:cNvPr>
          <p:cNvSpPr/>
          <p:nvPr/>
        </p:nvSpPr>
        <p:spPr>
          <a:xfrm>
            <a:off x="7336805" y="386380"/>
            <a:ext cx="160499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50" dirty="0" err="1">
                <a:solidFill>
                  <a:srgbClr val="0072E5"/>
                </a:solidFill>
                <a:latin typeface="LibreCaslonText"/>
              </a:rPr>
              <a:t>Perozzi</a:t>
            </a:r>
            <a:r>
              <a:rPr lang="en-GB" sz="1350" dirty="0">
                <a:solidFill>
                  <a:srgbClr val="0072E5"/>
                </a:solidFill>
                <a:latin typeface="LibreCaslonText"/>
              </a:rPr>
              <a:t> et al. </a:t>
            </a:r>
            <a:r>
              <a:rPr lang="en-GB" sz="1350" dirty="0">
                <a:latin typeface="LibreCaslonText"/>
              </a:rPr>
              <a:t>[</a:t>
            </a:r>
            <a:r>
              <a:rPr lang="en-GB" sz="1350" dirty="0">
                <a:solidFill>
                  <a:srgbClr val="0072E5"/>
                </a:solidFill>
                <a:latin typeface="LibreCaslonText"/>
              </a:rPr>
              <a:t>2014</a:t>
            </a:r>
            <a:r>
              <a:rPr lang="en-GB" sz="1350" dirty="0">
                <a:latin typeface="LibreCaslonText"/>
              </a:rPr>
              <a:t>] 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AF3B5CAB-4D2C-3B46-AAF1-018CBF354C26}"/>
              </a:ext>
            </a:extLst>
          </p:cNvPr>
          <p:cNvSpPr/>
          <p:nvPr/>
        </p:nvSpPr>
        <p:spPr>
          <a:xfrm>
            <a:off x="7234376" y="3100134"/>
            <a:ext cx="658419" cy="638681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 panose="02000503000000020004" pitchFamily="2" charset="0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5DA8C17-9BD9-6A44-A0EC-9ADFA4B4770A}"/>
              </a:ext>
            </a:extLst>
          </p:cNvPr>
          <p:cNvGrpSpPr/>
          <p:nvPr/>
        </p:nvGrpSpPr>
        <p:grpSpPr>
          <a:xfrm>
            <a:off x="8168982" y="3187653"/>
            <a:ext cx="795244" cy="866840"/>
            <a:chOff x="2775859" y="-1511298"/>
            <a:chExt cx="795244" cy="866840"/>
          </a:xfrm>
        </p:grpSpPr>
        <p:sp>
          <p:nvSpPr>
            <p:cNvPr id="63" name="Double Bracket 62">
              <a:extLst>
                <a:ext uri="{FF2B5EF4-FFF2-40B4-BE49-F238E27FC236}">
                  <a16:creationId xmlns:a16="http://schemas.microsoft.com/office/drawing/2014/main" id="{74478F85-CF1B-3A47-80AD-48A4BACB2E3E}"/>
                </a:ext>
              </a:extLst>
            </p:cNvPr>
            <p:cNvSpPr/>
            <p:nvPr/>
          </p:nvSpPr>
          <p:spPr>
            <a:xfrm>
              <a:off x="2775859" y="-1511298"/>
              <a:ext cx="782888" cy="866840"/>
            </a:xfrm>
            <a:prstGeom prst="bracketPair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Neue" panose="02000503000000020004" pitchFamily="2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27ADAF48-C107-DD41-B74A-9DABDC2677FB}"/>
                </a:ext>
              </a:extLst>
            </p:cNvPr>
            <p:cNvSpPr txBox="1"/>
            <p:nvPr/>
          </p:nvSpPr>
          <p:spPr>
            <a:xfrm>
              <a:off x="2862644" y="-1450769"/>
              <a:ext cx="708459" cy="75564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30202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b="1" dirty="0">
                  <a:latin typeface="Helvetica Neue" charset="0"/>
                  <a:ea typeface="Helvetica Neue" charset="0"/>
                  <a:cs typeface="Helvetica Neue" charset="0"/>
                </a:rPr>
                <a:t>PhD</a:t>
              </a:r>
            </a:p>
            <a:p>
              <a:pPr defTabSz="430202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b="1" dirty="0">
                  <a:latin typeface="Helvetica Neue" charset="0"/>
                  <a:ea typeface="Helvetica Neue" charset="0"/>
                  <a:cs typeface="Helvetica Neue" charset="0"/>
                </a:rPr>
                <a:t>NYC</a:t>
              </a:r>
            </a:p>
            <a:p>
              <a:pPr defTabSz="430202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dirty="0">
                  <a:latin typeface="Helvetica Neue" charset="0"/>
                  <a:ea typeface="Helvetica Neue" charset="0"/>
                  <a:cs typeface="Helvetica Neue" charset="0"/>
                </a:rPr>
                <a:t>Italian</a:t>
              </a:r>
            </a:p>
            <a:p>
              <a:pPr defTabSz="430202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dirty="0">
                  <a:latin typeface="Helvetica Neue" charset="0"/>
                  <a:ea typeface="Helvetica Neue" charset="0"/>
                  <a:cs typeface="Helvetica Neue" charset="0"/>
                </a:rPr>
                <a:t>IBM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92DAFE1-B196-1243-9147-9D1E901FA9AA}"/>
              </a:ext>
            </a:extLst>
          </p:cNvPr>
          <p:cNvGrpSpPr/>
          <p:nvPr/>
        </p:nvGrpSpPr>
        <p:grpSpPr>
          <a:xfrm>
            <a:off x="5056621" y="2541886"/>
            <a:ext cx="857960" cy="866840"/>
            <a:chOff x="4320861" y="-1511298"/>
            <a:chExt cx="857960" cy="866840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EBE56618-0E41-7C43-A9D6-F788A6E52F43}"/>
                </a:ext>
              </a:extLst>
            </p:cNvPr>
            <p:cNvSpPr txBox="1"/>
            <p:nvPr/>
          </p:nvSpPr>
          <p:spPr>
            <a:xfrm>
              <a:off x="4382358" y="-1450768"/>
              <a:ext cx="796463" cy="75564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30202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b="1" u="sng" dirty="0">
                  <a:solidFill>
                    <a:schemeClr val="accent2">
                      <a:lumMod val="50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rPr>
                <a:t>College</a:t>
              </a:r>
            </a:p>
            <a:p>
              <a:pPr defTabSz="430202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b="1" dirty="0">
                  <a:latin typeface="Helvetica Neue" charset="0"/>
                  <a:ea typeface="Helvetica Neue" charset="0"/>
                  <a:cs typeface="Helvetica Neue" charset="0"/>
                </a:rPr>
                <a:t>NYC</a:t>
              </a:r>
            </a:p>
            <a:p>
              <a:pPr defTabSz="430202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dirty="0">
                  <a:latin typeface="Helvetica Neue" charset="0"/>
                  <a:ea typeface="Helvetica Neue" charset="0"/>
                  <a:cs typeface="Helvetica Neue" charset="0"/>
                </a:rPr>
                <a:t>English</a:t>
              </a:r>
            </a:p>
            <a:p>
              <a:pPr defTabSz="430202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dirty="0">
                  <a:latin typeface="Helvetica Neue" charset="0"/>
                  <a:ea typeface="Helvetica Neue" charset="0"/>
                  <a:cs typeface="Helvetica Neue" charset="0"/>
                </a:rPr>
                <a:t>Google</a:t>
              </a:r>
            </a:p>
          </p:txBody>
        </p:sp>
        <p:sp>
          <p:nvSpPr>
            <p:cNvPr id="67" name="Double Bracket 66">
              <a:extLst>
                <a:ext uri="{FF2B5EF4-FFF2-40B4-BE49-F238E27FC236}">
                  <a16:creationId xmlns:a16="http://schemas.microsoft.com/office/drawing/2014/main" id="{38F07FC8-D934-364D-86C2-8FB41D51BE9C}"/>
                </a:ext>
              </a:extLst>
            </p:cNvPr>
            <p:cNvSpPr/>
            <p:nvPr/>
          </p:nvSpPr>
          <p:spPr>
            <a:xfrm>
              <a:off x="4320861" y="-1511298"/>
              <a:ext cx="857960" cy="866840"/>
            </a:xfrm>
            <a:prstGeom prst="bracketPair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Neue" panose="02000503000000020004" pitchFamily="2" charset="0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E2867397-DDA6-E247-ABA8-724F3A80D758}"/>
              </a:ext>
            </a:extLst>
          </p:cNvPr>
          <p:cNvGrpSpPr/>
          <p:nvPr/>
        </p:nvGrpSpPr>
        <p:grpSpPr>
          <a:xfrm>
            <a:off x="7917742" y="863491"/>
            <a:ext cx="857960" cy="866840"/>
            <a:chOff x="7237990" y="-1455703"/>
            <a:chExt cx="857960" cy="866840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19995D28-586D-1348-9DA1-DEBB94E91B38}"/>
                </a:ext>
              </a:extLst>
            </p:cNvPr>
            <p:cNvSpPr txBox="1"/>
            <p:nvPr/>
          </p:nvSpPr>
          <p:spPr>
            <a:xfrm>
              <a:off x="7324790" y="-1400107"/>
              <a:ext cx="708459" cy="75564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30202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b="1" dirty="0">
                  <a:latin typeface="Helvetica Neue" charset="0"/>
                  <a:ea typeface="Helvetica Neue" charset="0"/>
                  <a:cs typeface="Helvetica Neue" charset="0"/>
                </a:rPr>
                <a:t>PhD</a:t>
              </a:r>
            </a:p>
            <a:p>
              <a:pPr defTabSz="430202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b="1" dirty="0">
                  <a:latin typeface="Helvetica Neue" charset="0"/>
                  <a:ea typeface="Helvetica Neue" charset="0"/>
                  <a:cs typeface="Helvetica Neue" charset="0"/>
                </a:rPr>
                <a:t>NYC</a:t>
              </a:r>
            </a:p>
            <a:p>
              <a:pPr defTabSz="430202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dirty="0">
                  <a:latin typeface="Helvetica Neue" charset="0"/>
                  <a:ea typeface="Helvetica Neue" charset="0"/>
                  <a:cs typeface="Helvetica Neue" charset="0"/>
                </a:rPr>
                <a:t>Greek</a:t>
              </a:r>
            </a:p>
            <a:p>
              <a:pPr defTabSz="430202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dirty="0">
                  <a:latin typeface="Helvetica Neue" charset="0"/>
                  <a:ea typeface="Helvetica Neue" charset="0"/>
                  <a:cs typeface="Helvetica Neue" charset="0"/>
                </a:rPr>
                <a:t>SAP</a:t>
              </a:r>
            </a:p>
          </p:txBody>
        </p:sp>
        <p:sp>
          <p:nvSpPr>
            <p:cNvPr id="70" name="Double Bracket 69">
              <a:extLst>
                <a:ext uri="{FF2B5EF4-FFF2-40B4-BE49-F238E27FC236}">
                  <a16:creationId xmlns:a16="http://schemas.microsoft.com/office/drawing/2014/main" id="{A68547F3-5D19-C04D-874E-E5ABC39BEC2B}"/>
                </a:ext>
              </a:extLst>
            </p:cNvPr>
            <p:cNvSpPr/>
            <p:nvPr/>
          </p:nvSpPr>
          <p:spPr>
            <a:xfrm>
              <a:off x="7237990" y="-1455703"/>
              <a:ext cx="857960" cy="866840"/>
            </a:xfrm>
            <a:prstGeom prst="bracketPair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Neue" panose="02000503000000020004" pitchFamily="2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03E94D51-D13A-F64D-A884-332B915D4E00}"/>
              </a:ext>
            </a:extLst>
          </p:cNvPr>
          <p:cNvGrpSpPr/>
          <p:nvPr/>
        </p:nvGrpSpPr>
        <p:grpSpPr>
          <a:xfrm>
            <a:off x="5254018" y="958378"/>
            <a:ext cx="826377" cy="866840"/>
            <a:chOff x="4549553" y="-570579"/>
            <a:chExt cx="826377" cy="866840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91EA6A5E-AC73-8B41-8500-8D293854A291}"/>
                </a:ext>
              </a:extLst>
            </p:cNvPr>
            <p:cNvSpPr txBox="1"/>
            <p:nvPr/>
          </p:nvSpPr>
          <p:spPr>
            <a:xfrm>
              <a:off x="4608513" y="-509382"/>
              <a:ext cx="708459" cy="75564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30202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dirty="0">
                  <a:latin typeface="Helvetica Neue" charset="0"/>
                  <a:ea typeface="Helvetica Neue" charset="0"/>
                  <a:cs typeface="Helvetica Neue" charset="0"/>
                </a:rPr>
                <a:t>College</a:t>
              </a:r>
            </a:p>
            <a:p>
              <a:pPr defTabSz="430202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dirty="0">
                  <a:latin typeface="Helvetica Neue" charset="0"/>
                  <a:ea typeface="Helvetica Neue" charset="0"/>
                  <a:cs typeface="Helvetica Neue" charset="0"/>
                </a:rPr>
                <a:t>Paris</a:t>
              </a:r>
            </a:p>
            <a:p>
              <a:pPr defTabSz="430202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dirty="0">
                  <a:latin typeface="Helvetica Neue" charset="0"/>
                  <a:ea typeface="Helvetica Neue" charset="0"/>
                  <a:cs typeface="Helvetica Neue" charset="0"/>
                </a:rPr>
                <a:t>Dutch</a:t>
              </a:r>
            </a:p>
            <a:p>
              <a:pPr defTabSz="430202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dirty="0">
                  <a:latin typeface="Helvetica Neue" charset="0"/>
                  <a:ea typeface="Helvetica Neue" charset="0"/>
                  <a:cs typeface="Helvetica Neue" charset="0"/>
                </a:rPr>
                <a:t>Google</a:t>
              </a:r>
            </a:p>
          </p:txBody>
        </p:sp>
        <p:sp>
          <p:nvSpPr>
            <p:cNvPr id="73" name="Double Bracket 72">
              <a:extLst>
                <a:ext uri="{FF2B5EF4-FFF2-40B4-BE49-F238E27FC236}">
                  <a16:creationId xmlns:a16="http://schemas.microsoft.com/office/drawing/2014/main" id="{7A937A57-E85B-0E49-9F6D-88857E01EA63}"/>
                </a:ext>
              </a:extLst>
            </p:cNvPr>
            <p:cNvSpPr/>
            <p:nvPr/>
          </p:nvSpPr>
          <p:spPr>
            <a:xfrm>
              <a:off x="4549553" y="-570579"/>
              <a:ext cx="826377" cy="866840"/>
            </a:xfrm>
            <a:prstGeom prst="bracketPair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Neue" panose="02000503000000020004" pitchFamily="2" charset="0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BCD07ACA-A647-DF48-ADAC-D00F9EB8A22B}"/>
              </a:ext>
            </a:extLst>
          </p:cNvPr>
          <p:cNvGrpSpPr/>
          <p:nvPr/>
        </p:nvGrpSpPr>
        <p:grpSpPr>
          <a:xfrm>
            <a:off x="6186854" y="702277"/>
            <a:ext cx="826377" cy="866840"/>
            <a:chOff x="5855557" y="-1927331"/>
            <a:chExt cx="826377" cy="866840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8592025-079B-F245-884C-EFFA1DBF225B}"/>
                </a:ext>
              </a:extLst>
            </p:cNvPr>
            <p:cNvSpPr txBox="1"/>
            <p:nvPr/>
          </p:nvSpPr>
          <p:spPr>
            <a:xfrm>
              <a:off x="5914517" y="-1866134"/>
              <a:ext cx="708459" cy="75564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30202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b="1" dirty="0">
                  <a:latin typeface="Helvetica Neue" charset="0"/>
                  <a:ea typeface="Helvetica Neue" charset="0"/>
                  <a:cs typeface="Helvetica Neue" charset="0"/>
                </a:rPr>
                <a:t>PhD</a:t>
              </a:r>
            </a:p>
            <a:p>
              <a:pPr defTabSz="430202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b="1" dirty="0">
                  <a:latin typeface="Helvetica Neue" charset="0"/>
                  <a:ea typeface="Helvetica Neue" charset="0"/>
                  <a:cs typeface="Helvetica Neue" charset="0"/>
                </a:rPr>
                <a:t>NYC</a:t>
              </a:r>
            </a:p>
            <a:p>
              <a:pPr defTabSz="430202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dirty="0">
                  <a:latin typeface="Helvetica Neue" charset="0"/>
                  <a:ea typeface="Helvetica Neue" charset="0"/>
                  <a:cs typeface="Helvetica Neue" charset="0"/>
                </a:rPr>
                <a:t>English</a:t>
              </a:r>
            </a:p>
            <a:p>
              <a:pPr defTabSz="430202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dirty="0">
                  <a:latin typeface="Helvetica Neue" charset="0"/>
                  <a:ea typeface="Helvetica Neue" charset="0"/>
                  <a:cs typeface="Helvetica Neue" charset="0"/>
                </a:rPr>
                <a:t>Google</a:t>
              </a:r>
            </a:p>
          </p:txBody>
        </p:sp>
        <p:sp>
          <p:nvSpPr>
            <p:cNvPr id="76" name="Double Bracket 75">
              <a:extLst>
                <a:ext uri="{FF2B5EF4-FFF2-40B4-BE49-F238E27FC236}">
                  <a16:creationId xmlns:a16="http://schemas.microsoft.com/office/drawing/2014/main" id="{A18031D2-0B3E-5B4C-8A63-001F56BB3092}"/>
                </a:ext>
              </a:extLst>
            </p:cNvPr>
            <p:cNvSpPr/>
            <p:nvPr/>
          </p:nvSpPr>
          <p:spPr>
            <a:xfrm>
              <a:off x="5855557" y="-1927331"/>
              <a:ext cx="826377" cy="866840"/>
            </a:xfrm>
            <a:prstGeom prst="bracketPair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Neue" panose="02000503000000020004" pitchFamily="2" charset="0"/>
              </a:endParaRPr>
            </a:p>
          </p:txBody>
        </p:sp>
      </p:grp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F663BCB-CEC3-7049-8D5E-E7B85940E1AA}"/>
              </a:ext>
            </a:extLst>
          </p:cNvPr>
          <p:cNvCxnSpPr/>
          <p:nvPr/>
        </p:nvCxnSpPr>
        <p:spPr>
          <a:xfrm>
            <a:off x="6162596" y="2303714"/>
            <a:ext cx="1174209" cy="963319"/>
          </a:xfrm>
          <a:prstGeom prst="line">
            <a:avLst/>
          </a:prstGeom>
          <a:ln w="38100" cmpd="sng"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123702DC-2006-0C45-BC93-302D78DE851F}"/>
              </a:ext>
            </a:extLst>
          </p:cNvPr>
          <p:cNvCxnSpPr/>
          <p:nvPr/>
        </p:nvCxnSpPr>
        <p:spPr>
          <a:xfrm flipV="1">
            <a:off x="6224068" y="1878920"/>
            <a:ext cx="868883" cy="184122"/>
          </a:xfrm>
          <a:prstGeom prst="line">
            <a:avLst/>
          </a:prstGeom>
          <a:ln w="38100" cmpd="sng"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8E898EC4-A99E-1643-A2C6-7C1DA9BE5707}"/>
              </a:ext>
            </a:extLst>
          </p:cNvPr>
          <p:cNvCxnSpPr/>
          <p:nvPr/>
        </p:nvCxnSpPr>
        <p:spPr>
          <a:xfrm>
            <a:off x="7300130" y="1734652"/>
            <a:ext cx="262534" cy="1634715"/>
          </a:xfrm>
          <a:prstGeom prst="line">
            <a:avLst/>
          </a:prstGeom>
          <a:ln w="38100" cmpd="sng"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7B11843A-3AD5-3549-9D2D-FE1152EE8276}"/>
              </a:ext>
            </a:extLst>
          </p:cNvPr>
          <p:cNvCxnSpPr/>
          <p:nvPr/>
        </p:nvCxnSpPr>
        <p:spPr>
          <a:xfrm flipH="1" flipV="1">
            <a:off x="8321810" y="2000205"/>
            <a:ext cx="99892" cy="940446"/>
          </a:xfrm>
          <a:prstGeom prst="line">
            <a:avLst/>
          </a:prstGeom>
          <a:ln w="38100" cmpd="sng"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997B8098-4AC2-2642-A733-760960E4EDA2}"/>
              </a:ext>
            </a:extLst>
          </p:cNvPr>
          <p:cNvCxnSpPr/>
          <p:nvPr/>
        </p:nvCxnSpPr>
        <p:spPr>
          <a:xfrm flipH="1" flipV="1">
            <a:off x="7601392" y="1787571"/>
            <a:ext cx="452178" cy="153622"/>
          </a:xfrm>
          <a:prstGeom prst="line">
            <a:avLst/>
          </a:prstGeom>
          <a:ln w="38100" cmpd="sng"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B64A4F89-7862-0142-86CD-12ECC300DF99}"/>
              </a:ext>
            </a:extLst>
          </p:cNvPr>
          <p:cNvCxnSpPr/>
          <p:nvPr/>
        </p:nvCxnSpPr>
        <p:spPr>
          <a:xfrm flipH="1">
            <a:off x="7725570" y="3091174"/>
            <a:ext cx="493429" cy="317553"/>
          </a:xfrm>
          <a:prstGeom prst="line">
            <a:avLst/>
          </a:prstGeom>
          <a:ln w="38100" cmpd="sng"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F5B148EF-52CE-5045-85E8-BC0D52AED4B9}"/>
              </a:ext>
            </a:extLst>
          </p:cNvPr>
          <p:cNvCxnSpPr/>
          <p:nvPr/>
        </p:nvCxnSpPr>
        <p:spPr>
          <a:xfrm flipV="1">
            <a:off x="6308577" y="1934921"/>
            <a:ext cx="907042" cy="1005731"/>
          </a:xfrm>
          <a:prstGeom prst="line">
            <a:avLst/>
          </a:prstGeom>
          <a:ln w="38100" cmpd="sng"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05B95722-A083-7543-A7B1-1F0CC8089367}"/>
              </a:ext>
            </a:extLst>
          </p:cNvPr>
          <p:cNvCxnSpPr/>
          <p:nvPr/>
        </p:nvCxnSpPr>
        <p:spPr>
          <a:xfrm>
            <a:off x="7486255" y="2000205"/>
            <a:ext cx="935447" cy="940446"/>
          </a:xfrm>
          <a:prstGeom prst="line">
            <a:avLst/>
          </a:prstGeom>
          <a:ln w="38100" cmpd="sng"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6ABBFF9B-2E61-EC45-9B92-F516356B30B8}"/>
              </a:ext>
            </a:extLst>
          </p:cNvPr>
          <p:cNvCxnSpPr/>
          <p:nvPr/>
        </p:nvCxnSpPr>
        <p:spPr>
          <a:xfrm flipV="1">
            <a:off x="6308578" y="2033957"/>
            <a:ext cx="1992847" cy="1066177"/>
          </a:xfrm>
          <a:prstGeom prst="line">
            <a:avLst/>
          </a:prstGeom>
          <a:ln w="38100" cmpd="sng"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8DE5202-B915-1147-B52B-2018B25C5011}"/>
              </a:ext>
            </a:extLst>
          </p:cNvPr>
          <p:cNvCxnSpPr/>
          <p:nvPr/>
        </p:nvCxnSpPr>
        <p:spPr>
          <a:xfrm flipH="1" flipV="1">
            <a:off x="8385076" y="2059626"/>
            <a:ext cx="1643613" cy="410803"/>
          </a:xfrm>
          <a:prstGeom prst="line">
            <a:avLst/>
          </a:prstGeom>
          <a:ln w="38100" cmpd="sng"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CB742103-306A-4042-AD69-807419497400}"/>
              </a:ext>
            </a:extLst>
          </p:cNvPr>
          <p:cNvCxnSpPr/>
          <p:nvPr/>
        </p:nvCxnSpPr>
        <p:spPr>
          <a:xfrm flipH="1">
            <a:off x="8560425" y="2622829"/>
            <a:ext cx="1620664" cy="350555"/>
          </a:xfrm>
          <a:prstGeom prst="line">
            <a:avLst/>
          </a:prstGeom>
          <a:ln w="38100" cmpd="sng"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A467DC3B-5465-BC44-BECD-AB793F4D28AC}"/>
              </a:ext>
            </a:extLst>
          </p:cNvPr>
          <p:cNvCxnSpPr>
            <a:stCxn id="63" idx="2"/>
          </p:cNvCxnSpPr>
          <p:nvPr/>
        </p:nvCxnSpPr>
        <p:spPr>
          <a:xfrm flipH="1">
            <a:off x="7279496" y="665952"/>
            <a:ext cx="446074" cy="1025662"/>
          </a:xfrm>
          <a:prstGeom prst="line">
            <a:avLst/>
          </a:prstGeom>
          <a:ln w="38100" cmpd="sng"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Oval 88">
            <a:extLst>
              <a:ext uri="{FF2B5EF4-FFF2-40B4-BE49-F238E27FC236}">
                <a16:creationId xmlns:a16="http://schemas.microsoft.com/office/drawing/2014/main" id="{7A9BFCB0-7B2D-2546-8150-4893FA53E05C}"/>
              </a:ext>
            </a:extLst>
          </p:cNvPr>
          <p:cNvSpPr/>
          <p:nvPr/>
        </p:nvSpPr>
        <p:spPr>
          <a:xfrm>
            <a:off x="6957031" y="1390459"/>
            <a:ext cx="686366" cy="657548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 panose="02000503000000020004" pitchFamily="2" charset="0"/>
            </a:endParaRP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CE2AB33E-1BFD-B84A-8E30-6A835F689D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961340" y="1395243"/>
            <a:ext cx="674364" cy="652763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C386C34C-A396-904A-A0A9-0BE35ED023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40032" y="3095495"/>
            <a:ext cx="652763" cy="652763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8357411D-36F3-5A4E-97B4-4F290CDD66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698251" y="1795109"/>
            <a:ext cx="652763" cy="652763"/>
          </a:xfrm>
          <a:prstGeom prst="rect">
            <a:avLst/>
          </a:prstGeom>
        </p:spPr>
      </p:pic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D6220FAD-6C37-2743-92C9-0BEB7326CB4D}"/>
              </a:ext>
            </a:extLst>
          </p:cNvPr>
          <p:cNvCxnSpPr/>
          <p:nvPr/>
        </p:nvCxnSpPr>
        <p:spPr>
          <a:xfrm flipH="1" flipV="1">
            <a:off x="6308578" y="3267033"/>
            <a:ext cx="931454" cy="154844"/>
          </a:xfrm>
          <a:prstGeom prst="line">
            <a:avLst/>
          </a:prstGeom>
          <a:ln w="38100" cmpd="sng"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4" name="Picture 93">
            <a:extLst>
              <a:ext uri="{FF2B5EF4-FFF2-40B4-BE49-F238E27FC236}">
                <a16:creationId xmlns:a16="http://schemas.microsoft.com/office/drawing/2014/main" id="{20A5B835-BBD0-7D4E-AF5F-10B94B332B1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872833" y="2867793"/>
            <a:ext cx="652763" cy="652763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EF8B054F-7377-3649-B6A8-C16D4B2E6E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976587" y="1650951"/>
            <a:ext cx="652763" cy="652763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127047B9-2240-CA4B-89FE-DCA23EB3F9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095951" y="2614270"/>
            <a:ext cx="652763" cy="652763"/>
          </a:xfrm>
          <a:prstGeom prst="rect">
            <a:avLst/>
          </a:prstGeom>
        </p:spPr>
      </p:pic>
      <p:grpSp>
        <p:nvGrpSpPr>
          <p:cNvPr id="97" name="Group 96">
            <a:extLst>
              <a:ext uri="{FF2B5EF4-FFF2-40B4-BE49-F238E27FC236}">
                <a16:creationId xmlns:a16="http://schemas.microsoft.com/office/drawing/2014/main" id="{EA50124E-6E6C-E443-867B-95D0E132F6B2}"/>
              </a:ext>
            </a:extLst>
          </p:cNvPr>
          <p:cNvGrpSpPr/>
          <p:nvPr/>
        </p:nvGrpSpPr>
        <p:grpSpPr>
          <a:xfrm>
            <a:off x="6866308" y="3781570"/>
            <a:ext cx="826377" cy="866840"/>
            <a:chOff x="9478383" y="-811245"/>
            <a:chExt cx="826377" cy="866840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CCFEBCBA-36DB-BF41-B219-1C82B9FF2E40}"/>
                </a:ext>
              </a:extLst>
            </p:cNvPr>
            <p:cNvSpPr txBox="1"/>
            <p:nvPr/>
          </p:nvSpPr>
          <p:spPr>
            <a:xfrm>
              <a:off x="9596301" y="-755649"/>
              <a:ext cx="708459" cy="75564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30202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b="1" dirty="0">
                  <a:latin typeface="Helvetica Neue" charset="0"/>
                  <a:ea typeface="Helvetica Neue" charset="0"/>
                  <a:cs typeface="Helvetica Neue" charset="0"/>
                </a:rPr>
                <a:t>PhD</a:t>
              </a:r>
            </a:p>
            <a:p>
              <a:pPr defTabSz="430202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b="1" dirty="0">
                  <a:latin typeface="Helvetica Neue" charset="0"/>
                  <a:ea typeface="Helvetica Neue" charset="0"/>
                  <a:cs typeface="Helvetica Neue" charset="0"/>
                </a:rPr>
                <a:t>NYC</a:t>
              </a:r>
            </a:p>
            <a:p>
              <a:pPr defTabSz="430202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dirty="0">
                  <a:latin typeface="Helvetica Neue" charset="0"/>
                  <a:ea typeface="Helvetica Neue" charset="0"/>
                  <a:cs typeface="Helvetica Neue" charset="0"/>
                </a:rPr>
                <a:t>French</a:t>
              </a:r>
            </a:p>
            <a:p>
              <a:pPr defTabSz="430202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dirty="0">
                  <a:latin typeface="Helvetica Neue" charset="0"/>
                  <a:ea typeface="Helvetica Neue" charset="0"/>
                  <a:cs typeface="Helvetica Neue" charset="0"/>
                </a:rPr>
                <a:t>SAP</a:t>
              </a:r>
            </a:p>
          </p:txBody>
        </p:sp>
        <p:sp>
          <p:nvSpPr>
            <p:cNvPr id="99" name="Double Bracket 98">
              <a:extLst>
                <a:ext uri="{FF2B5EF4-FFF2-40B4-BE49-F238E27FC236}">
                  <a16:creationId xmlns:a16="http://schemas.microsoft.com/office/drawing/2014/main" id="{E43C198E-4F93-F349-B178-D7E33938E48F}"/>
                </a:ext>
              </a:extLst>
            </p:cNvPr>
            <p:cNvSpPr/>
            <p:nvPr/>
          </p:nvSpPr>
          <p:spPr>
            <a:xfrm>
              <a:off x="9478383" y="-811245"/>
              <a:ext cx="826377" cy="866840"/>
            </a:xfrm>
            <a:prstGeom prst="bracketPair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Neue" panose="02000503000000020004" pitchFamily="2" charset="0"/>
              </a:endParaRPr>
            </a:p>
          </p:txBody>
        </p:sp>
      </p:grpSp>
      <p:sp>
        <p:nvSpPr>
          <p:cNvPr id="100" name="Content Placeholder 2">
            <a:extLst>
              <a:ext uri="{FF2B5EF4-FFF2-40B4-BE49-F238E27FC236}">
                <a16:creationId xmlns:a16="http://schemas.microsoft.com/office/drawing/2014/main" id="{6E861160-7C25-C74C-AC24-FAD2E86810AE}"/>
              </a:ext>
            </a:extLst>
          </p:cNvPr>
          <p:cNvSpPr txBox="1">
            <a:spLocks/>
          </p:cNvSpPr>
          <p:nvPr/>
        </p:nvSpPr>
        <p:spPr>
          <a:xfrm>
            <a:off x="342901" y="995247"/>
            <a:ext cx="6465673" cy="3560248"/>
          </a:xfrm>
          <a:prstGeom prst="rect">
            <a:avLst/>
          </a:prstGeom>
        </p:spPr>
        <p:txBody>
          <a:bodyPr/>
          <a:lstStyle>
            <a:lvl1pPr marL="285750" indent="-285750" algn="l" defTabSz="914318" rtl="0" eaLnBrk="1" latinLnBrk="0" hangingPunct="1">
              <a:lnSpc>
                <a:spcPct val="120000"/>
              </a:lnSpc>
              <a:spcBef>
                <a:spcPts val="1000"/>
              </a:spcBef>
              <a:buFontTx/>
              <a:buBlip>
                <a:blip r:embed="rId4"/>
              </a:buBlip>
              <a:defRPr sz="16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3888" indent="-28575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Tx/>
              <a:buBlip>
                <a:blip r:embed="rId4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8525" indent="-17145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Tx/>
              <a:buBlip>
                <a:blip r:embed="rId5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3638" indent="-17145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Tx/>
              <a:buBlip>
                <a:blip r:embed="rId5"/>
              </a:buBlip>
              <a:tabLst>
                <a:tab pos="1163638" algn="l"/>
              </a:tabLst>
              <a:defRPr sz="10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63638" indent="-17145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Tx/>
              <a:buBlip>
                <a:blip r:embed="rId5"/>
              </a:buBlip>
              <a:defRPr sz="100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>
                <a:latin typeface="Helvetica Neue" panose="02000503000000020004" pitchFamily="2" charset="0"/>
              </a:rPr>
              <a:t>TASK: Infer “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Helvetica Neue" panose="02000503000000020004" pitchFamily="2" charset="0"/>
              </a:rPr>
              <a:t>FOCUS</a:t>
            </a:r>
            <a:r>
              <a:rPr lang="en-US" sz="1200" dirty="0">
                <a:latin typeface="Helvetica Neue" panose="02000503000000020004" pitchFamily="2" charset="0"/>
              </a:rPr>
              <a:t>” , important attributes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latin typeface="Helvetica Neue" panose="02000503000000020004" pitchFamily="2" charset="0"/>
              </a:rPr>
              <a:t>    attribute weights β</a:t>
            </a:r>
          </a:p>
          <a:p>
            <a:endParaRPr lang="en-US" sz="1200" dirty="0">
              <a:latin typeface="Helvetica Neue" panose="02000503000000020004" pitchFamily="2" charset="0"/>
            </a:endParaRPr>
          </a:p>
          <a:p>
            <a:endParaRPr lang="en-US" sz="1200" dirty="0">
              <a:latin typeface="Helvetica Neue" panose="02000503000000020004" pitchFamily="2" charset="0"/>
            </a:endParaRPr>
          </a:p>
          <a:p>
            <a:pPr marL="0" indent="0">
              <a:buNone/>
            </a:pPr>
            <a:endParaRPr lang="en-US" sz="1200" dirty="0">
              <a:latin typeface="Helvetica Neue" panose="02000503000000020004" pitchFamily="2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1350" dirty="0">
                <a:latin typeface="Helvetica Neue" panose="02000503000000020004" pitchFamily="2" charset="0"/>
              </a:rPr>
              <a:t>1. Set of similar pairs, PS  (from Q)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350" dirty="0">
                <a:latin typeface="Helvetica Neue" panose="02000503000000020004" pitchFamily="2" charset="0"/>
              </a:rPr>
              <a:t>2. Set of dissimilar pairs, PD (random sample)</a:t>
            </a:r>
          </a:p>
          <a:p>
            <a:pPr marL="0" indent="0">
              <a:buNone/>
            </a:pPr>
            <a:r>
              <a:rPr lang="en-US" sz="1350" dirty="0">
                <a:latin typeface="Helvetica Neue" panose="02000503000000020004" pitchFamily="2" charset="0"/>
              </a:rPr>
              <a:t>3. Learn a distance metric between PS and PD </a:t>
            </a:r>
          </a:p>
          <a:p>
            <a:pPr marL="0" indent="0">
              <a:lnSpc>
                <a:spcPts val="1080"/>
              </a:lnSpc>
              <a:buNone/>
            </a:pPr>
            <a:r>
              <a:rPr lang="en-US" sz="1400" dirty="0">
                <a:latin typeface="Helvetica Neue" panose="02000503000000020004" pitchFamily="2" charset="0"/>
              </a:rPr>
              <a:t>   </a:t>
            </a:r>
          </a:p>
          <a:p>
            <a:pPr marL="0" indent="0">
              <a:lnSpc>
                <a:spcPts val="1080"/>
              </a:lnSpc>
              <a:buNone/>
            </a:pPr>
            <a:endParaRPr lang="en-US" sz="1400" dirty="0">
              <a:latin typeface="Helvetica Neue" panose="02000503000000020004" pitchFamily="2" charset="0"/>
            </a:endParaRPr>
          </a:p>
          <a:p>
            <a:pPr marL="0" indent="0">
              <a:lnSpc>
                <a:spcPts val="1080"/>
              </a:lnSpc>
              <a:buNone/>
            </a:pPr>
            <a:r>
              <a:rPr lang="en-US" sz="1000" dirty="0">
                <a:latin typeface="Helvetica Neue" panose="02000503000000020004" pitchFamily="2" charset="0"/>
              </a:rPr>
              <a:t>  </a:t>
            </a:r>
            <a:r>
              <a:rPr lang="pt-BR" sz="1000" dirty="0">
                <a:latin typeface="Helvetica Neue" panose="02000503000000020004" pitchFamily="2" charset="0"/>
              </a:rPr>
              <a:t>( </a:t>
            </a:r>
            <a:r>
              <a:rPr lang="pt-BR" sz="1000" dirty="0" err="1">
                <a:latin typeface="Helvetica Neue" panose="02000503000000020004" pitchFamily="2" charset="0"/>
              </a:rPr>
              <a:t>Distance</a:t>
            </a:r>
            <a:r>
              <a:rPr lang="pt-BR" sz="1000" dirty="0">
                <a:latin typeface="Helvetica Neue" panose="02000503000000020004" pitchFamily="2" charset="0"/>
              </a:rPr>
              <a:t> </a:t>
            </a:r>
            <a:r>
              <a:rPr lang="pt-BR" sz="1000" dirty="0" err="1">
                <a:latin typeface="Helvetica Neue" panose="02000503000000020004" pitchFamily="2" charset="0"/>
              </a:rPr>
              <a:t>Metric</a:t>
            </a:r>
            <a:r>
              <a:rPr lang="pt-BR" sz="1000" dirty="0">
                <a:latin typeface="Helvetica Neue" panose="02000503000000020004" pitchFamily="2" charset="0"/>
              </a:rPr>
              <a:t> Learning,   </a:t>
            </a:r>
            <a:r>
              <a:rPr lang="pt-BR" sz="1000" dirty="0" err="1">
                <a:latin typeface="Helvetica Neue" panose="02000503000000020004" pitchFamily="2" charset="0"/>
              </a:rPr>
              <a:t>inverse</a:t>
            </a:r>
            <a:r>
              <a:rPr lang="pt-BR" sz="1000" dirty="0">
                <a:latin typeface="Helvetica Neue" panose="02000503000000020004" pitchFamily="2" charset="0"/>
              </a:rPr>
              <a:t> </a:t>
            </a:r>
            <a:r>
              <a:rPr lang="pt-BR" sz="1000" dirty="0" err="1">
                <a:latin typeface="Helvetica Neue" panose="02000503000000020004" pitchFamily="2" charset="0"/>
              </a:rPr>
              <a:t>Mahalanobis</a:t>
            </a:r>
            <a:r>
              <a:rPr lang="pt-BR" sz="1000" dirty="0">
                <a:latin typeface="Helvetica Neue" panose="02000503000000020004" pitchFamily="2" charset="0"/>
              </a:rPr>
              <a:t> </a:t>
            </a:r>
            <a:r>
              <a:rPr lang="pt-BR" sz="1000" dirty="0" err="1">
                <a:latin typeface="Helvetica Neue" panose="02000503000000020004" pitchFamily="2" charset="0"/>
              </a:rPr>
              <a:t>distance</a:t>
            </a:r>
            <a:r>
              <a:rPr lang="pt-BR" sz="1000" dirty="0">
                <a:latin typeface="Helvetica Neue" panose="02000503000000020004" pitchFamily="2" charset="0"/>
              </a:rPr>
              <a:t>: Xing, et al 2002)</a:t>
            </a: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FD54524C-00D4-5541-977F-89D5429EBA23}"/>
              </a:ext>
            </a:extLst>
          </p:cNvPr>
          <p:cNvGrpSpPr/>
          <p:nvPr/>
        </p:nvGrpSpPr>
        <p:grpSpPr>
          <a:xfrm>
            <a:off x="1645391" y="1782658"/>
            <a:ext cx="826377" cy="866840"/>
            <a:chOff x="9478383" y="-811245"/>
            <a:chExt cx="826377" cy="866840"/>
          </a:xfrm>
        </p:grpSpPr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B7CC0C96-0A8E-104E-9264-438718079285}"/>
                </a:ext>
              </a:extLst>
            </p:cNvPr>
            <p:cNvSpPr txBox="1"/>
            <p:nvPr/>
          </p:nvSpPr>
          <p:spPr>
            <a:xfrm>
              <a:off x="9596301" y="-755649"/>
              <a:ext cx="708459" cy="75564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30202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b="1" dirty="0">
                  <a:latin typeface="Helvetica Neue" charset="0"/>
                  <a:ea typeface="Helvetica Neue" charset="0"/>
                  <a:cs typeface="Helvetica Neue" charset="0"/>
                </a:rPr>
                <a:t>PhD</a:t>
              </a:r>
            </a:p>
            <a:p>
              <a:pPr defTabSz="430202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b="1" dirty="0">
                  <a:latin typeface="Helvetica Neue" charset="0"/>
                  <a:ea typeface="Helvetica Neue" charset="0"/>
                  <a:cs typeface="Helvetica Neue" charset="0"/>
                </a:rPr>
                <a:t>NYC</a:t>
              </a:r>
            </a:p>
            <a:p>
              <a:pPr defTabSz="430202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dirty="0">
                  <a:latin typeface="Helvetica Neue" charset="0"/>
                  <a:ea typeface="Helvetica Neue" charset="0"/>
                  <a:cs typeface="Helvetica Neue" charset="0"/>
                </a:rPr>
                <a:t>French</a:t>
              </a:r>
            </a:p>
            <a:p>
              <a:pPr defTabSz="430202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dirty="0">
                  <a:latin typeface="Helvetica Neue" charset="0"/>
                  <a:ea typeface="Helvetica Neue" charset="0"/>
                  <a:cs typeface="Helvetica Neue" charset="0"/>
                </a:rPr>
                <a:t>SAP</a:t>
              </a:r>
            </a:p>
          </p:txBody>
        </p:sp>
        <p:sp>
          <p:nvSpPr>
            <p:cNvPr id="103" name="Double Bracket 102">
              <a:extLst>
                <a:ext uri="{FF2B5EF4-FFF2-40B4-BE49-F238E27FC236}">
                  <a16:creationId xmlns:a16="http://schemas.microsoft.com/office/drawing/2014/main" id="{B1A98286-CDB9-A248-BC85-9585D084FF14}"/>
                </a:ext>
              </a:extLst>
            </p:cNvPr>
            <p:cNvSpPr/>
            <p:nvPr/>
          </p:nvSpPr>
          <p:spPr>
            <a:xfrm>
              <a:off x="9478383" y="-811245"/>
              <a:ext cx="826377" cy="866840"/>
            </a:xfrm>
            <a:prstGeom prst="bracketPair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Neue" panose="02000503000000020004" pitchFamily="2" charset="0"/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A2683F43-37AE-1A4C-BC9C-3F0904022945}"/>
              </a:ext>
            </a:extLst>
          </p:cNvPr>
          <p:cNvGrpSpPr/>
          <p:nvPr/>
        </p:nvGrpSpPr>
        <p:grpSpPr>
          <a:xfrm>
            <a:off x="595934" y="1791366"/>
            <a:ext cx="826377" cy="866840"/>
            <a:chOff x="5855557" y="-1927331"/>
            <a:chExt cx="826377" cy="866840"/>
          </a:xfrm>
        </p:grpSpPr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F567928B-1D33-724D-8B84-5699211C981E}"/>
                </a:ext>
              </a:extLst>
            </p:cNvPr>
            <p:cNvSpPr txBox="1"/>
            <p:nvPr/>
          </p:nvSpPr>
          <p:spPr>
            <a:xfrm>
              <a:off x="5914517" y="-1866134"/>
              <a:ext cx="708459" cy="75564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30202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b="1" dirty="0">
                  <a:latin typeface="Helvetica Neue" charset="0"/>
                  <a:ea typeface="Helvetica Neue" charset="0"/>
                  <a:cs typeface="Helvetica Neue" charset="0"/>
                </a:rPr>
                <a:t>PhD</a:t>
              </a:r>
            </a:p>
            <a:p>
              <a:pPr defTabSz="430202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b="1" dirty="0">
                  <a:latin typeface="Helvetica Neue" charset="0"/>
                  <a:ea typeface="Helvetica Neue" charset="0"/>
                  <a:cs typeface="Helvetica Neue" charset="0"/>
                </a:rPr>
                <a:t>NYC</a:t>
              </a:r>
            </a:p>
            <a:p>
              <a:pPr defTabSz="430202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dirty="0">
                  <a:latin typeface="Helvetica Neue" charset="0"/>
                  <a:ea typeface="Helvetica Neue" charset="0"/>
                  <a:cs typeface="Helvetica Neue" charset="0"/>
                </a:rPr>
                <a:t>English</a:t>
              </a:r>
            </a:p>
            <a:p>
              <a:pPr defTabSz="430202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dirty="0">
                  <a:latin typeface="Helvetica Neue" charset="0"/>
                  <a:ea typeface="Helvetica Neue" charset="0"/>
                  <a:cs typeface="Helvetica Neue" charset="0"/>
                </a:rPr>
                <a:t>Google</a:t>
              </a:r>
            </a:p>
          </p:txBody>
        </p:sp>
        <p:sp>
          <p:nvSpPr>
            <p:cNvPr id="106" name="Double Bracket 105">
              <a:extLst>
                <a:ext uri="{FF2B5EF4-FFF2-40B4-BE49-F238E27FC236}">
                  <a16:creationId xmlns:a16="http://schemas.microsoft.com/office/drawing/2014/main" id="{3CBD1C22-70C6-5A4E-ABDD-92D20F4C4094}"/>
                </a:ext>
              </a:extLst>
            </p:cNvPr>
            <p:cNvSpPr/>
            <p:nvPr/>
          </p:nvSpPr>
          <p:spPr>
            <a:xfrm>
              <a:off x="5855557" y="-1927331"/>
              <a:ext cx="826377" cy="866840"/>
            </a:xfrm>
            <a:prstGeom prst="bracketPair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Neue" panose="02000503000000020004" pitchFamily="2" charset="0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ECB71959-BC85-884C-9B5D-ADAC18646024}"/>
              </a:ext>
            </a:extLst>
          </p:cNvPr>
          <p:cNvGrpSpPr/>
          <p:nvPr/>
        </p:nvGrpSpPr>
        <p:grpSpPr>
          <a:xfrm>
            <a:off x="2937817" y="1771852"/>
            <a:ext cx="455833" cy="866840"/>
            <a:chOff x="9478383" y="-811245"/>
            <a:chExt cx="826377" cy="866840"/>
          </a:xfrm>
        </p:grpSpPr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877D03E2-644C-844A-A1AB-38E025FA6B13}"/>
                </a:ext>
              </a:extLst>
            </p:cNvPr>
            <p:cNvSpPr txBox="1"/>
            <p:nvPr/>
          </p:nvSpPr>
          <p:spPr>
            <a:xfrm>
              <a:off x="9596301" y="-755649"/>
              <a:ext cx="708459" cy="75564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30202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b="1" dirty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rPr>
                <a:t>0.5</a:t>
              </a:r>
            </a:p>
            <a:p>
              <a:pPr defTabSz="430202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b="1" dirty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rPr>
                <a:t>0.5</a:t>
              </a:r>
            </a:p>
            <a:p>
              <a:pPr defTabSz="430202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dirty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rPr>
                <a:t>0</a:t>
              </a:r>
            </a:p>
            <a:p>
              <a:pPr defTabSz="430202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dirty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rPr>
                <a:t>0</a:t>
              </a:r>
            </a:p>
          </p:txBody>
        </p:sp>
        <p:sp>
          <p:nvSpPr>
            <p:cNvPr id="109" name="Double Bracket 108">
              <a:extLst>
                <a:ext uri="{FF2B5EF4-FFF2-40B4-BE49-F238E27FC236}">
                  <a16:creationId xmlns:a16="http://schemas.microsoft.com/office/drawing/2014/main" id="{ABCC0266-6FDE-2546-9D04-442C6C34C3EF}"/>
                </a:ext>
              </a:extLst>
            </p:cNvPr>
            <p:cNvSpPr/>
            <p:nvPr/>
          </p:nvSpPr>
          <p:spPr>
            <a:xfrm>
              <a:off x="9478383" y="-811245"/>
              <a:ext cx="826377" cy="866840"/>
            </a:xfrm>
            <a:prstGeom prst="bracketPair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/>
                </a:solidFill>
                <a:latin typeface="Helvetica Neue" panose="02000503000000020004" pitchFamily="2" charset="0"/>
              </a:endParaRPr>
            </a:p>
          </p:txBody>
        </p:sp>
      </p:grpSp>
      <p:sp>
        <p:nvSpPr>
          <p:cNvPr id="110" name="Right Arrow 109">
            <a:extLst>
              <a:ext uri="{FF2B5EF4-FFF2-40B4-BE49-F238E27FC236}">
                <a16:creationId xmlns:a16="http://schemas.microsoft.com/office/drawing/2014/main" id="{71BF4CD1-B2DF-2341-B14D-129241651C7E}"/>
              </a:ext>
            </a:extLst>
          </p:cNvPr>
          <p:cNvSpPr/>
          <p:nvPr/>
        </p:nvSpPr>
        <p:spPr>
          <a:xfrm>
            <a:off x="2528669" y="2045395"/>
            <a:ext cx="356274" cy="232033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 panose="02000503000000020004" pitchFamily="2" charset="0"/>
            </a:endParaRPr>
          </a:p>
        </p:txBody>
      </p:sp>
      <p:pic>
        <p:nvPicPr>
          <p:cNvPr id="8" name="Picture 7" descr="A picture containing object&#10;&#10;Description automatically generated">
            <a:extLst>
              <a:ext uri="{FF2B5EF4-FFF2-40B4-BE49-F238E27FC236}">
                <a16:creationId xmlns:a16="http://schemas.microsoft.com/office/drawing/2014/main" id="{2F56CEAC-C07C-D64C-A042-4E5A46F4BA4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872" y="4106981"/>
            <a:ext cx="2172989" cy="332800"/>
          </a:xfrm>
          <a:prstGeom prst="rect">
            <a:avLst/>
          </a:prstGeom>
        </p:spPr>
      </p:pic>
      <p:sp>
        <p:nvSpPr>
          <p:cNvPr id="111" name="Rectangle 110">
            <a:extLst>
              <a:ext uri="{FF2B5EF4-FFF2-40B4-BE49-F238E27FC236}">
                <a16:creationId xmlns:a16="http://schemas.microsoft.com/office/drawing/2014/main" id="{7BA54C78-5E57-0446-B31B-6589F9E806F7}"/>
              </a:ext>
            </a:extLst>
          </p:cNvPr>
          <p:cNvSpPr/>
          <p:nvPr/>
        </p:nvSpPr>
        <p:spPr>
          <a:xfrm>
            <a:off x="4954949" y="3858151"/>
            <a:ext cx="1835766" cy="11632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1500" dirty="0">
                <a:latin typeface="Helvetica Neue" panose="02000503000000020004" pitchFamily="2" charset="0"/>
                <a:ea typeface="Helvetica Neue" charset="0"/>
                <a:cs typeface="Helvetica Neue" charset="0"/>
              </a:rPr>
              <a:t>Similar Attributes </a:t>
            </a:r>
          </a:p>
          <a:p>
            <a:pPr algn="ctr"/>
            <a:r>
              <a:rPr lang="en-US" sz="1500" dirty="0">
                <a:latin typeface="Helvetica Neue" panose="02000503000000020004" pitchFamily="2" charset="0"/>
                <a:ea typeface="Helvetica Neue" charset="0"/>
                <a:cs typeface="Helvetica Neue" charset="0"/>
              </a:rPr>
              <a:t>=</a:t>
            </a:r>
          </a:p>
          <a:p>
            <a:pPr algn="ctr"/>
            <a:r>
              <a:rPr lang="en-US" sz="1500" dirty="0">
                <a:latin typeface="Helvetica Neue" panose="02000503000000020004" pitchFamily="2" charset="0"/>
                <a:ea typeface="Helvetica Neue" charset="0"/>
                <a:cs typeface="Helvetica Neue" charset="0"/>
              </a:rPr>
              <a:t>Stronger Connection</a:t>
            </a:r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9AA7F053-A7C8-6E4B-89D4-6A5EFB7A2E4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510" y="3973703"/>
            <a:ext cx="3926078" cy="449753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4D71AE4C-009D-7245-8E1D-5A435D7B65AF}"/>
              </a:ext>
            </a:extLst>
          </p:cNvPr>
          <p:cNvSpPr/>
          <p:nvPr/>
        </p:nvSpPr>
        <p:spPr>
          <a:xfrm>
            <a:off x="4667172" y="1899637"/>
            <a:ext cx="945620" cy="4483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1200" dirty="0">
                <a:latin typeface="Helvetica Neue" panose="02000503000000020004" pitchFamily="2" charset="0"/>
                <a:ea typeface="Helvetica Neue" charset="0"/>
                <a:cs typeface="Helvetica Neue" charset="0"/>
              </a:rPr>
              <a:t>Weak Ties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13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43DAA7-211F-0F4E-85D4-F878CC76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531" y="277718"/>
            <a:ext cx="4967211" cy="1105789"/>
          </a:xfrm>
        </p:spPr>
        <p:txBody>
          <a:bodyPr/>
          <a:lstStyle/>
          <a:p>
            <a:r>
              <a:rPr lang="en-US" b="1" dirty="0">
                <a:latin typeface="Helvetica Neue Condensed Black" panose="02000503000000020004" pitchFamily="2" charset="0"/>
              </a:rPr>
              <a:t>Focused Clustering</a:t>
            </a:r>
            <a:br>
              <a:rPr lang="en-US" b="1" dirty="0">
                <a:latin typeface="Helvetica Neue Condensed Black" panose="02000503000000020004" pitchFamily="2" charset="0"/>
              </a:rPr>
            </a:br>
            <a:r>
              <a:rPr lang="en-US" sz="1800" dirty="0">
                <a:latin typeface="Helvetica Neue Thin" panose="020B0403020202020204" pitchFamily="34" charset="0"/>
              </a:rPr>
              <a:t>Prune the Graph and keep dense communities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720339-1F37-2A40-9225-B96892D60CDE}"/>
              </a:ext>
            </a:extLst>
          </p:cNvPr>
          <p:cNvSpPr/>
          <p:nvPr/>
        </p:nvSpPr>
        <p:spPr>
          <a:xfrm>
            <a:off x="7336805" y="386380"/>
            <a:ext cx="160499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50" dirty="0" err="1">
                <a:solidFill>
                  <a:srgbClr val="0072E5"/>
                </a:solidFill>
                <a:latin typeface="LibreCaslonText"/>
              </a:rPr>
              <a:t>Perozzi</a:t>
            </a:r>
            <a:r>
              <a:rPr lang="en-GB" sz="1350" dirty="0">
                <a:solidFill>
                  <a:srgbClr val="0072E5"/>
                </a:solidFill>
                <a:latin typeface="LibreCaslonText"/>
              </a:rPr>
              <a:t> et al. </a:t>
            </a:r>
            <a:r>
              <a:rPr lang="en-GB" sz="1350" dirty="0">
                <a:latin typeface="LibreCaslonText"/>
              </a:rPr>
              <a:t>[</a:t>
            </a:r>
            <a:r>
              <a:rPr lang="en-GB" sz="1350" dirty="0">
                <a:solidFill>
                  <a:srgbClr val="0072E5"/>
                </a:solidFill>
                <a:latin typeface="LibreCaslonText"/>
              </a:rPr>
              <a:t>2014</a:t>
            </a:r>
            <a:r>
              <a:rPr lang="en-GB" sz="1350" dirty="0">
                <a:latin typeface="LibreCaslonText"/>
              </a:rPr>
              <a:t>] 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0CB99285-CC89-7745-85F6-190FD5DE2DC5}"/>
              </a:ext>
            </a:extLst>
          </p:cNvPr>
          <p:cNvSpPr txBox="1">
            <a:spLocks/>
          </p:cNvSpPr>
          <p:nvPr/>
        </p:nvSpPr>
        <p:spPr>
          <a:xfrm>
            <a:off x="342900" y="1193292"/>
            <a:ext cx="7252718" cy="3362202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914318" rtl="0" eaLnBrk="1" latinLnBrk="0" hangingPunct="1">
              <a:lnSpc>
                <a:spcPct val="120000"/>
              </a:lnSpc>
              <a:spcBef>
                <a:spcPts val="1000"/>
              </a:spcBef>
              <a:buFontTx/>
              <a:buBlip>
                <a:blip r:embed="rId2"/>
              </a:buBlip>
              <a:defRPr sz="16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3888" indent="-28575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Tx/>
              <a:buBlip>
                <a:blip r:embed="rId2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8525" indent="-17145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3638" indent="-17145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Tx/>
              <a:buBlip>
                <a:blip r:embed="rId3"/>
              </a:buBlip>
              <a:tabLst>
                <a:tab pos="1163638" algn="l"/>
              </a:tabLst>
              <a:defRPr sz="10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63638" indent="-17145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Tx/>
              <a:buBlip>
                <a:blip r:embed="rId3"/>
              </a:buBlip>
              <a:defRPr sz="100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500" b="1" dirty="0">
                <a:latin typeface="Helvetica Neue" panose="02000503000000020004" pitchFamily="2" charset="0"/>
              </a:rPr>
              <a:t>TASK: Extract Clusters on Focused Graph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500" dirty="0">
                <a:latin typeface="Helvetica Neue" panose="02000503000000020004" pitchFamily="2" charset="0"/>
              </a:rPr>
              <a:t>	 attribute weights β → Edge Weight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350" dirty="0">
                <a:latin typeface="Helvetica Neue" panose="02000503000000020004" pitchFamily="2" charset="0"/>
              </a:rPr>
              <a:t>    </a:t>
            </a:r>
            <a:r>
              <a:rPr lang="en-US" sz="1350" b="1" dirty="0">
                <a:latin typeface="Helvetica Neue" panose="02000503000000020004" pitchFamily="2" charset="0"/>
              </a:rPr>
              <a:t>1. Find Starting Set</a:t>
            </a:r>
            <a:r>
              <a:rPr lang="en-US" sz="1350" dirty="0">
                <a:latin typeface="Helvetica Neue" panose="02000503000000020004" pitchFamily="2" charset="0"/>
              </a:rPr>
              <a:t> of Small Candidate Clusters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200" dirty="0">
                <a:latin typeface="Helvetica Neue" panose="02000503000000020004" pitchFamily="2" charset="0"/>
              </a:rPr>
              <a:t>               1.a  Drop low-weight  edges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200" dirty="0">
                <a:latin typeface="Helvetica Neue" panose="02000503000000020004" pitchFamily="2" charset="0"/>
              </a:rPr>
              <a:t>                1.b Extract Strongly Connected Component C</a:t>
            </a:r>
            <a:r>
              <a:rPr lang="en-US" sz="1200" baseline="-25000" dirty="0">
                <a:latin typeface="Helvetica Neue" panose="02000503000000020004" pitchFamily="2" charset="0"/>
              </a:rPr>
              <a:t>1,</a:t>
            </a:r>
            <a:r>
              <a:rPr lang="en-US" sz="1200" dirty="0">
                <a:latin typeface="Helvetica Neue" panose="02000503000000020004" pitchFamily="2" charset="0"/>
              </a:rPr>
              <a:t> C</a:t>
            </a:r>
            <a:r>
              <a:rPr lang="en-US" sz="1200" baseline="-25000" dirty="0">
                <a:latin typeface="Helvetica Neue" panose="02000503000000020004" pitchFamily="2" charset="0"/>
              </a:rPr>
              <a:t>2, </a:t>
            </a:r>
            <a:r>
              <a:rPr lang="is-IS" sz="1200" baseline="-25000" dirty="0">
                <a:latin typeface="Helvetica Neue" panose="02000503000000020004" pitchFamily="2" charset="0"/>
              </a:rPr>
              <a:t>…</a:t>
            </a:r>
            <a:endParaRPr lang="en-US" sz="1200" dirty="0">
              <a:latin typeface="Helvetica Neue" panose="02000503000000020004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350" b="1" dirty="0">
                <a:latin typeface="Helvetica Neue" panose="02000503000000020004" pitchFamily="2" charset="0"/>
              </a:rPr>
              <a:t>    2. Grow Clusters</a:t>
            </a:r>
            <a:r>
              <a:rPr lang="en-US" sz="1350" dirty="0">
                <a:latin typeface="Helvetica Neue" panose="02000503000000020004" pitchFamily="2" charset="0"/>
              </a:rPr>
              <a:t> around Candidates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200" dirty="0">
                <a:latin typeface="Helvetica Neue" panose="02000503000000020004" pitchFamily="2" charset="0"/>
              </a:rPr>
              <a:t>         2.a Compute conductance of C: </a:t>
            </a:r>
            <a:r>
              <a:rPr lang="en-US" sz="1200" dirty="0" err="1">
                <a:latin typeface="Helvetica Neue" panose="02000503000000020004" pitchFamily="2" charset="0"/>
              </a:rPr>
              <a:t>φ</a:t>
            </a:r>
            <a:r>
              <a:rPr lang="en-US" sz="1200" baseline="30000" dirty="0">
                <a:latin typeface="Helvetica Neue" panose="02000503000000020004" pitchFamily="2" charset="0"/>
              </a:rPr>
              <a:t>(w)</a:t>
            </a:r>
            <a:r>
              <a:rPr lang="en-US" sz="1200" dirty="0">
                <a:latin typeface="Helvetica Neue" panose="02000503000000020004" pitchFamily="2" charset="0"/>
              </a:rPr>
              <a:t> (C, G)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200" dirty="0">
                <a:latin typeface="Helvetica Neue" panose="02000503000000020004" pitchFamily="2" charset="0"/>
              </a:rPr>
              <a:t>         2.b Select node to add to C’:  best improvement to ∆</a:t>
            </a:r>
            <a:r>
              <a:rPr lang="en-US" sz="1200" dirty="0" err="1">
                <a:latin typeface="Helvetica Neue" panose="02000503000000020004" pitchFamily="2" charset="0"/>
              </a:rPr>
              <a:t>φ</a:t>
            </a:r>
            <a:r>
              <a:rPr lang="en-US" sz="1200" baseline="30000" dirty="0">
                <a:latin typeface="Helvetica Neue" panose="02000503000000020004" pitchFamily="2" charset="0"/>
              </a:rPr>
              <a:t>(w)</a:t>
            </a:r>
            <a:r>
              <a:rPr lang="en-US" sz="1200" dirty="0">
                <a:latin typeface="Helvetica Neue" panose="02000503000000020004" pitchFamily="2" charset="0"/>
              </a:rPr>
              <a:t> (C,C’) (greedy)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200" dirty="0">
                <a:latin typeface="Helvetica Neue" panose="02000503000000020004" pitchFamily="2" charset="0"/>
              </a:rPr>
              <a:t>         2.c Prune Underperforming nodes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350" b="1" dirty="0">
                <a:latin typeface="Helvetica Neue" panose="02000503000000020004" pitchFamily="2" charset="0"/>
              </a:rPr>
              <a:t>    3. Detect Outliers:</a:t>
            </a:r>
            <a:r>
              <a:rPr lang="en-US" sz="1350" dirty="0">
                <a:latin typeface="Helvetica Neue" panose="02000503000000020004" pitchFamily="2" charset="0"/>
              </a:rPr>
              <a:t> High </a:t>
            </a:r>
            <a:r>
              <a:rPr lang="en-US" sz="1350" u="sng" dirty="0">
                <a:latin typeface="Helvetica Neue" panose="02000503000000020004" pitchFamily="2" charset="0"/>
              </a:rPr>
              <a:t>unweighted </a:t>
            </a:r>
            <a:r>
              <a:rPr lang="en-US" sz="1350" dirty="0">
                <a:latin typeface="Helvetica Neue" panose="02000503000000020004" pitchFamily="2" charset="0"/>
              </a:rPr>
              <a:t>conductance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350" dirty="0">
                <a:latin typeface="Helvetica Neue" panose="02000503000000020004" pitchFamily="2" charset="0"/>
              </a:rPr>
              <a:t>         </a:t>
            </a:r>
            <a:r>
              <a:rPr lang="en-US" sz="1350" dirty="0" err="1">
                <a:latin typeface="Helvetica Neue" panose="02000503000000020004" pitchFamily="2" charset="0"/>
              </a:rPr>
              <a:t>w.r.t.</a:t>
            </a:r>
            <a:r>
              <a:rPr lang="en-US" sz="1350" dirty="0">
                <a:latin typeface="Helvetica Neue" panose="02000503000000020004" pitchFamily="2" charset="0"/>
              </a:rPr>
              <a:t> low weighted conductance</a:t>
            </a:r>
            <a:endParaRPr lang="en-US" sz="1350" u="sng" dirty="0">
              <a:latin typeface="Helvetica Neue" panose="02000503000000020004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1200" dirty="0">
              <a:latin typeface="Helvetica Neue" panose="02000503000000020004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1200" dirty="0">
              <a:latin typeface="Helvetica Neue" panose="02000503000000020004" pitchFamily="2" charset="0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2EACC2C8-0499-DF45-8427-D551E8ED3944}"/>
              </a:ext>
            </a:extLst>
          </p:cNvPr>
          <p:cNvCxnSpPr>
            <a:stCxn id="117" idx="7"/>
            <a:endCxn id="118" idx="2"/>
          </p:cNvCxnSpPr>
          <p:nvPr/>
        </p:nvCxnSpPr>
        <p:spPr>
          <a:xfrm flipV="1">
            <a:off x="6198091" y="1838784"/>
            <a:ext cx="552523" cy="281965"/>
          </a:xfrm>
          <a:prstGeom prst="line">
            <a:avLst/>
          </a:prstGeom>
          <a:ln w="53975" cap="rnd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113D9CA-39ED-3040-9A8A-7BB1579EC1C8}"/>
              </a:ext>
            </a:extLst>
          </p:cNvPr>
          <p:cNvCxnSpPr>
            <a:stCxn id="118" idx="4"/>
            <a:endCxn id="120" idx="1"/>
          </p:cNvCxnSpPr>
          <p:nvPr/>
        </p:nvCxnSpPr>
        <p:spPr>
          <a:xfrm>
            <a:off x="6876614" y="1964782"/>
            <a:ext cx="38497" cy="384258"/>
          </a:xfrm>
          <a:prstGeom prst="line">
            <a:avLst/>
          </a:prstGeom>
          <a:ln w="53975" cap="rnd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FF94AC02-B4E7-7F45-831B-2DA1FFD818B4}"/>
              </a:ext>
            </a:extLst>
          </p:cNvPr>
          <p:cNvCxnSpPr>
            <a:stCxn id="118" idx="6"/>
            <a:endCxn id="119" idx="1"/>
          </p:cNvCxnSpPr>
          <p:nvPr/>
        </p:nvCxnSpPr>
        <p:spPr>
          <a:xfrm>
            <a:off x="7002613" y="1838784"/>
            <a:ext cx="406487" cy="175640"/>
          </a:xfrm>
          <a:prstGeom prst="line">
            <a:avLst/>
          </a:prstGeom>
          <a:ln w="53975" cap="rnd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Oval 59">
            <a:extLst>
              <a:ext uri="{FF2B5EF4-FFF2-40B4-BE49-F238E27FC236}">
                <a16:creationId xmlns:a16="http://schemas.microsoft.com/office/drawing/2014/main" id="{653D7AC0-1F2B-B544-AC10-CF5680E3916E}"/>
              </a:ext>
            </a:extLst>
          </p:cNvPr>
          <p:cNvSpPr/>
          <p:nvPr/>
        </p:nvSpPr>
        <p:spPr>
          <a:xfrm>
            <a:off x="6421745" y="2473104"/>
            <a:ext cx="251999" cy="251999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2F662706-65CC-7E48-A93D-9D831403F38B}"/>
              </a:ext>
            </a:extLst>
          </p:cNvPr>
          <p:cNvCxnSpPr>
            <a:stCxn id="60" idx="1"/>
            <a:endCxn id="117" idx="5"/>
          </p:cNvCxnSpPr>
          <p:nvPr/>
        </p:nvCxnSpPr>
        <p:spPr>
          <a:xfrm flipH="1" flipV="1">
            <a:off x="6198091" y="2298939"/>
            <a:ext cx="260558" cy="211068"/>
          </a:xfrm>
          <a:prstGeom prst="line">
            <a:avLst/>
          </a:prstGeom>
          <a:ln w="25400" cmpd="sng">
            <a:solidFill>
              <a:schemeClr val="tx2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" name="Oval 111">
            <a:extLst>
              <a:ext uri="{FF2B5EF4-FFF2-40B4-BE49-F238E27FC236}">
                <a16:creationId xmlns:a16="http://schemas.microsoft.com/office/drawing/2014/main" id="{984560E3-FCC4-CF41-BE11-00D930EBE2E7}"/>
              </a:ext>
            </a:extLst>
          </p:cNvPr>
          <p:cNvSpPr/>
          <p:nvPr/>
        </p:nvSpPr>
        <p:spPr>
          <a:xfrm>
            <a:off x="8053252" y="1970399"/>
            <a:ext cx="251999" cy="251999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DE033EB7-918C-1C48-8743-A414E5ADF227}"/>
              </a:ext>
            </a:extLst>
          </p:cNvPr>
          <p:cNvCxnSpPr>
            <a:stCxn id="112" idx="2"/>
            <a:endCxn id="119" idx="6"/>
          </p:cNvCxnSpPr>
          <p:nvPr/>
        </p:nvCxnSpPr>
        <p:spPr>
          <a:xfrm flipH="1">
            <a:off x="7624195" y="2096399"/>
            <a:ext cx="429057" cy="7121"/>
          </a:xfrm>
          <a:prstGeom prst="line">
            <a:avLst/>
          </a:prstGeom>
          <a:ln w="25400" cmpd="sng">
            <a:solidFill>
              <a:schemeClr val="tx2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0E516455-0B6F-F44F-A3E6-C6336DB1A702}"/>
              </a:ext>
            </a:extLst>
          </p:cNvPr>
          <p:cNvCxnSpPr>
            <a:stCxn id="119" idx="3"/>
            <a:endCxn id="120" idx="6"/>
          </p:cNvCxnSpPr>
          <p:nvPr/>
        </p:nvCxnSpPr>
        <p:spPr>
          <a:xfrm flipH="1">
            <a:off x="7130206" y="2192614"/>
            <a:ext cx="278894" cy="245522"/>
          </a:xfrm>
          <a:prstGeom prst="line">
            <a:avLst/>
          </a:prstGeom>
          <a:ln w="53975" cap="rnd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5" name="Oval 114">
            <a:extLst>
              <a:ext uri="{FF2B5EF4-FFF2-40B4-BE49-F238E27FC236}">
                <a16:creationId xmlns:a16="http://schemas.microsoft.com/office/drawing/2014/main" id="{8C7FE5CF-A812-3B41-B966-84F8CBFC4C77}"/>
              </a:ext>
            </a:extLst>
          </p:cNvPr>
          <p:cNvSpPr/>
          <p:nvPr/>
        </p:nvSpPr>
        <p:spPr>
          <a:xfrm>
            <a:off x="7725989" y="1593699"/>
            <a:ext cx="251999" cy="251999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C632EB7B-EE43-BA4C-833F-33521FF5DD7A}"/>
              </a:ext>
            </a:extLst>
          </p:cNvPr>
          <p:cNvCxnSpPr>
            <a:stCxn id="115" idx="5"/>
            <a:endCxn id="112" idx="0"/>
          </p:cNvCxnSpPr>
          <p:nvPr/>
        </p:nvCxnSpPr>
        <p:spPr>
          <a:xfrm>
            <a:off x="7941084" y="1808794"/>
            <a:ext cx="238168" cy="161605"/>
          </a:xfrm>
          <a:prstGeom prst="line">
            <a:avLst/>
          </a:prstGeom>
          <a:ln w="25400" cmpd="sng">
            <a:solidFill>
              <a:schemeClr val="tx2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7" name="Oval 116">
            <a:extLst>
              <a:ext uri="{FF2B5EF4-FFF2-40B4-BE49-F238E27FC236}">
                <a16:creationId xmlns:a16="http://schemas.microsoft.com/office/drawing/2014/main" id="{E187160B-1AA8-8E40-B6EB-F3C6E539FB1A}"/>
              </a:ext>
            </a:extLst>
          </p:cNvPr>
          <p:cNvSpPr/>
          <p:nvPr/>
        </p:nvSpPr>
        <p:spPr>
          <a:xfrm>
            <a:off x="5982996" y="2083845"/>
            <a:ext cx="251999" cy="251999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857D2A45-6974-C84F-B843-AB2D85FD78AF}"/>
              </a:ext>
            </a:extLst>
          </p:cNvPr>
          <p:cNvSpPr/>
          <p:nvPr/>
        </p:nvSpPr>
        <p:spPr>
          <a:xfrm>
            <a:off x="6750614" y="1712784"/>
            <a:ext cx="251999" cy="251999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A98F3754-1920-BD44-BB81-0C5FF50AA607}"/>
              </a:ext>
            </a:extLst>
          </p:cNvPr>
          <p:cNvSpPr/>
          <p:nvPr/>
        </p:nvSpPr>
        <p:spPr>
          <a:xfrm>
            <a:off x="7372196" y="1977520"/>
            <a:ext cx="251999" cy="251999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EF2FD8AB-0BCD-304E-8E5C-3E40146BFEC3}"/>
              </a:ext>
            </a:extLst>
          </p:cNvPr>
          <p:cNvSpPr/>
          <p:nvPr/>
        </p:nvSpPr>
        <p:spPr>
          <a:xfrm>
            <a:off x="6878207" y="2312137"/>
            <a:ext cx="251999" cy="251999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A285C5D2-28B3-1143-B4A1-47B93AF5990A}"/>
              </a:ext>
            </a:extLst>
          </p:cNvPr>
          <p:cNvSpPr/>
          <p:nvPr/>
        </p:nvSpPr>
        <p:spPr>
          <a:xfrm>
            <a:off x="6519167" y="1567102"/>
            <a:ext cx="1178245" cy="1131404"/>
          </a:xfrm>
          <a:prstGeom prst="ellipse">
            <a:avLst/>
          </a:prstGeom>
          <a:noFill/>
          <a:ln w="38100">
            <a:solidFill>
              <a:schemeClr val="tx2">
                <a:lumMod val="75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 panose="02000503000000020004" pitchFamily="2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3E0FB05A-727E-9542-9E5F-EC343B1114C5}"/>
              </a:ext>
            </a:extLst>
          </p:cNvPr>
          <p:cNvSpPr txBox="1"/>
          <p:nvPr/>
        </p:nvSpPr>
        <p:spPr>
          <a:xfrm>
            <a:off x="7498195" y="2510007"/>
            <a:ext cx="779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0202">
              <a:spcAft>
                <a:spcPts val="400"/>
              </a:spcAft>
              <a:buSzPct val="100000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Helvetica Neue" panose="02000503000000020004" pitchFamily="2" charset="0"/>
                <a:ea typeface="Georgia Regular" charset="0"/>
                <a:cs typeface="Georgia Regular" charset="0"/>
              </a:rPr>
              <a:t>Seed</a:t>
            </a:r>
            <a:endParaRPr lang="en-US" dirty="0">
              <a:solidFill>
                <a:schemeClr val="tx2">
                  <a:lumMod val="75000"/>
                </a:schemeClr>
              </a:solidFill>
              <a:latin typeface="Helvetica Neue" panose="02000503000000020004" pitchFamily="2" charset="0"/>
              <a:ea typeface="Georgia Regular" charset="0"/>
              <a:cs typeface="Georgia Regular" charset="0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8D9B3ACF-294B-B84E-B18B-E6C3E83F94D2}"/>
              </a:ext>
            </a:extLst>
          </p:cNvPr>
          <p:cNvSpPr/>
          <p:nvPr/>
        </p:nvSpPr>
        <p:spPr>
          <a:xfrm>
            <a:off x="5696055" y="1047069"/>
            <a:ext cx="818309" cy="6155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1200" dirty="0">
                <a:latin typeface="Helvetica Neue" panose="02000503000000020004" pitchFamily="2" charset="0"/>
                <a:ea typeface="Helvetica Neue" charset="0"/>
                <a:cs typeface="Helvetica Neue" charset="0"/>
              </a:rPr>
              <a:t>LOCAL </a:t>
            </a:r>
          </a:p>
          <a:p>
            <a:pPr algn="ctr"/>
            <a:r>
              <a:rPr lang="en-US" sz="1200" dirty="0">
                <a:latin typeface="Helvetica Neue" panose="02000503000000020004" pitchFamily="2" charset="0"/>
                <a:ea typeface="Helvetica Neue" charset="0"/>
                <a:cs typeface="Helvetica Neue" charset="0"/>
              </a:rPr>
              <a:t>clusters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1C1E0A-4A5D-CC45-9448-963A5A953CC0}"/>
              </a:ext>
            </a:extLst>
          </p:cNvPr>
          <p:cNvSpPr txBox="1"/>
          <p:nvPr/>
        </p:nvSpPr>
        <p:spPr>
          <a:xfrm>
            <a:off x="5892700" y="2978994"/>
            <a:ext cx="3521973" cy="96513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lIns="135000" tIns="135000" rIns="135000" bIns="135000" rtlCol="0">
            <a:spAutoFit/>
          </a:bodyPr>
          <a:lstStyle/>
          <a:p>
            <a:r>
              <a:rPr lang="en-GB" sz="1200" b="1" dirty="0">
                <a:latin typeface="Helvetica Neue" panose="02000503000000020004" pitchFamily="2" charset="0"/>
              </a:rPr>
              <a:t>Weighted Conductance:</a:t>
            </a:r>
          </a:p>
          <a:p>
            <a:r>
              <a:rPr lang="en-GB" sz="1100" i="1" dirty="0">
                <a:latin typeface="Helvetica Neue" panose="02000503000000020004" pitchFamily="2" charset="0"/>
              </a:rPr>
              <a:t>ratio between the weighted sum of edges </a:t>
            </a:r>
          </a:p>
          <a:p>
            <a:r>
              <a:rPr lang="en-GB" sz="1100" i="1" dirty="0">
                <a:latin typeface="Helvetica Neue" panose="02000503000000020004" pitchFamily="2" charset="0"/>
              </a:rPr>
              <a:t>crossing the boundaries of the cluster </a:t>
            </a:r>
          </a:p>
          <a:p>
            <a:r>
              <a:rPr lang="en-GB" sz="1100" i="1" dirty="0">
                <a:latin typeface="Helvetica Neue" panose="02000503000000020004" pitchFamily="2" charset="0"/>
              </a:rPr>
              <a:t>and the weighted sum of those residing within it. 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317CE1E6-F62C-874C-8948-ABB263BB914F}"/>
              </a:ext>
            </a:extLst>
          </p:cNvPr>
          <p:cNvSpPr/>
          <p:nvPr/>
        </p:nvSpPr>
        <p:spPr>
          <a:xfrm>
            <a:off x="5892700" y="3968639"/>
            <a:ext cx="3475992" cy="7987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000" tIns="135000" rIns="135000" bIns="135000" rtlCol="0" anchor="ctr"/>
          <a:lstStyle/>
          <a:p>
            <a:r>
              <a:rPr lang="en-US" sz="1200" b="1" dirty="0">
                <a:latin typeface="Helvetica Neue" panose="02000503000000020004" pitchFamily="2" charset="0"/>
                <a:ea typeface="Helvetica Neue" charset="0"/>
                <a:cs typeface="Helvetica Neue" charset="0"/>
              </a:rPr>
              <a:t>Performant Strategy:</a:t>
            </a:r>
          </a:p>
          <a:p>
            <a:r>
              <a:rPr lang="en-US" sz="1200" dirty="0">
                <a:latin typeface="Helvetica Neue" panose="02000503000000020004" pitchFamily="2" charset="0"/>
                <a:ea typeface="Helvetica Neue" charset="0"/>
                <a:cs typeface="Helvetica Neue" charset="0"/>
              </a:rPr>
              <a:t>Start with local solution and expand around them to avoid complete scans of the graph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76B78A-5562-874C-920A-0C13A9547931}"/>
              </a:ext>
            </a:extLst>
          </p:cNvPr>
          <p:cNvSpPr/>
          <p:nvPr/>
        </p:nvSpPr>
        <p:spPr>
          <a:xfrm>
            <a:off x="5898921" y="4925312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>
                <a:solidFill>
                  <a:schemeClr val="tx2">
                    <a:lumMod val="75000"/>
                  </a:schemeClr>
                </a:solidFill>
                <a:latin typeface="Helvetica Neue" panose="02000503000000020004" pitchFamily="2" charset="0"/>
              </a:rPr>
              <a:t>https://</a:t>
            </a:r>
            <a:r>
              <a:rPr lang="en-US" sz="900" dirty="0" err="1">
                <a:solidFill>
                  <a:schemeClr val="tx2">
                    <a:lumMod val="75000"/>
                  </a:schemeClr>
                </a:solidFill>
                <a:latin typeface="Helvetica Neue" panose="02000503000000020004" pitchFamily="2" charset="0"/>
              </a:rPr>
              <a:t>en.wikipedia.org</a:t>
            </a:r>
            <a:r>
              <a:rPr lang="en-US" sz="900" dirty="0">
                <a:solidFill>
                  <a:schemeClr val="tx2">
                    <a:lumMod val="75000"/>
                  </a:schemeClr>
                </a:solidFill>
                <a:latin typeface="Helvetica Neue" panose="02000503000000020004" pitchFamily="2" charset="0"/>
              </a:rPr>
              <a:t>/wiki/</a:t>
            </a:r>
            <a:r>
              <a:rPr lang="en-US" sz="900" dirty="0" err="1">
                <a:solidFill>
                  <a:schemeClr val="tx2">
                    <a:lumMod val="75000"/>
                  </a:schemeClr>
                </a:solidFill>
                <a:latin typeface="Helvetica Neue" panose="02000503000000020004" pitchFamily="2" charset="0"/>
              </a:rPr>
              <a:t>Strongly_connected_component</a:t>
            </a:r>
            <a:endParaRPr lang="en-US" sz="900" dirty="0">
              <a:solidFill>
                <a:schemeClr val="tx2">
                  <a:lumMod val="75000"/>
                </a:schemeClr>
              </a:solidFill>
              <a:latin typeface="Helvetica Neue" panose="02000503000000020004" pitchFamily="2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0191D9D-DF49-F44D-ACEA-708F89420240}"/>
              </a:ext>
            </a:extLst>
          </p:cNvPr>
          <p:cNvCxnSpPr>
            <a:cxnSpLocks/>
            <a:stCxn id="117" idx="6"/>
            <a:endCxn id="120" idx="2"/>
          </p:cNvCxnSpPr>
          <p:nvPr/>
        </p:nvCxnSpPr>
        <p:spPr>
          <a:xfrm>
            <a:off x="6234995" y="2209844"/>
            <a:ext cx="643212" cy="228293"/>
          </a:xfrm>
          <a:prstGeom prst="line">
            <a:avLst/>
          </a:prstGeom>
          <a:ln w="53975" cap="rnd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9AB45F0-F61B-C746-BAB4-C50D7AC3C0FC}"/>
              </a:ext>
            </a:extLst>
          </p:cNvPr>
          <p:cNvSpPr txBox="1"/>
          <p:nvPr/>
        </p:nvSpPr>
        <p:spPr>
          <a:xfrm>
            <a:off x="5742035" y="201442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</a:rPr>
              <a:t>?</a:t>
            </a:r>
            <a:endParaRPr lang="en-US" sz="1350" dirty="0">
              <a:latin typeface="Helvetica Neue" panose="02000503000000020004" pitchFamily="2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130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5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43DAA7-211F-0F4E-85D4-F878CC76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530" y="277718"/>
            <a:ext cx="5580794" cy="1105789"/>
          </a:xfrm>
        </p:spPr>
        <p:txBody>
          <a:bodyPr/>
          <a:lstStyle/>
          <a:p>
            <a:r>
              <a:rPr lang="en-US" b="1" dirty="0" err="1">
                <a:latin typeface="Helvetica Neue Condensed Black" panose="02000503000000020004" pitchFamily="2" charset="0"/>
              </a:rPr>
              <a:t>iQBEES</a:t>
            </a:r>
            <a:r>
              <a:rPr lang="en-US" b="1" dirty="0">
                <a:latin typeface="Helvetica Neue Condensed Black" panose="02000503000000020004" pitchFamily="2" charset="0"/>
              </a:rPr>
              <a:t>: Entity Search by Example</a:t>
            </a:r>
            <a:br>
              <a:rPr lang="en-US" b="1" dirty="0">
                <a:latin typeface="Helvetica Neue Condensed Black" panose="02000503000000020004" pitchFamily="2" charset="0"/>
              </a:rPr>
            </a:br>
            <a:r>
              <a:rPr lang="en-US" sz="1800" dirty="0">
                <a:latin typeface="Helvetica Neue Thin" panose="020B0403020202020204" pitchFamily="34" charset="0"/>
              </a:rPr>
              <a:t>Knowledge Graph Search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6B3AEAF-8C6F-284E-BC98-3B44C179555D}"/>
              </a:ext>
            </a:extLst>
          </p:cNvPr>
          <p:cNvSpPr txBox="1">
            <a:spLocks/>
          </p:cNvSpPr>
          <p:nvPr/>
        </p:nvSpPr>
        <p:spPr>
          <a:xfrm>
            <a:off x="337183" y="1383507"/>
            <a:ext cx="4884464" cy="1814627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914318" rtl="0" eaLnBrk="1" latinLnBrk="0" hangingPunct="1">
              <a:lnSpc>
                <a:spcPct val="120000"/>
              </a:lnSpc>
              <a:spcBef>
                <a:spcPts val="1000"/>
              </a:spcBef>
              <a:buFontTx/>
              <a:buBlip>
                <a:blip r:embed="rId2"/>
              </a:buBlip>
              <a:defRPr sz="16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3888" indent="-28575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Tx/>
              <a:buBlip>
                <a:blip r:embed="rId2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8525" indent="-17145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3638" indent="-17145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Tx/>
              <a:buBlip>
                <a:blip r:embed="rId3"/>
              </a:buBlip>
              <a:tabLst>
                <a:tab pos="1163638" algn="l"/>
              </a:tabLst>
              <a:defRPr sz="10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63638" indent="-17145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Tx/>
              <a:buBlip>
                <a:blip r:embed="rId3"/>
              </a:buBlip>
              <a:defRPr sz="100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350" b="1" dirty="0">
                <a:latin typeface="Helvetica Neue" panose="02000503000000020004" pitchFamily="2" charset="0"/>
              </a:rPr>
              <a:t>Model:</a:t>
            </a:r>
            <a:r>
              <a:rPr lang="en-US" sz="1350" dirty="0">
                <a:latin typeface="Helvetica Neue" panose="02000503000000020004" pitchFamily="2" charset="0"/>
              </a:rPr>
              <a:t>        Knowledge Graph (Edge-labels)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350" b="1" dirty="0">
                <a:latin typeface="Helvetica Neue" panose="02000503000000020004" pitchFamily="2" charset="0"/>
              </a:rPr>
              <a:t>Query:</a:t>
            </a:r>
            <a:r>
              <a:rPr lang="en-US" sz="1350" dirty="0">
                <a:latin typeface="Helvetica Neue" panose="02000503000000020004" pitchFamily="2" charset="0"/>
              </a:rPr>
              <a:t>         A set of Entities </a:t>
            </a:r>
            <a:r>
              <a:rPr lang="en-US" sz="1500" dirty="0">
                <a:latin typeface="Helvetica Neue" panose="02000503000000020004" pitchFamily="2" charset="0"/>
              </a:rPr>
              <a:t>Q</a:t>
            </a:r>
            <a:endParaRPr lang="en-US" sz="1350" dirty="0">
              <a:latin typeface="Helvetica Neue" panose="02000503000000020004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350" b="1" dirty="0">
                <a:latin typeface="Helvetica Neue" panose="02000503000000020004" pitchFamily="2" charset="0"/>
              </a:rPr>
              <a:t>Similarity:</a:t>
            </a:r>
            <a:r>
              <a:rPr lang="en-US" sz="1350" dirty="0">
                <a:latin typeface="Helvetica Neue" panose="02000503000000020004" pitchFamily="2" charset="0"/>
              </a:rPr>
              <a:t>   Shared semantic properties</a:t>
            </a:r>
          </a:p>
          <a:p>
            <a:pPr marL="0" indent="0">
              <a:lnSpc>
                <a:spcPct val="100000"/>
              </a:lnSpc>
              <a:buNone/>
            </a:pPr>
            <a:endParaRPr lang="en-US" sz="600" dirty="0">
              <a:latin typeface="Helvetica Neue" panose="02000503000000020004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350" b="1" dirty="0">
                <a:latin typeface="Helvetica Neue" panose="02000503000000020004" pitchFamily="2" charset="0"/>
              </a:rPr>
              <a:t>Output:</a:t>
            </a:r>
            <a:r>
              <a:rPr lang="en-US" sz="1350" dirty="0">
                <a:latin typeface="Helvetica Neue" panose="02000503000000020004" pitchFamily="2" charset="0"/>
              </a:rPr>
              <a:t>       A Set of </a:t>
            </a:r>
            <a:r>
              <a:rPr lang="en-US" sz="1350" u="sng" dirty="0">
                <a:latin typeface="Helvetica Neue" panose="02000503000000020004" pitchFamily="2" charset="0"/>
              </a:rPr>
              <a:t>Similar Entities</a:t>
            </a:r>
            <a:r>
              <a:rPr lang="en-US" sz="1350" dirty="0">
                <a:latin typeface="Helvetica Neue" panose="02000503000000020004" pitchFamily="2" charset="0"/>
              </a:rPr>
              <a:t> (ranked)</a:t>
            </a:r>
            <a:endParaRPr lang="en-US" sz="900" u="sng" dirty="0">
              <a:latin typeface="Helvetica Neue" panose="02000503000000020004" pitchFamily="2" charset="0"/>
            </a:endParaRPr>
          </a:p>
          <a:p>
            <a:pPr>
              <a:lnSpc>
                <a:spcPct val="100000"/>
              </a:lnSpc>
            </a:pPr>
            <a:endParaRPr lang="en-US" sz="900" dirty="0">
              <a:latin typeface="Helvetica Neue" panose="02000503000000020004" pitchFamily="2" charset="0"/>
            </a:endParaRPr>
          </a:p>
          <a:p>
            <a:endParaRPr lang="en-US" sz="900" dirty="0">
              <a:latin typeface="Helvetica Neue" panose="02000503000000020004" pitchFamily="2" charset="0"/>
            </a:endParaRPr>
          </a:p>
          <a:p>
            <a:endParaRPr lang="en-US" sz="900" dirty="0">
              <a:latin typeface="Helvetica Neue" panose="02000503000000020004" pitchFamily="2" charset="0"/>
            </a:endParaRPr>
          </a:p>
          <a:p>
            <a:endParaRPr lang="en-US" sz="900" dirty="0">
              <a:latin typeface="Helvetica Neue" panose="02000503000000020004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47BF75-944E-F947-99B5-31A5F4F12A20}"/>
              </a:ext>
            </a:extLst>
          </p:cNvPr>
          <p:cNvSpPr/>
          <p:nvPr/>
        </p:nvSpPr>
        <p:spPr>
          <a:xfrm>
            <a:off x="7070591" y="391604"/>
            <a:ext cx="169315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50" dirty="0">
                <a:solidFill>
                  <a:srgbClr val="0072E5"/>
                </a:solidFill>
                <a:latin typeface="LibreCaslonText"/>
              </a:rPr>
              <a:t>Metzger et al. </a:t>
            </a:r>
            <a:r>
              <a:rPr lang="en-GB" sz="1350" dirty="0">
                <a:latin typeface="LibreCaslonText"/>
              </a:rPr>
              <a:t>[</a:t>
            </a:r>
            <a:r>
              <a:rPr lang="en-GB" sz="1350" dirty="0">
                <a:solidFill>
                  <a:srgbClr val="0072E5"/>
                </a:solidFill>
                <a:latin typeface="LibreCaslonText"/>
              </a:rPr>
              <a:t>2013</a:t>
            </a:r>
            <a:r>
              <a:rPr lang="en-GB" sz="1350" dirty="0">
                <a:latin typeface="LibreCaslonText"/>
              </a:rPr>
              <a:t>]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8E3F09-4DA6-384B-9393-F84FE64BC63C}"/>
              </a:ext>
            </a:extLst>
          </p:cNvPr>
          <p:cNvSpPr/>
          <p:nvPr/>
        </p:nvSpPr>
        <p:spPr>
          <a:xfrm>
            <a:off x="7093723" y="615290"/>
            <a:ext cx="167161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50" dirty="0" err="1">
                <a:solidFill>
                  <a:srgbClr val="0072E5"/>
                </a:solidFill>
                <a:latin typeface="LibreCaslonText"/>
              </a:rPr>
              <a:t>Sobczak</a:t>
            </a:r>
            <a:r>
              <a:rPr lang="en-GB" sz="1350" dirty="0">
                <a:solidFill>
                  <a:srgbClr val="0072E5"/>
                </a:solidFill>
                <a:latin typeface="LibreCaslonText"/>
              </a:rPr>
              <a:t> et al. </a:t>
            </a:r>
            <a:r>
              <a:rPr lang="en-GB" sz="1350" dirty="0">
                <a:latin typeface="LibreCaslonText"/>
              </a:rPr>
              <a:t>[</a:t>
            </a:r>
            <a:r>
              <a:rPr lang="en-GB" sz="1350" dirty="0">
                <a:solidFill>
                  <a:srgbClr val="0072E5"/>
                </a:solidFill>
                <a:latin typeface="LibreCaslonText"/>
              </a:rPr>
              <a:t>2015</a:t>
            </a:r>
            <a:r>
              <a:rPr lang="en-GB" sz="1350" dirty="0">
                <a:latin typeface="LibreCaslonText"/>
              </a:rPr>
              <a:t>]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C850AB-2728-5447-A1FF-B5A5D9E4FEA7}"/>
              </a:ext>
            </a:extLst>
          </p:cNvPr>
          <p:cNvSpPr/>
          <p:nvPr/>
        </p:nvSpPr>
        <p:spPr>
          <a:xfrm>
            <a:off x="340936" y="3376891"/>
            <a:ext cx="4153533" cy="57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lIns="90000" tIns="90000" rIns="90000" bIns="90000" rtlCol="0" anchor="ctr"/>
          <a:lstStyle/>
          <a:p>
            <a:r>
              <a:rPr lang="en-US" sz="1400" dirty="0">
                <a:solidFill>
                  <a:schemeClr val="tx1"/>
                </a:solidFill>
                <a:latin typeface="Helvetica Neue" panose="02000503000000020004" pitchFamily="2" charset="0"/>
                <a:ea typeface="Georgia" charset="0"/>
                <a:cs typeface="Georgia" charset="0"/>
              </a:rPr>
              <a:t>Case: Products</a:t>
            </a:r>
            <a:r>
              <a:rPr lang="en-US" dirty="0">
                <a:solidFill>
                  <a:schemeClr val="tx1"/>
                </a:solidFill>
                <a:latin typeface="Helvetica Neue" panose="02000503000000020004" pitchFamily="2" charset="0"/>
                <a:ea typeface="Georgia" charset="0"/>
                <a:cs typeface="Georgia" charset="0"/>
              </a:rPr>
              <a:t>→ </a:t>
            </a:r>
            <a:r>
              <a:rPr lang="en-US" sz="1400" dirty="0">
                <a:solidFill>
                  <a:schemeClr val="tx1"/>
                </a:solidFill>
                <a:latin typeface="Helvetica Neue" panose="02000503000000020004" pitchFamily="2" charset="0"/>
                <a:ea typeface="Georgia" charset="0"/>
                <a:cs typeface="Georgia" charset="0"/>
              </a:rPr>
              <a:t>Products with similar aspects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8AE803-CB3C-AF47-B85E-67F8B6D52BCA}"/>
              </a:ext>
            </a:extLst>
          </p:cNvPr>
          <p:cNvSpPr/>
          <p:nvPr/>
        </p:nvSpPr>
        <p:spPr>
          <a:xfrm>
            <a:off x="332260" y="4010845"/>
            <a:ext cx="3974828" cy="57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lIns="90000" tIns="90000" rIns="90000" bIns="90000" rtlCol="0" anchor="ctr"/>
          <a:lstStyle/>
          <a:p>
            <a:r>
              <a:rPr lang="en-US" sz="1400" dirty="0">
                <a:solidFill>
                  <a:schemeClr val="tx1"/>
                </a:solidFill>
                <a:latin typeface="Helvetica Neue" panose="02000503000000020004" pitchFamily="2" charset="0"/>
                <a:ea typeface="Georgia" charset="0"/>
                <a:cs typeface="Georgia" charset="0"/>
              </a:rPr>
              <a:t>Case: Social Media</a:t>
            </a:r>
            <a:r>
              <a:rPr lang="en-US" dirty="0">
                <a:solidFill>
                  <a:schemeClr val="tx1"/>
                </a:solidFill>
                <a:latin typeface="Helvetica Neue" panose="02000503000000020004" pitchFamily="2" charset="0"/>
                <a:ea typeface="Georgia" charset="0"/>
                <a:cs typeface="Georgia" charset="0"/>
              </a:rPr>
              <a:t>→ </a:t>
            </a:r>
            <a:r>
              <a:rPr lang="en-US" sz="1400" dirty="0">
                <a:solidFill>
                  <a:schemeClr val="tx1"/>
                </a:solidFill>
                <a:latin typeface="Helvetica Neue" panose="02000503000000020004" pitchFamily="2" charset="0"/>
                <a:ea typeface="Georgia" charset="0"/>
                <a:cs typeface="Georgia" charset="0"/>
              </a:rPr>
              <a:t>User recommendation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1FCE5C-2E4E-1645-8EFB-19DD53AFDF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5217750" y="1115522"/>
            <a:ext cx="699370" cy="104911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1C109F-C903-3A4B-AA78-4101A3D5CCC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5204369" y="3132129"/>
            <a:ext cx="755787" cy="94510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400262-1233-B142-8C2F-64583F70975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5774243" y="3471864"/>
            <a:ext cx="705744" cy="96667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6606731-A239-644E-B1AD-E733A486C81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7791609" y="859353"/>
            <a:ext cx="786901" cy="98659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48510F-C606-434C-AFE8-CED88C82831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8120939" y="1360962"/>
            <a:ext cx="624745" cy="93045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52027E-D7C8-7047-8912-56800F21ABC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6933480" y="2540953"/>
            <a:ext cx="673145" cy="112997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3C7702B-19F6-524E-8974-C7CE9CEAB3B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7396102" y="3050049"/>
            <a:ext cx="724836" cy="108569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2B4A012-3054-1C4A-9A51-3040783873B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5164769" y="3861084"/>
            <a:ext cx="740805" cy="80023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49334A6-177A-9B49-9C4C-52C7A64CE4B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6845483" y="3426998"/>
            <a:ext cx="605155" cy="952679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D355592-5253-D24D-86EE-D0F9784C0786}"/>
              </a:ext>
            </a:extLst>
          </p:cNvPr>
          <p:cNvCxnSpPr/>
          <p:nvPr/>
        </p:nvCxnSpPr>
        <p:spPr>
          <a:xfrm flipH="1">
            <a:off x="5897741" y="2291416"/>
            <a:ext cx="7834" cy="810116"/>
          </a:xfrm>
          <a:prstGeom prst="straightConnector1">
            <a:avLst/>
          </a:prstGeom>
          <a:ln w="63500" cmpd="sng">
            <a:solidFill>
              <a:schemeClr val="tx2">
                <a:lumMod val="75000"/>
              </a:schemeClr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AD2A2CA-CCB7-9944-8FE8-51D55D4B81F8}"/>
              </a:ext>
            </a:extLst>
          </p:cNvPr>
          <p:cNvCxnSpPr/>
          <p:nvPr/>
        </p:nvCxnSpPr>
        <p:spPr>
          <a:xfrm>
            <a:off x="6254886" y="2324438"/>
            <a:ext cx="590597" cy="623044"/>
          </a:xfrm>
          <a:prstGeom prst="straightConnector1">
            <a:avLst/>
          </a:prstGeom>
          <a:ln w="63500" cmpd="sng">
            <a:solidFill>
              <a:schemeClr val="tx2">
                <a:lumMod val="75000"/>
              </a:schemeClr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56FD6E0-D7AA-B940-91BA-5A32B54CBF8C}"/>
              </a:ext>
            </a:extLst>
          </p:cNvPr>
          <p:cNvCxnSpPr>
            <a:cxnSpLocks/>
          </p:cNvCxnSpPr>
          <p:nvPr/>
        </p:nvCxnSpPr>
        <p:spPr>
          <a:xfrm flipV="1">
            <a:off x="6479987" y="1360964"/>
            <a:ext cx="1214634" cy="355539"/>
          </a:xfrm>
          <a:prstGeom prst="straightConnector1">
            <a:avLst/>
          </a:prstGeom>
          <a:ln w="63500" cmpd="sng">
            <a:solidFill>
              <a:schemeClr val="tx2">
                <a:lumMod val="75000"/>
              </a:schemeClr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C2D2552-6FCC-FA4C-9E46-1F77EF75BD2A}"/>
              </a:ext>
            </a:extLst>
          </p:cNvPr>
          <p:cNvSpPr txBox="1"/>
          <p:nvPr/>
        </p:nvSpPr>
        <p:spPr>
          <a:xfrm>
            <a:off x="5421139" y="2526511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0202">
              <a:spcAft>
                <a:spcPts val="400"/>
              </a:spcAft>
              <a:buSzPct val="100000"/>
            </a:pPr>
            <a:r>
              <a:rPr lang="en-US" sz="2400" dirty="0">
                <a:solidFill>
                  <a:srgbClr val="285096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ADE9EC7-6AD8-AD48-8E19-6B6EF44E0021}"/>
              </a:ext>
            </a:extLst>
          </p:cNvPr>
          <p:cNvSpPr txBox="1"/>
          <p:nvPr/>
        </p:nvSpPr>
        <p:spPr>
          <a:xfrm>
            <a:off x="6554990" y="198973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0202">
              <a:spcAft>
                <a:spcPts val="400"/>
              </a:spcAft>
              <a:buSzPct val="100000"/>
            </a:pPr>
            <a:r>
              <a:rPr lang="en-US" sz="2400" b="1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D04DD7A-C9DA-8644-96FD-E97F43EF286C}"/>
              </a:ext>
            </a:extLst>
          </p:cNvPr>
          <p:cNvSpPr txBox="1"/>
          <p:nvPr/>
        </p:nvSpPr>
        <p:spPr>
          <a:xfrm>
            <a:off x="6726042" y="953354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0202">
              <a:spcAft>
                <a:spcPts val="400"/>
              </a:spcAft>
              <a:buSzPct val="100000"/>
            </a:pPr>
            <a:r>
              <a:rPr lang="en-US" sz="2400" dirty="0">
                <a:solidFill>
                  <a:srgbClr val="285096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675B0ED-AF72-DC47-836D-0E11B31ED6A4}"/>
              </a:ext>
            </a:extLst>
          </p:cNvPr>
          <p:cNvSpPr txBox="1"/>
          <p:nvPr/>
        </p:nvSpPr>
        <p:spPr>
          <a:xfrm>
            <a:off x="5139673" y="819470"/>
            <a:ext cx="9396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0202">
              <a:spcAft>
                <a:spcPts val="400"/>
              </a:spcAft>
              <a:buSzPct val="100000"/>
            </a:pPr>
            <a:r>
              <a:rPr lang="en-US" sz="1600" dirty="0">
                <a:latin typeface="Helvetica Neue" panose="02000503000000020004" pitchFamily="2" charset="0"/>
                <a:ea typeface="Georgia" charset="0"/>
                <a:cs typeface="Georgia" charset="0"/>
              </a:rPr>
              <a:t>Entity 1</a:t>
            </a:r>
            <a:r>
              <a:rPr lang="en-US" sz="1600" dirty="0">
                <a:latin typeface="Helvetica Neue" panose="02000503000000020004" pitchFamily="2" charset="0"/>
                <a:ea typeface="Georgia" charset="0"/>
                <a:cs typeface="Georgia" charset="0"/>
                <a:sym typeface="Wingdings"/>
              </a:rPr>
              <a:t>:</a:t>
            </a:r>
            <a:endParaRPr lang="en-US" sz="1600" dirty="0">
              <a:latin typeface="Helvetica Neue" panose="02000503000000020004" pitchFamily="2" charset="0"/>
              <a:ea typeface="Georgia" charset="0"/>
              <a:cs typeface="Georgia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0682C0A-F4B2-514A-8244-F25C2A23D176}"/>
              </a:ext>
            </a:extLst>
          </p:cNvPr>
          <p:cNvSpPr txBox="1"/>
          <p:nvPr/>
        </p:nvSpPr>
        <p:spPr>
          <a:xfrm>
            <a:off x="5858557" y="1155273"/>
            <a:ext cx="9396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0202">
              <a:spcAft>
                <a:spcPts val="400"/>
              </a:spcAft>
              <a:buSzPct val="100000"/>
            </a:pPr>
            <a:r>
              <a:rPr lang="en-US" sz="1600" dirty="0">
                <a:latin typeface="Helvetica Neue" panose="02000503000000020004" pitchFamily="2" charset="0"/>
                <a:ea typeface="Georgia" charset="0"/>
                <a:cs typeface="Georgia" charset="0"/>
              </a:rPr>
              <a:t>Entity 2</a:t>
            </a:r>
            <a:r>
              <a:rPr lang="en-US" sz="1600" dirty="0">
                <a:latin typeface="Helvetica Neue" panose="02000503000000020004" pitchFamily="2" charset="0"/>
                <a:ea typeface="Georgia" charset="0"/>
                <a:cs typeface="Georgia" charset="0"/>
                <a:sym typeface="Wingdings"/>
              </a:rPr>
              <a:t>:</a:t>
            </a:r>
            <a:endParaRPr lang="en-US" sz="1600" dirty="0">
              <a:latin typeface="Helvetica Neue" panose="02000503000000020004" pitchFamily="2" charset="0"/>
              <a:ea typeface="Georgia" charset="0"/>
              <a:cs typeface="Georgia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D8704F6-FAD8-D14E-896B-25E75CD2C79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5899372" y="1441179"/>
            <a:ext cx="846848" cy="84684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145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6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43DAA7-211F-0F4E-85D4-F878CC76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530" y="277718"/>
            <a:ext cx="5580794" cy="1105789"/>
          </a:xfrm>
        </p:spPr>
        <p:txBody>
          <a:bodyPr/>
          <a:lstStyle/>
          <a:p>
            <a:r>
              <a:rPr lang="en-US" b="1" dirty="0">
                <a:latin typeface="Helvetica Neue Condensed Black" panose="02000503000000020004" pitchFamily="2" charset="0"/>
              </a:rPr>
              <a:t>Maximal Aspects</a:t>
            </a:r>
            <a:br>
              <a:rPr lang="en-US" b="1" dirty="0">
                <a:latin typeface="Helvetica Neue Condensed Black" panose="02000503000000020004" pitchFamily="2" charset="0"/>
              </a:rPr>
            </a:br>
            <a:r>
              <a:rPr lang="en-US" sz="1800" dirty="0">
                <a:latin typeface="Helvetica Neue Thin" panose="020B0403020202020204" pitchFamily="34" charset="0"/>
              </a:rPr>
              <a:t>Selecting Features of Entity Similarity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47BF75-944E-F947-99B5-31A5F4F12A20}"/>
              </a:ext>
            </a:extLst>
          </p:cNvPr>
          <p:cNvSpPr/>
          <p:nvPr/>
        </p:nvSpPr>
        <p:spPr>
          <a:xfrm>
            <a:off x="7070591" y="391604"/>
            <a:ext cx="169315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50" dirty="0">
                <a:solidFill>
                  <a:srgbClr val="0072E5"/>
                </a:solidFill>
                <a:latin typeface="LibreCaslonText"/>
              </a:rPr>
              <a:t>Metzger et al. </a:t>
            </a:r>
            <a:r>
              <a:rPr lang="en-GB" sz="1350" dirty="0">
                <a:latin typeface="LibreCaslonText"/>
              </a:rPr>
              <a:t>[</a:t>
            </a:r>
            <a:r>
              <a:rPr lang="en-GB" sz="1350" dirty="0">
                <a:solidFill>
                  <a:srgbClr val="0072E5"/>
                </a:solidFill>
                <a:latin typeface="LibreCaslonText"/>
              </a:rPr>
              <a:t>2013</a:t>
            </a:r>
            <a:r>
              <a:rPr lang="en-GB" sz="1350" dirty="0">
                <a:latin typeface="LibreCaslonText"/>
              </a:rPr>
              <a:t>]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8E3F09-4DA6-384B-9393-F84FE64BC63C}"/>
              </a:ext>
            </a:extLst>
          </p:cNvPr>
          <p:cNvSpPr/>
          <p:nvPr/>
        </p:nvSpPr>
        <p:spPr>
          <a:xfrm>
            <a:off x="7093723" y="615290"/>
            <a:ext cx="167161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50" dirty="0" err="1">
                <a:solidFill>
                  <a:srgbClr val="0072E5"/>
                </a:solidFill>
                <a:latin typeface="LibreCaslonText"/>
              </a:rPr>
              <a:t>Sobczak</a:t>
            </a:r>
            <a:r>
              <a:rPr lang="en-GB" sz="1350" dirty="0">
                <a:solidFill>
                  <a:srgbClr val="0072E5"/>
                </a:solidFill>
                <a:latin typeface="LibreCaslonText"/>
              </a:rPr>
              <a:t> et al. </a:t>
            </a:r>
            <a:r>
              <a:rPr lang="en-GB" sz="1350" dirty="0">
                <a:latin typeface="LibreCaslonText"/>
              </a:rPr>
              <a:t>[</a:t>
            </a:r>
            <a:r>
              <a:rPr lang="en-GB" sz="1350" dirty="0">
                <a:solidFill>
                  <a:srgbClr val="0072E5"/>
                </a:solidFill>
                <a:latin typeface="LibreCaslonText"/>
              </a:rPr>
              <a:t>2015</a:t>
            </a:r>
            <a:r>
              <a:rPr lang="en-GB" sz="1350" dirty="0">
                <a:latin typeface="LibreCaslonText"/>
              </a:rPr>
              <a:t>]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7CA2F5F-EF31-AA49-B302-96657E3D16A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32463" y="2251210"/>
            <a:ext cx="594050" cy="76128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1" name="Freihandform: Form 62">
            <a:extLst>
              <a:ext uri="{FF2B5EF4-FFF2-40B4-BE49-F238E27FC236}">
                <a16:creationId xmlns:a16="http://schemas.microsoft.com/office/drawing/2014/main" id="{EFBA8057-AE74-C346-98D6-9B6028C7D6DE}"/>
              </a:ext>
            </a:extLst>
          </p:cNvPr>
          <p:cNvSpPr/>
          <p:nvPr/>
        </p:nvSpPr>
        <p:spPr>
          <a:xfrm>
            <a:off x="1731151" y="1261245"/>
            <a:ext cx="1963537" cy="30989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B8E0E3"/>
          </a:solidFill>
          <a:ln w="25557" cap="flat">
            <a:solidFill>
              <a:schemeClr val="tx1"/>
            </a:solidFill>
            <a:prstDash val="solid"/>
            <a:miter/>
          </a:ln>
        </p:spPr>
        <p:txBody>
          <a:bodyPr vert="horz" wrap="none" lIns="90004" tIns="46798" rIns="90004" bIns="46798" anchor="t" anchorCtr="1" compatLnSpc="0">
            <a:sp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400" dirty="0">
                <a:solidFill>
                  <a:srgbClr val="000000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?x </a:t>
            </a:r>
            <a:r>
              <a:rPr lang="de-DE" sz="1400" dirty="0" err="1">
                <a:solidFill>
                  <a:srgbClr val="000000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sport</a:t>
            </a:r>
            <a:r>
              <a:rPr lang="de-DE" sz="1400" dirty="0">
                <a:solidFill>
                  <a:srgbClr val="000000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BodyBuilding</a:t>
            </a:r>
            <a:endParaRPr lang="de-DE" sz="1400" dirty="0">
              <a:solidFill>
                <a:srgbClr val="000000"/>
              </a:solidFill>
              <a:latin typeface="Helvetica Neue" panose="02000503000000020004" pitchFamily="2" charset="0"/>
              <a:ea typeface="Helvetica Neue" charset="0"/>
              <a:cs typeface="Helvetica Neue" charset="0"/>
            </a:endParaRPr>
          </a:p>
        </p:txBody>
      </p:sp>
      <p:sp>
        <p:nvSpPr>
          <p:cNvPr id="32" name="Freihandform: Form 64">
            <a:extLst>
              <a:ext uri="{FF2B5EF4-FFF2-40B4-BE49-F238E27FC236}">
                <a16:creationId xmlns:a16="http://schemas.microsoft.com/office/drawing/2014/main" id="{FC593E48-6A68-2E48-9C37-D9F533E5A26B}"/>
              </a:ext>
            </a:extLst>
          </p:cNvPr>
          <p:cNvSpPr/>
          <p:nvPr/>
        </p:nvSpPr>
        <p:spPr>
          <a:xfrm>
            <a:off x="1732580" y="3494255"/>
            <a:ext cx="1294956" cy="30989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C0C0C0"/>
          </a:solidFill>
          <a:ln w="25557" cap="flat">
            <a:solidFill>
              <a:srgbClr val="C00000"/>
            </a:solidFill>
            <a:prstDash val="solid"/>
            <a:miter/>
          </a:ln>
        </p:spPr>
        <p:txBody>
          <a:bodyPr vert="horz" wrap="none" lIns="90004" tIns="46798" rIns="90004" bIns="46798" anchor="t" anchorCtr="1" compatLnSpc="0">
            <a:sp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400" dirty="0">
                <a:solidFill>
                  <a:srgbClr val="C00000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?x type Entity</a:t>
            </a:r>
          </a:p>
        </p:txBody>
      </p:sp>
      <p:sp>
        <p:nvSpPr>
          <p:cNvPr id="33" name="Freihandform: Form 65">
            <a:extLst>
              <a:ext uri="{FF2B5EF4-FFF2-40B4-BE49-F238E27FC236}">
                <a16:creationId xmlns:a16="http://schemas.microsoft.com/office/drawing/2014/main" id="{ED361AC3-28D4-C249-9435-7678C25E974A}"/>
              </a:ext>
            </a:extLst>
          </p:cNvPr>
          <p:cNvSpPr/>
          <p:nvPr/>
        </p:nvSpPr>
        <p:spPr>
          <a:xfrm>
            <a:off x="1735968" y="1622322"/>
            <a:ext cx="2043109" cy="30989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B8E0E3"/>
          </a:solidFill>
          <a:ln w="25557" cap="flat">
            <a:solidFill>
              <a:srgbClr val="000000"/>
            </a:solidFill>
            <a:prstDash val="solid"/>
            <a:miter/>
          </a:ln>
        </p:spPr>
        <p:txBody>
          <a:bodyPr vert="horz" wrap="none" lIns="90004" tIns="46798" rIns="90004" bIns="46798" anchor="t" anchorCtr="1" compatLnSpc="0">
            <a:sp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400" dirty="0">
                <a:solidFill>
                  <a:srgbClr val="000000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?x type </a:t>
            </a:r>
            <a:r>
              <a:rPr lang="de-DE" sz="1400" dirty="0" err="1">
                <a:solidFill>
                  <a:srgbClr val="000000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AmericanActor</a:t>
            </a:r>
            <a:endParaRPr lang="de-DE" sz="1400" dirty="0">
              <a:solidFill>
                <a:srgbClr val="000000"/>
              </a:solidFill>
              <a:latin typeface="Helvetica Neue" panose="02000503000000020004" pitchFamily="2" charset="0"/>
              <a:ea typeface="Helvetica Neue" charset="0"/>
              <a:cs typeface="Helvetica Neue" charset="0"/>
            </a:endParaRPr>
          </a:p>
        </p:txBody>
      </p:sp>
      <p:sp>
        <p:nvSpPr>
          <p:cNvPr id="34" name="Freihandform: Form 66">
            <a:extLst>
              <a:ext uri="{FF2B5EF4-FFF2-40B4-BE49-F238E27FC236}">
                <a16:creationId xmlns:a16="http://schemas.microsoft.com/office/drawing/2014/main" id="{80ECF578-5C78-3A42-85BE-F5EE54C92C66}"/>
              </a:ext>
            </a:extLst>
          </p:cNvPr>
          <p:cNvSpPr/>
          <p:nvPr/>
        </p:nvSpPr>
        <p:spPr>
          <a:xfrm>
            <a:off x="1751550" y="2677947"/>
            <a:ext cx="2182698" cy="30989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B8E0E3"/>
          </a:solidFill>
          <a:ln w="25557" cap="flat">
            <a:solidFill>
              <a:srgbClr val="000000"/>
            </a:solidFill>
            <a:prstDash val="solid"/>
            <a:miter/>
          </a:ln>
        </p:spPr>
        <p:txBody>
          <a:bodyPr vert="horz" wrap="none" lIns="90004" tIns="46798" rIns="90004" bIns="46798" anchor="t" anchorCtr="1" compatLnSpc="0">
            <a:sp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400" dirty="0">
                <a:solidFill>
                  <a:srgbClr val="000000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?x </a:t>
            </a:r>
            <a:r>
              <a:rPr lang="de-DE" sz="1400" dirty="0" err="1">
                <a:solidFill>
                  <a:srgbClr val="000000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governorOf</a:t>
            </a:r>
            <a:r>
              <a:rPr lang="de-DE" sz="1400" dirty="0">
                <a:solidFill>
                  <a:srgbClr val="000000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 California</a:t>
            </a:r>
          </a:p>
        </p:txBody>
      </p:sp>
      <p:sp>
        <p:nvSpPr>
          <p:cNvPr id="35" name="Freihandform: Form 72">
            <a:extLst>
              <a:ext uri="{FF2B5EF4-FFF2-40B4-BE49-F238E27FC236}">
                <a16:creationId xmlns:a16="http://schemas.microsoft.com/office/drawing/2014/main" id="{8D0A7A64-0D43-E542-A9F1-A039E39C06FD}"/>
              </a:ext>
            </a:extLst>
          </p:cNvPr>
          <p:cNvSpPr/>
          <p:nvPr/>
        </p:nvSpPr>
        <p:spPr>
          <a:xfrm>
            <a:off x="1720857" y="4282122"/>
            <a:ext cx="2413082" cy="308608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B8E0E3"/>
          </a:solidFill>
          <a:ln w="25557" cap="flat">
            <a:solidFill>
              <a:srgbClr val="000000"/>
            </a:solidFill>
            <a:prstDash val="solid"/>
            <a:miter/>
          </a:ln>
        </p:spPr>
        <p:txBody>
          <a:bodyPr vert="horz" wrap="none" lIns="90004" tIns="46798" rIns="90004" bIns="46798" anchor="t" anchorCtr="1" compatLnSpc="0">
            <a:sp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400" dirty="0">
                <a:solidFill>
                  <a:srgbClr val="000000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?x </a:t>
            </a:r>
            <a:r>
              <a:rPr lang="de-DE" sz="1400" dirty="0" err="1">
                <a:solidFill>
                  <a:srgbClr val="000000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actedIn</a:t>
            </a:r>
            <a:r>
              <a:rPr lang="de-DE" sz="1400" dirty="0">
                <a:solidFill>
                  <a:srgbClr val="000000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TheExpendables</a:t>
            </a:r>
            <a:endParaRPr lang="de-DE" sz="1400" dirty="0">
              <a:solidFill>
                <a:srgbClr val="000000"/>
              </a:solidFill>
              <a:latin typeface="Helvetica Neue" panose="02000503000000020004" pitchFamily="2" charset="0"/>
              <a:ea typeface="Helvetica Neue" charset="0"/>
              <a:cs typeface="Helvetica Neue" charset="0"/>
            </a:endParaRPr>
          </a:p>
        </p:txBody>
      </p:sp>
      <p:sp>
        <p:nvSpPr>
          <p:cNvPr id="36" name="Freihandform: Form 161">
            <a:extLst>
              <a:ext uri="{FF2B5EF4-FFF2-40B4-BE49-F238E27FC236}">
                <a16:creationId xmlns:a16="http://schemas.microsoft.com/office/drawing/2014/main" id="{85006BAC-F197-7D44-AD75-284ECAF4C352}"/>
              </a:ext>
            </a:extLst>
          </p:cNvPr>
          <p:cNvSpPr/>
          <p:nvPr/>
        </p:nvSpPr>
        <p:spPr>
          <a:xfrm>
            <a:off x="1719448" y="3157836"/>
            <a:ext cx="1788296" cy="308608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B8E0E3"/>
          </a:solidFill>
          <a:ln w="25557" cap="flat">
            <a:solidFill>
              <a:srgbClr val="000000"/>
            </a:solidFill>
            <a:prstDash val="solid"/>
            <a:miter/>
          </a:ln>
        </p:spPr>
        <p:txBody>
          <a:bodyPr vert="horz" wrap="none" lIns="90004" tIns="46798" rIns="90004" bIns="46798" anchor="t" anchorCtr="1" compatLnSpc="0">
            <a:sp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400" dirty="0">
                <a:solidFill>
                  <a:srgbClr val="000000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?x </a:t>
            </a:r>
            <a:r>
              <a:rPr lang="de-DE" sz="1400" dirty="0" err="1">
                <a:solidFill>
                  <a:srgbClr val="000000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hasHeight</a:t>
            </a:r>
            <a:r>
              <a:rPr lang="de-DE" sz="1400" dirty="0">
                <a:solidFill>
                  <a:srgbClr val="000000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 1.88m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5ED6EB34-7790-094F-9C5F-45E03BC2F0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23850" y="1261246"/>
            <a:ext cx="883254" cy="132496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8" name="Freihandform: Form 65">
            <a:extLst>
              <a:ext uri="{FF2B5EF4-FFF2-40B4-BE49-F238E27FC236}">
                <a16:creationId xmlns:a16="http://schemas.microsoft.com/office/drawing/2014/main" id="{787CBB32-AA18-F342-95FA-F543F2EB7DB7}"/>
              </a:ext>
            </a:extLst>
          </p:cNvPr>
          <p:cNvSpPr/>
          <p:nvPr/>
        </p:nvSpPr>
        <p:spPr>
          <a:xfrm>
            <a:off x="1744211" y="2310047"/>
            <a:ext cx="2043109" cy="30989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B8E0E3"/>
          </a:solidFill>
          <a:ln w="25557" cap="flat">
            <a:solidFill>
              <a:srgbClr val="000000"/>
            </a:solidFill>
            <a:prstDash val="solid"/>
            <a:miter/>
          </a:ln>
        </p:spPr>
        <p:txBody>
          <a:bodyPr vert="horz" wrap="none" lIns="90004" tIns="46798" rIns="90004" bIns="46798" anchor="t" anchorCtr="1" compatLnSpc="0">
            <a:sp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400" dirty="0">
                <a:solidFill>
                  <a:srgbClr val="000000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?x type </a:t>
            </a:r>
            <a:r>
              <a:rPr lang="de-DE" sz="1400" dirty="0" err="1">
                <a:solidFill>
                  <a:srgbClr val="000000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AmericanActor</a:t>
            </a:r>
            <a:endParaRPr lang="de-DE" sz="1400" dirty="0">
              <a:solidFill>
                <a:srgbClr val="000000"/>
              </a:solidFill>
              <a:latin typeface="Helvetica Neue" panose="02000503000000020004" pitchFamily="2" charset="0"/>
              <a:ea typeface="Helvetica Neue" charset="0"/>
              <a:cs typeface="Helvetica Neue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B9939541-DCF7-2A4F-B7CB-6586ACEBDDF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65250" y="1167955"/>
            <a:ext cx="1496472" cy="83921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1" name="Freihandform: Form 65">
            <a:extLst>
              <a:ext uri="{FF2B5EF4-FFF2-40B4-BE49-F238E27FC236}">
                <a16:creationId xmlns:a16="http://schemas.microsoft.com/office/drawing/2014/main" id="{CB0C48B7-6A71-8444-B740-081DF3C6B4C4}"/>
              </a:ext>
            </a:extLst>
          </p:cNvPr>
          <p:cNvSpPr/>
          <p:nvPr/>
        </p:nvSpPr>
        <p:spPr>
          <a:xfrm>
            <a:off x="1744211" y="3915662"/>
            <a:ext cx="2043109" cy="30989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B8E0E3"/>
          </a:solidFill>
          <a:ln w="25557" cap="flat">
            <a:solidFill>
              <a:srgbClr val="000000"/>
            </a:solidFill>
            <a:prstDash val="solid"/>
            <a:miter/>
          </a:ln>
        </p:spPr>
        <p:txBody>
          <a:bodyPr vert="horz" wrap="none" lIns="90004" tIns="46798" rIns="90004" bIns="46798" anchor="t" anchorCtr="1" compatLnSpc="0">
            <a:sp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400" dirty="0">
                <a:solidFill>
                  <a:srgbClr val="000000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?x type </a:t>
            </a:r>
            <a:r>
              <a:rPr lang="de-DE" sz="1400" dirty="0" err="1">
                <a:solidFill>
                  <a:srgbClr val="000000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AmericanActor</a:t>
            </a:r>
            <a:endParaRPr lang="de-DE" sz="1400" dirty="0">
              <a:solidFill>
                <a:srgbClr val="000000"/>
              </a:solidFill>
              <a:latin typeface="Helvetica Neue" panose="02000503000000020004" pitchFamily="2" charset="0"/>
              <a:ea typeface="Helvetica Neue" charset="0"/>
              <a:cs typeface="Helvetica Neue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59C4A63C-083D-4144-BF48-F16731960EE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18136" y="3199157"/>
            <a:ext cx="488756" cy="65491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A7B1EBF-E2C5-464B-8DC3-A651DB99531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91569" y="3243972"/>
            <a:ext cx="609367" cy="58418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E9DD2FB8-6A77-6148-A712-88A12E28BAFE}"/>
              </a:ext>
            </a:extLst>
          </p:cNvPr>
          <p:cNvSpPr/>
          <p:nvPr/>
        </p:nvSpPr>
        <p:spPr>
          <a:xfrm>
            <a:off x="6386024" y="3092580"/>
            <a:ext cx="2029488" cy="8507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Use most Specific Type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2B88F92-16D9-F04E-9872-999F18CF94D4}"/>
              </a:ext>
            </a:extLst>
          </p:cNvPr>
          <p:cNvSpPr/>
          <p:nvPr/>
        </p:nvSpPr>
        <p:spPr>
          <a:xfrm>
            <a:off x="6152396" y="1149130"/>
            <a:ext cx="2503387" cy="9003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 defTabSz="914378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500" dirty="0" err="1">
                <a:solidFill>
                  <a:srgbClr val="000000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Is</a:t>
            </a:r>
            <a:r>
              <a:rPr lang="de-DE" sz="1500" dirty="0">
                <a:solidFill>
                  <a:srgbClr val="000000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 not maximal </a:t>
            </a:r>
            <a:r>
              <a:rPr lang="de-DE" sz="1500" dirty="0" err="1">
                <a:solidFill>
                  <a:srgbClr val="000000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if</a:t>
            </a:r>
            <a:endParaRPr lang="de-DE" sz="1500" dirty="0">
              <a:solidFill>
                <a:srgbClr val="000000"/>
              </a:solidFill>
              <a:latin typeface="Helvetica Neue" panose="02000503000000020004" pitchFamily="2" charset="0"/>
              <a:ea typeface="Helvetica Neue" charset="0"/>
              <a:cs typeface="Helvetica Neue" charset="0"/>
            </a:endParaRPr>
          </a:p>
          <a:p>
            <a:pPr algn="ctr" defTabSz="914378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500" dirty="0" err="1">
                <a:solidFill>
                  <a:srgbClr val="000000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Adding</a:t>
            </a:r>
            <a:r>
              <a:rPr lang="de-DE" sz="1500" dirty="0">
                <a:solidFill>
                  <a:srgbClr val="000000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 </a:t>
            </a:r>
            <a:r>
              <a:rPr lang="de-DE" sz="1500" dirty="0" err="1">
                <a:solidFill>
                  <a:srgbClr val="000000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any</a:t>
            </a:r>
            <a:r>
              <a:rPr lang="de-DE" sz="1500" dirty="0">
                <a:solidFill>
                  <a:srgbClr val="000000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 </a:t>
            </a:r>
            <a:r>
              <a:rPr lang="de-DE" sz="1500" dirty="0" err="1">
                <a:solidFill>
                  <a:srgbClr val="000000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aspect</a:t>
            </a:r>
            <a:endParaRPr lang="de-DE" sz="1500" dirty="0">
              <a:solidFill>
                <a:srgbClr val="000000"/>
              </a:solidFill>
              <a:latin typeface="Helvetica Neue" panose="02000503000000020004" pitchFamily="2" charset="0"/>
              <a:ea typeface="Helvetica Neue" charset="0"/>
              <a:cs typeface="Helvetica Neue" charset="0"/>
            </a:endParaRPr>
          </a:p>
          <a:p>
            <a:pPr algn="ctr" defTabSz="914378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500" dirty="0">
                <a:solidFill>
                  <a:srgbClr val="000000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→ E(A)={Arnold}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3A8BFCE-7B7D-184A-9E6A-BCF7F704AC52}"/>
              </a:ext>
            </a:extLst>
          </p:cNvPr>
          <p:cNvSpPr/>
          <p:nvPr/>
        </p:nvSpPr>
        <p:spPr>
          <a:xfrm>
            <a:off x="6145754" y="2153300"/>
            <a:ext cx="2510028" cy="7960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 defTabSz="914378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500" dirty="0" err="1">
                <a:solidFill>
                  <a:srgbClr val="000000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Include</a:t>
            </a:r>
            <a:r>
              <a:rPr lang="de-DE" sz="1500" dirty="0">
                <a:solidFill>
                  <a:srgbClr val="000000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 </a:t>
            </a:r>
          </a:p>
          <a:p>
            <a:pPr algn="ctr" defTabSz="914378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500" dirty="0" err="1">
                <a:solidFill>
                  <a:srgbClr val="000000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Typical</a:t>
            </a:r>
            <a:r>
              <a:rPr lang="de-DE" sz="1500" dirty="0">
                <a:solidFill>
                  <a:srgbClr val="000000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 </a:t>
            </a:r>
            <a:r>
              <a:rPr lang="de-DE" sz="1500" dirty="0" err="1">
                <a:solidFill>
                  <a:srgbClr val="000000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Types</a:t>
            </a:r>
            <a:endParaRPr lang="de-DE" sz="1500" dirty="0">
              <a:solidFill>
                <a:srgbClr val="000000"/>
              </a:solidFill>
              <a:latin typeface="Helvetica Neue" panose="02000503000000020004" pitchFamily="2" charset="0"/>
              <a:ea typeface="Helvetica Neue" charset="0"/>
              <a:cs typeface="Helvetica Neue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6B373C6-3B6E-3B4B-9D3B-28708B12A584}"/>
              </a:ext>
            </a:extLst>
          </p:cNvPr>
          <p:cNvSpPr/>
          <p:nvPr/>
        </p:nvSpPr>
        <p:spPr>
          <a:xfrm>
            <a:off x="130583" y="2796037"/>
            <a:ext cx="1324053" cy="9396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Helvetica Neue Condensed Black" panose="02000503000000020004" pitchFamily="2" charset="0"/>
                <a:ea typeface="Helvetica Neue" charset="0"/>
                <a:cs typeface="Helvetica Neue" charset="0"/>
              </a:rPr>
              <a:t>1. Prune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latin typeface="Helvetica Neue Condensed Black" panose="02000503000000020004" pitchFamily="2" charset="0"/>
                <a:ea typeface="Helvetica Neue" charset="0"/>
                <a:cs typeface="Helvetica Neue" charset="0"/>
              </a:rPr>
              <a:t>generic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latin typeface="Helvetica Neue Condensed Black" panose="02000503000000020004" pitchFamily="2" charset="0"/>
                <a:ea typeface="Helvetica Neue" charset="0"/>
                <a:cs typeface="Helvetica Neue" charset="0"/>
              </a:rPr>
              <a:t>aspects</a:t>
            </a:r>
            <a:endParaRPr lang="en-US" sz="1400" b="1" dirty="0">
              <a:solidFill>
                <a:schemeClr val="tx1"/>
              </a:solidFill>
              <a:latin typeface="Helvetica Neue Condensed Black" panose="02000503000000020004" pitchFamily="2" charset="0"/>
              <a:ea typeface="Helvetica Neue" charset="0"/>
              <a:cs typeface="Helvetica Neue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895A90A-8923-BA4D-B75B-E253A9674150}"/>
              </a:ext>
            </a:extLst>
          </p:cNvPr>
          <p:cNvSpPr/>
          <p:nvPr/>
        </p:nvSpPr>
        <p:spPr>
          <a:xfrm>
            <a:off x="130583" y="3963025"/>
            <a:ext cx="1324053" cy="9396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Helvetica Neue Condensed Black" panose="02000503000000020004" pitchFamily="2" charset="0"/>
                <a:ea typeface="Helvetica Neue" charset="0"/>
                <a:cs typeface="Helvetica Neue" charset="0"/>
              </a:rPr>
              <a:t>2. Rank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latin typeface="Helvetica Neue Condensed Black" panose="02000503000000020004" pitchFamily="2" charset="0"/>
                <a:ea typeface="Helvetica Neue" charset="0"/>
                <a:cs typeface="Helvetica Neue" charset="0"/>
              </a:rPr>
              <a:t>Set of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latin typeface="Helvetica Neue Condensed Black" panose="02000503000000020004" pitchFamily="2" charset="0"/>
                <a:ea typeface="Helvetica Neue" charset="0"/>
                <a:cs typeface="Helvetica Neue" charset="0"/>
              </a:rPr>
              <a:t>aspects</a:t>
            </a:r>
            <a:endParaRPr lang="en-US" sz="1400" b="1" dirty="0">
              <a:solidFill>
                <a:schemeClr val="tx1"/>
              </a:solidFill>
              <a:latin typeface="Helvetica Neue Condensed Black" panose="02000503000000020004" pitchFamily="2" charset="0"/>
              <a:ea typeface="Helvetica Neue" charset="0"/>
              <a:cs typeface="Helvetica Neue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6EAAF44-AC7E-1243-9B0D-64279B57C1C8}"/>
              </a:ext>
            </a:extLst>
          </p:cNvPr>
          <p:cNvSpPr/>
          <p:nvPr/>
        </p:nvSpPr>
        <p:spPr>
          <a:xfrm>
            <a:off x="6386024" y="4030794"/>
            <a:ext cx="2029488" cy="8507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REPEATABLE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Update Q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6E7BFE29-A0B7-4944-9BE5-575D1D0CE303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5149266" y="3281291"/>
            <a:ext cx="988594" cy="54527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B3687D-26E5-4F44-B901-6957B0B46C13}"/>
              </a:ext>
            </a:extLst>
          </p:cNvPr>
          <p:cNvSpPr txBox="1"/>
          <p:nvPr/>
        </p:nvSpPr>
        <p:spPr>
          <a:xfrm>
            <a:off x="3514726" y="-391886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>
              <a:latin typeface="Helvetica Neue" panose="02000503000000020004" pitchFamily="2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>
          <a:xfrm>
            <a:off x="3503597" y="4821784"/>
            <a:ext cx="3173621" cy="274637"/>
          </a:xfrm>
        </p:spPr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Lissandrini,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81C1682-448C-AB40-97F4-76ADD914B90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98545" y="4059628"/>
            <a:ext cx="551572" cy="7930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BC96D90-6E98-1D4D-B590-CAC17F16B76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26513" y="3954970"/>
            <a:ext cx="734683" cy="92115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9" name="Freihandform: Form 68">
            <a:extLst>
              <a:ext uri="{FF2B5EF4-FFF2-40B4-BE49-F238E27FC236}">
                <a16:creationId xmlns:a16="http://schemas.microsoft.com/office/drawing/2014/main" id="{D0A031E9-AEF1-5D4C-8745-08F86D191117}"/>
              </a:ext>
            </a:extLst>
          </p:cNvPr>
          <p:cNvSpPr/>
          <p:nvPr/>
        </p:nvSpPr>
        <p:spPr>
          <a:xfrm>
            <a:off x="1733396" y="4634316"/>
            <a:ext cx="1800159" cy="30989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B8E0E3"/>
          </a:solidFill>
          <a:ln w="25557" cap="flat">
            <a:solidFill>
              <a:srgbClr val="000000"/>
            </a:solidFill>
            <a:prstDash val="solid"/>
            <a:miter/>
          </a:ln>
        </p:spPr>
        <p:txBody>
          <a:bodyPr vert="horz" wrap="none" lIns="90004" tIns="46798" rIns="90004" bIns="46798" anchor="t" anchorCtr="1" compatLnSpc="0">
            <a:sp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400" dirty="0">
                <a:solidFill>
                  <a:srgbClr val="000000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?x type </a:t>
            </a:r>
            <a:r>
              <a:rPr lang="de-DE" sz="1400" dirty="0" err="1">
                <a:solidFill>
                  <a:srgbClr val="000000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ActionActor</a:t>
            </a:r>
            <a:endParaRPr lang="de-DE" sz="1400" dirty="0">
              <a:solidFill>
                <a:srgbClr val="000000"/>
              </a:solidFill>
              <a:latin typeface="Helvetica Neue" panose="02000503000000020004" pitchFamily="2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55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5" grpId="0" animBg="1"/>
      <p:bldP spid="36" grpId="0" animBg="1"/>
      <p:bldP spid="41" grpId="0" animBg="1"/>
      <p:bldP spid="44" grpId="0" animBg="1"/>
      <p:bldP spid="47" grpId="0" animBg="1"/>
      <p:bldP spid="48" grpId="0" animBg="1"/>
      <p:bldP spid="49" grpId="0" animBg="1"/>
      <p:bldP spid="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Similarities are the key </a:t>
            </a:r>
            <a:r>
              <a:rPr lang="mr-IN" dirty="0"/>
              <a:t>…</a:t>
            </a:r>
            <a:r>
              <a:rPr lang="en-US" dirty="0"/>
              <a:t>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  <p:sp>
        <p:nvSpPr>
          <p:cNvPr id="4" name="Content Placeholder 5"/>
          <p:cNvSpPr txBox="1">
            <a:spLocks/>
          </p:cNvSpPr>
          <p:nvPr/>
        </p:nvSpPr>
        <p:spPr>
          <a:xfrm>
            <a:off x="215985" y="732413"/>
            <a:ext cx="8629650" cy="476377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100000"/>
              <a:buFont typeface="Arial"/>
              <a:buNone/>
              <a:defRPr sz="1800" b="1" i="0" kern="1200">
                <a:solidFill>
                  <a:srgbClr val="5373CA"/>
                </a:solidFill>
                <a:latin typeface="Helvetica Neue"/>
                <a:ea typeface="+mn-ea"/>
                <a:cs typeface="Helvetica Neue"/>
              </a:defRPr>
            </a:lvl1pPr>
            <a:lvl2pPr marL="0" indent="0" algn="l" defTabSz="4302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100000"/>
              <a:buFont typeface="Lucida Grande"/>
              <a:buNone/>
              <a:defRPr sz="1600" b="0" i="0" kern="1200">
                <a:solidFill>
                  <a:srgbClr val="000000"/>
                </a:solidFill>
                <a:latin typeface="Helvetica Neue"/>
                <a:ea typeface="+mn-ea"/>
                <a:cs typeface="Helvetica Neue"/>
              </a:defRPr>
            </a:lvl2pPr>
            <a:lvl3pPr marL="169863" indent="-16986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HP Simplified" pitchFamily="34" charset="0"/>
              <a:buChar char="•"/>
              <a:defRPr sz="1400" b="0" i="0" kern="1200">
                <a:solidFill>
                  <a:srgbClr val="000000"/>
                </a:solidFill>
                <a:latin typeface="Helvetica Neue"/>
                <a:ea typeface="+mn-ea"/>
                <a:cs typeface="Helvetica Neue"/>
              </a:defRPr>
            </a:lvl3pPr>
            <a:lvl4pPr marL="341313" indent="-18097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80000"/>
              <a:buFont typeface="HP Simplified" pitchFamily="34" charset="0"/>
              <a:buChar char="–"/>
              <a:defRPr lang="en-US" sz="1400" b="0" i="0" kern="1200" dirty="0" smtClean="0">
                <a:solidFill>
                  <a:srgbClr val="000000"/>
                </a:solidFill>
                <a:latin typeface="Helvetica Neue"/>
                <a:ea typeface="+mn-ea"/>
                <a:cs typeface="Helvetica Neue"/>
              </a:defRPr>
            </a:lvl4pPr>
            <a:lvl5pPr marL="469900" indent="-15081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HP Simplified" pitchFamily="34" charset="0"/>
              <a:buChar char="•"/>
              <a:tabLst/>
              <a:defRPr sz="1400" b="0" i="0" kern="1200">
                <a:solidFill>
                  <a:srgbClr val="000000"/>
                </a:solidFill>
                <a:latin typeface="Helvetica Neue"/>
                <a:ea typeface="+mn-ea"/>
                <a:cs typeface="Helvetica Neue"/>
              </a:defRPr>
            </a:lvl5pPr>
            <a:lvl6pPr marL="2286000" indent="0" algn="l" defTabSz="457200" rtl="0" eaLnBrk="1" latinLnBrk="0" hangingPunct="1">
              <a:lnSpc>
                <a:spcPts val="2500"/>
              </a:lnSpc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If we knew how similar each item is with respect to any other for </a:t>
            </a:r>
            <a:r>
              <a:rPr lang="en-US" dirty="0"/>
              <a:t>each</a:t>
            </a:r>
            <a:r>
              <a:rPr lang="en-US" b="0" dirty="0"/>
              <a:t> user, we would know the answer to 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1095632" y="1566714"/>
            <a:ext cx="2279449" cy="1684135"/>
          </a:xfrm>
          <a:prstGeom prst="cloudCallout">
            <a:avLst>
              <a:gd name="adj1" fmla="val -51235"/>
              <a:gd name="adj2" fmla="val 64825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US" sz="1400" dirty="0">
                <a:latin typeface="Helvetica Neue Regular" charset="0"/>
              </a:rPr>
              <a:t>Is there a galaxy like this?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9896" y="2301838"/>
            <a:ext cx="1271261" cy="7233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886" b="-2413"/>
          <a:stretch/>
        </p:blipFill>
        <p:spPr>
          <a:xfrm>
            <a:off x="530716" y="3659862"/>
            <a:ext cx="478493" cy="1019629"/>
          </a:xfrm>
          <a:prstGeom prst="snip1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9698" y="1215702"/>
            <a:ext cx="1343047" cy="11091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2893" y="1190619"/>
            <a:ext cx="1326704" cy="11091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8148" y="3357388"/>
            <a:ext cx="1343047" cy="10361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0547" y="3431234"/>
            <a:ext cx="1304508" cy="10107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4328" y="2519818"/>
            <a:ext cx="1648883" cy="9382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3" name="Straight Arrow Connector 12"/>
          <p:cNvCxnSpPr>
            <a:stCxn id="12" idx="2"/>
          </p:cNvCxnSpPr>
          <p:nvPr/>
        </p:nvCxnSpPr>
        <p:spPr>
          <a:xfrm>
            <a:off x="5331222" y="2324835"/>
            <a:ext cx="252970" cy="380495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6674269" y="2324835"/>
            <a:ext cx="1033111" cy="522002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1" idx="1"/>
          </p:cNvCxnSpPr>
          <p:nvPr/>
        </p:nvCxnSpPr>
        <p:spPr>
          <a:xfrm flipH="1" flipV="1">
            <a:off x="6528299" y="3364754"/>
            <a:ext cx="1462248" cy="571857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5511195" y="3353605"/>
            <a:ext cx="241703" cy="140332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614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06871" y="152169"/>
            <a:ext cx="2443298" cy="88229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algn="ctr" defTabSz="430213">
              <a:spcAft>
                <a:spcPts val="400"/>
              </a:spcAft>
              <a:buSzPct val="100000"/>
            </a:pPr>
            <a:r>
              <a:rPr lang="en-US" sz="2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SIMILARITY for</a:t>
            </a:r>
          </a:p>
          <a:p>
            <a:pPr marL="0" algn="ctr" defTabSz="430213">
              <a:spcAft>
                <a:spcPts val="400"/>
              </a:spcAft>
              <a:buSzPct val="100000"/>
            </a:pPr>
            <a:r>
              <a:rPr lang="en-US" sz="2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GRAPHS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EDA94FC8-B454-E54B-8248-A4B582E65B5C}"/>
              </a:ext>
            </a:extLst>
          </p:cNvPr>
          <p:cNvSpPr/>
          <p:nvPr/>
        </p:nvSpPr>
        <p:spPr>
          <a:xfrm>
            <a:off x="1682701" y="1084101"/>
            <a:ext cx="1469749" cy="74327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  <a:latin typeface="Helvetica Neue" panose="02000503000000020004" pitchFamily="2" charset="0"/>
                <a:ea typeface="Helvetica Neue Condensed Black" charset="0"/>
                <a:cs typeface="Helvetica Neue Condensed Black" charset="0"/>
              </a:rPr>
              <a:t>Nodes</a:t>
            </a:r>
            <a:endParaRPr lang="en-US" sz="2100" dirty="0">
              <a:solidFill>
                <a:srgbClr val="FF0000"/>
              </a:solidFill>
              <a:latin typeface="Helvetica Neue" panose="02000503000000020004" pitchFamily="2" charset="0"/>
              <a:ea typeface="Helvetica Neue Condensed Black" charset="0"/>
              <a:cs typeface="Helvetica Neue Condensed Black" charset="0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BA6DA398-4BD5-E74E-9EEE-A1B6D45A6FD5}"/>
              </a:ext>
            </a:extLst>
          </p:cNvPr>
          <p:cNvSpPr/>
          <p:nvPr/>
        </p:nvSpPr>
        <p:spPr>
          <a:xfrm>
            <a:off x="5898101" y="1098429"/>
            <a:ext cx="1875943" cy="74327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  <a:latin typeface="Helvetica Neue" panose="02000503000000020004" pitchFamily="2" charset="0"/>
                <a:ea typeface="Helvetica Neue Condensed Black" charset="0"/>
                <a:cs typeface="Helvetica Neue Condensed Black" charset="0"/>
              </a:rPr>
              <a:t>Structures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24BECC02-2A7C-9143-BA7F-8B4436A2C252}"/>
              </a:ext>
            </a:extLst>
          </p:cNvPr>
          <p:cNvSpPr/>
          <p:nvPr/>
        </p:nvSpPr>
        <p:spPr>
          <a:xfrm>
            <a:off x="309064" y="2437916"/>
            <a:ext cx="1858748" cy="648000"/>
          </a:xfrm>
          <a:prstGeom prst="roundRect">
            <a:avLst/>
          </a:prstGeom>
          <a:pattFill prst="dkUpDiag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 w="25400">
            <a:solidFill>
              <a:schemeClr val="bg1"/>
            </a:solidFill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Connectivity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715B27FA-88E3-534A-8E81-78C90DD144FE}"/>
              </a:ext>
            </a:extLst>
          </p:cNvPr>
          <p:cNvSpPr/>
          <p:nvPr/>
        </p:nvSpPr>
        <p:spPr>
          <a:xfrm>
            <a:off x="2675137" y="2437916"/>
            <a:ext cx="1872000" cy="648000"/>
          </a:xfrm>
          <a:prstGeom prst="roundRect">
            <a:avLst/>
          </a:prstGeom>
          <a:pattFill prst="dkUpDiag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 w="25400">
            <a:solidFill>
              <a:schemeClr val="bg1"/>
            </a:solidFill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Properties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14A5A07A-0702-1042-9285-4500F0A492FC}"/>
              </a:ext>
            </a:extLst>
          </p:cNvPr>
          <p:cNvSpPr/>
          <p:nvPr/>
        </p:nvSpPr>
        <p:spPr>
          <a:xfrm>
            <a:off x="6934804" y="2437916"/>
            <a:ext cx="1874805" cy="631170"/>
          </a:xfrm>
          <a:prstGeom prst="roundRect">
            <a:avLst/>
          </a:prstGeom>
          <a:pattFill prst="dkUpDiag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 w="25400">
            <a:solidFill>
              <a:schemeClr val="bg1"/>
            </a:solidFill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(Edge-)Labels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717F1B56-ABC2-2945-B243-266122AF2C9C}"/>
              </a:ext>
            </a:extLst>
          </p:cNvPr>
          <p:cNvSpPr/>
          <p:nvPr/>
        </p:nvSpPr>
        <p:spPr>
          <a:xfrm>
            <a:off x="4846753" y="2437916"/>
            <a:ext cx="1872000" cy="648000"/>
          </a:xfrm>
          <a:prstGeom prst="roundRect">
            <a:avLst/>
          </a:prstGeom>
          <a:pattFill prst="dkUpDiag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 w="25400">
            <a:solidFill>
              <a:schemeClr val="bg1"/>
            </a:solidFill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Queries</a:t>
            </a:r>
          </a:p>
        </p:txBody>
      </p:sp>
      <p:cxnSp>
        <p:nvCxnSpPr>
          <p:cNvPr id="49" name="Elbow Connector 48">
            <a:extLst>
              <a:ext uri="{FF2B5EF4-FFF2-40B4-BE49-F238E27FC236}">
                <a16:creationId xmlns:a16="http://schemas.microsoft.com/office/drawing/2014/main" id="{73752AFD-77D3-E141-97DC-75581A171237}"/>
              </a:ext>
            </a:extLst>
          </p:cNvPr>
          <p:cNvCxnSpPr>
            <a:stCxn id="43" idx="2"/>
            <a:endCxn id="45" idx="0"/>
          </p:cNvCxnSpPr>
          <p:nvPr/>
        </p:nvCxnSpPr>
        <p:spPr>
          <a:xfrm rot="5400000">
            <a:off x="1522737" y="1543078"/>
            <a:ext cx="610540" cy="1179137"/>
          </a:xfrm>
          <a:prstGeom prst="bentConnector3">
            <a:avLst/>
          </a:prstGeom>
          <a:ln w="28575" cmpd="sng">
            <a:solidFill>
              <a:schemeClr val="bg1"/>
            </a:solidFill>
            <a:tailEnd type="triangle" w="lg" len="lg"/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49">
            <a:extLst>
              <a:ext uri="{FF2B5EF4-FFF2-40B4-BE49-F238E27FC236}">
                <a16:creationId xmlns:a16="http://schemas.microsoft.com/office/drawing/2014/main" id="{B0EC19A5-CD87-9D42-83BF-29758FC4881D}"/>
              </a:ext>
            </a:extLst>
          </p:cNvPr>
          <p:cNvCxnSpPr>
            <a:stCxn id="43" idx="2"/>
            <a:endCxn id="46" idx="0"/>
          </p:cNvCxnSpPr>
          <p:nvPr/>
        </p:nvCxnSpPr>
        <p:spPr>
          <a:xfrm rot="16200000" flipH="1">
            <a:off x="2709086" y="1535864"/>
            <a:ext cx="610540" cy="1193562"/>
          </a:xfrm>
          <a:prstGeom prst="bentConnector3">
            <a:avLst>
              <a:gd name="adj1" fmla="val 50000"/>
            </a:avLst>
          </a:prstGeom>
          <a:ln w="28575" cmpd="sng">
            <a:solidFill>
              <a:schemeClr val="bg1"/>
            </a:solidFill>
            <a:tailEnd type="triangle" w="lg" len="lg"/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50">
            <a:extLst>
              <a:ext uri="{FF2B5EF4-FFF2-40B4-BE49-F238E27FC236}">
                <a16:creationId xmlns:a16="http://schemas.microsoft.com/office/drawing/2014/main" id="{D752EAF1-D3D3-8C4D-8F02-1586E85D3BCA}"/>
              </a:ext>
            </a:extLst>
          </p:cNvPr>
          <p:cNvCxnSpPr>
            <a:stCxn id="44" idx="2"/>
            <a:endCxn id="48" idx="0"/>
          </p:cNvCxnSpPr>
          <p:nvPr/>
        </p:nvCxnSpPr>
        <p:spPr>
          <a:xfrm rot="5400000">
            <a:off x="6011307" y="1613151"/>
            <a:ext cx="596212" cy="1053319"/>
          </a:xfrm>
          <a:prstGeom prst="bentConnector3">
            <a:avLst>
              <a:gd name="adj1" fmla="val 50000"/>
            </a:avLst>
          </a:prstGeom>
          <a:ln w="28575" cmpd="sng">
            <a:solidFill>
              <a:schemeClr val="bg1"/>
            </a:solidFill>
            <a:tailEnd type="triangle" w="lg" len="lg"/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Elbow Connector 51">
            <a:extLst>
              <a:ext uri="{FF2B5EF4-FFF2-40B4-BE49-F238E27FC236}">
                <a16:creationId xmlns:a16="http://schemas.microsoft.com/office/drawing/2014/main" id="{2F88B612-9EE7-4449-BCD0-F42A1957ADF5}"/>
              </a:ext>
            </a:extLst>
          </p:cNvPr>
          <p:cNvCxnSpPr>
            <a:stCxn id="44" idx="2"/>
            <a:endCxn id="47" idx="0"/>
          </p:cNvCxnSpPr>
          <p:nvPr/>
        </p:nvCxnSpPr>
        <p:spPr>
          <a:xfrm rot="16200000" flipH="1">
            <a:off x="7056033" y="1621743"/>
            <a:ext cx="596212" cy="1036135"/>
          </a:xfrm>
          <a:prstGeom prst="bentConnector3">
            <a:avLst>
              <a:gd name="adj1" fmla="val 50000"/>
            </a:avLst>
          </a:prstGeom>
          <a:ln w="28575" cmpd="sng">
            <a:solidFill>
              <a:schemeClr val="bg1"/>
            </a:solidFill>
            <a:tailEnd type="triangle" w="lg" len="lg"/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E699D5E-7E86-A441-943B-A67D1BB6797A}"/>
              </a:ext>
            </a:extLst>
          </p:cNvPr>
          <p:cNvSpPr txBox="1"/>
          <p:nvPr/>
        </p:nvSpPr>
        <p:spPr>
          <a:xfrm>
            <a:off x="3459898" y="3245157"/>
            <a:ext cx="2773709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Helvetica Neue Condensed Black" panose="02000503000000020004" pitchFamily="2" charset="0"/>
              </a:rPr>
              <a:t>Queries can retrieve 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Helvetica Neue Condensed Black" panose="02000503000000020004" pitchFamily="2" charset="0"/>
              </a:rPr>
              <a:t>both Nodes and Structures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6AE83C5-857A-2C40-826C-A64B4303173E}"/>
              </a:ext>
            </a:extLst>
          </p:cNvPr>
          <p:cNvGrpSpPr/>
          <p:nvPr/>
        </p:nvGrpSpPr>
        <p:grpSpPr>
          <a:xfrm>
            <a:off x="103141" y="2224579"/>
            <a:ext cx="478235" cy="503999"/>
            <a:chOff x="70202" y="-842330"/>
            <a:chExt cx="612000" cy="6120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7338E59-D57A-EB49-B5C3-5D6FBA1B7894}"/>
                </a:ext>
              </a:extLst>
            </p:cNvPr>
            <p:cNvSpPr/>
            <p:nvPr/>
          </p:nvSpPr>
          <p:spPr>
            <a:xfrm>
              <a:off x="70202" y="-842330"/>
              <a:ext cx="612000" cy="6120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B65427E-185F-0A44-931F-7EF1A713E470}"/>
                </a:ext>
              </a:extLst>
            </p:cNvPr>
            <p:cNvSpPr txBox="1"/>
            <p:nvPr/>
          </p:nvSpPr>
          <p:spPr>
            <a:xfrm>
              <a:off x="116785" y="-799524"/>
              <a:ext cx="564537" cy="4858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30213">
                <a:spcAft>
                  <a:spcPts val="400"/>
                </a:spcAft>
                <a:buSzPct val="100000"/>
              </a:pPr>
              <a:r>
                <a:rPr lang="en-US" sz="2000" dirty="0">
                  <a:solidFill>
                    <a:schemeClr val="accent6">
                      <a:lumMod val="50000"/>
                    </a:schemeClr>
                  </a:solidFill>
                  <a:latin typeface="Helvetica" charset="0"/>
                  <a:ea typeface="Helvetica" charset="0"/>
                  <a:cs typeface="Helvetica" charset="0"/>
                </a:rPr>
                <a:t>✓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319A025-FD4E-A240-A8BF-160A3D3EE521}"/>
              </a:ext>
            </a:extLst>
          </p:cNvPr>
          <p:cNvGrpSpPr/>
          <p:nvPr/>
        </p:nvGrpSpPr>
        <p:grpSpPr>
          <a:xfrm>
            <a:off x="2478074" y="2293216"/>
            <a:ext cx="478235" cy="503999"/>
            <a:chOff x="70202" y="-842330"/>
            <a:chExt cx="612000" cy="6120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78F4E34-622E-0544-8833-E617231FF4BF}"/>
                </a:ext>
              </a:extLst>
            </p:cNvPr>
            <p:cNvSpPr/>
            <p:nvPr/>
          </p:nvSpPr>
          <p:spPr>
            <a:xfrm>
              <a:off x="70202" y="-842330"/>
              <a:ext cx="612000" cy="6120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AE539A8-2E3C-2B49-A407-F7AD28A548B6}"/>
                </a:ext>
              </a:extLst>
            </p:cNvPr>
            <p:cNvSpPr txBox="1"/>
            <p:nvPr/>
          </p:nvSpPr>
          <p:spPr>
            <a:xfrm>
              <a:off x="116785" y="-799524"/>
              <a:ext cx="564537" cy="4858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30213">
                <a:spcAft>
                  <a:spcPts val="400"/>
                </a:spcAft>
                <a:buSzPct val="100000"/>
              </a:pPr>
              <a:r>
                <a:rPr lang="en-US" sz="2000" dirty="0">
                  <a:solidFill>
                    <a:schemeClr val="accent6">
                      <a:lumMod val="50000"/>
                    </a:schemeClr>
                  </a:solidFill>
                  <a:latin typeface="Helvetica" charset="0"/>
                  <a:ea typeface="Helvetica" charset="0"/>
                  <a:cs typeface="Helvetica" charset="0"/>
                </a:rPr>
                <a:t>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024988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2AF14591-42EB-5844-9220-B9C38D0844AE}"/>
              </a:ext>
            </a:extLst>
          </p:cNvPr>
          <p:cNvSpPr/>
          <p:nvPr/>
        </p:nvSpPr>
        <p:spPr>
          <a:xfrm>
            <a:off x="2516950" y="1722479"/>
            <a:ext cx="1394062" cy="1895744"/>
          </a:xfrm>
          <a:prstGeom prst="roundRect">
            <a:avLst>
              <a:gd name="adj" fmla="val 5198"/>
            </a:avLst>
          </a:prstGeom>
          <a:noFill/>
          <a:ln w="25400" cap="flat" cmpd="sng" algn="ctr">
            <a:solidFill>
              <a:srgbClr val="44546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350" kern="0" dirty="0">
              <a:solidFill>
                <a:srgbClr val="44546A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B3663739-0887-1446-A7DC-33E350E589D1}"/>
              </a:ext>
            </a:extLst>
          </p:cNvPr>
          <p:cNvSpPr/>
          <p:nvPr/>
        </p:nvSpPr>
        <p:spPr>
          <a:xfrm>
            <a:off x="4052024" y="1721232"/>
            <a:ext cx="1404000" cy="1895744"/>
          </a:xfrm>
          <a:prstGeom prst="roundRect">
            <a:avLst>
              <a:gd name="adj" fmla="val 7078"/>
            </a:avLst>
          </a:prstGeom>
          <a:noFill/>
          <a:ln w="25400" cap="flat" cmpd="sng" algn="ctr">
            <a:solidFill>
              <a:srgbClr val="44546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350" kern="0" dirty="0">
              <a:solidFill>
                <a:srgbClr val="44546A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0D8B6C2-01CF-134D-9492-4C7D446DCEE4}"/>
              </a:ext>
            </a:extLst>
          </p:cNvPr>
          <p:cNvSpPr/>
          <p:nvPr/>
        </p:nvSpPr>
        <p:spPr>
          <a:xfrm>
            <a:off x="5679065" y="1716644"/>
            <a:ext cx="1404000" cy="1895744"/>
          </a:xfrm>
          <a:prstGeom prst="roundRect">
            <a:avLst>
              <a:gd name="adj" fmla="val 6778"/>
            </a:avLst>
          </a:prstGeom>
          <a:noFill/>
          <a:ln w="25400" cap="flat" cmpd="sng" algn="ctr">
            <a:solidFill>
              <a:srgbClr val="44546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350" kern="0" dirty="0">
              <a:solidFill>
                <a:srgbClr val="44546A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7C7CE606-BD61-2145-8CA0-7BEF27413210}"/>
              </a:ext>
            </a:extLst>
          </p:cNvPr>
          <p:cNvSpPr/>
          <p:nvPr/>
        </p:nvSpPr>
        <p:spPr>
          <a:xfrm>
            <a:off x="7248878" y="1716644"/>
            <a:ext cx="1404000" cy="1895744"/>
          </a:xfrm>
          <a:prstGeom prst="roundRect">
            <a:avLst>
              <a:gd name="adj" fmla="val 6778"/>
            </a:avLst>
          </a:prstGeom>
          <a:noFill/>
          <a:ln w="25400" cap="flat" cmpd="sng" algn="ctr">
            <a:solidFill>
              <a:srgbClr val="44546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350" kern="0" dirty="0">
              <a:solidFill>
                <a:srgbClr val="44546A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80D0A947-1E56-5245-9EA4-B54CF7BC5D85}"/>
              </a:ext>
            </a:extLst>
          </p:cNvPr>
          <p:cNvSpPr/>
          <p:nvPr/>
        </p:nvSpPr>
        <p:spPr>
          <a:xfrm>
            <a:off x="3394781" y="694498"/>
            <a:ext cx="1102312" cy="557456"/>
          </a:xfrm>
          <a:prstGeom prst="roundRect">
            <a:avLst/>
          </a:prstGeom>
          <a:solidFill>
            <a:sysClr val="window" lastClr="FFFFFF"/>
          </a:solidFill>
          <a:ln w="31750" cap="flat" cmpd="sng" algn="ctr">
            <a:solidFill>
              <a:srgbClr val="44546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en-US" sz="2100" b="1" kern="0" dirty="0">
                <a:solidFill>
                  <a:srgbClr val="44546A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Nodes</a:t>
            </a:r>
            <a:endParaRPr lang="en-US" b="1" kern="0" dirty="0">
              <a:solidFill>
                <a:srgbClr val="44546A"/>
              </a:solidFill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F18EC26C-3AAA-D14F-93DF-4AD82FE3D2B3}"/>
              </a:ext>
            </a:extLst>
          </p:cNvPr>
          <p:cNvSpPr/>
          <p:nvPr/>
        </p:nvSpPr>
        <p:spPr>
          <a:xfrm>
            <a:off x="2516951" y="1709858"/>
            <a:ext cx="1394061" cy="486000"/>
          </a:xfrm>
          <a:prstGeom prst="roundRect">
            <a:avLst/>
          </a:prstGeom>
          <a:pattFill prst="dkUpDiag">
            <a:fgClr>
              <a:srgbClr val="44546A">
                <a:lumMod val="20000"/>
                <a:lumOff val="80000"/>
              </a:srgbClr>
            </a:fgClr>
            <a:bgClr>
              <a:sysClr val="window" lastClr="FFFFFF"/>
            </a:bgClr>
          </a:pattFill>
          <a:ln w="25400" cap="flat" cmpd="sng" algn="ctr">
            <a:solidFill>
              <a:srgbClr val="44546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en-US" sz="1350" kern="0" dirty="0">
                <a:solidFill>
                  <a:srgbClr val="44546A"/>
                </a:solidFill>
                <a:effectLst>
                  <a:outerShdw blurRad="203200" dist="584200" algn="ctr" rotWithShape="0">
                    <a:prstClr val="white"/>
                  </a:outerShdw>
                </a:effectLst>
                <a:latin typeface="Helvetica Neue" charset="0"/>
                <a:ea typeface="Helvetica Neue" charset="0"/>
                <a:cs typeface="Helvetica Neue" charset="0"/>
              </a:rPr>
              <a:t>Connectivity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2E548283-1900-154E-9C5E-19C1FBCE5860}"/>
              </a:ext>
            </a:extLst>
          </p:cNvPr>
          <p:cNvSpPr/>
          <p:nvPr/>
        </p:nvSpPr>
        <p:spPr>
          <a:xfrm>
            <a:off x="4052024" y="1709858"/>
            <a:ext cx="1404000" cy="486000"/>
          </a:xfrm>
          <a:prstGeom prst="roundRect">
            <a:avLst/>
          </a:prstGeom>
          <a:pattFill prst="dkUpDiag">
            <a:fgClr>
              <a:srgbClr val="44546A">
                <a:lumMod val="20000"/>
                <a:lumOff val="80000"/>
              </a:srgbClr>
            </a:fgClr>
            <a:bgClr>
              <a:sysClr val="window" lastClr="FFFFFF"/>
            </a:bgClr>
          </a:pattFill>
          <a:ln w="25400" cap="flat" cmpd="sng" algn="ctr">
            <a:solidFill>
              <a:srgbClr val="44546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en-US" sz="1350" kern="0" dirty="0">
                <a:solidFill>
                  <a:srgbClr val="44546A"/>
                </a:solidFill>
                <a:latin typeface="Helvetica Neue" charset="0"/>
                <a:ea typeface="Helvetica Neue" charset="0"/>
                <a:cs typeface="Helvetica Neue" charset="0"/>
              </a:rPr>
              <a:t>Properties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82DAD883-F43F-1249-8ACB-E7B8BBAC1E5B}"/>
              </a:ext>
            </a:extLst>
          </p:cNvPr>
          <p:cNvSpPr/>
          <p:nvPr/>
        </p:nvSpPr>
        <p:spPr>
          <a:xfrm>
            <a:off x="7246774" y="1709858"/>
            <a:ext cx="1406104" cy="473378"/>
          </a:xfrm>
          <a:prstGeom prst="roundRect">
            <a:avLst/>
          </a:prstGeom>
          <a:pattFill prst="dkUpDiag">
            <a:fgClr>
              <a:srgbClr val="44546A">
                <a:lumMod val="20000"/>
                <a:lumOff val="80000"/>
              </a:srgbClr>
            </a:fgClr>
            <a:bgClr>
              <a:sysClr val="window" lastClr="FFFFFF"/>
            </a:bgClr>
          </a:pattFill>
          <a:ln w="25400" cap="flat" cmpd="sng" algn="ctr">
            <a:solidFill>
              <a:srgbClr val="44546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en-US" sz="1350" kern="0" dirty="0">
                <a:solidFill>
                  <a:srgbClr val="44546A"/>
                </a:solidFill>
                <a:latin typeface="Helvetica Neue" charset="0"/>
                <a:ea typeface="Helvetica Neue" charset="0"/>
                <a:cs typeface="Helvetica Neue" charset="0"/>
              </a:rPr>
              <a:t>(Edge-)Labels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50D6C59-3023-AF4F-91C9-B14C4899A586}"/>
              </a:ext>
            </a:extLst>
          </p:cNvPr>
          <p:cNvSpPr txBox="1"/>
          <p:nvPr/>
        </p:nvSpPr>
        <p:spPr>
          <a:xfrm>
            <a:off x="4071559" y="2258791"/>
            <a:ext cx="1271502" cy="56682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200" dirty="0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Similar Entities</a:t>
            </a:r>
          </a:p>
          <a:p>
            <a:pPr defTabSz="322660">
              <a:lnSpc>
                <a:spcPts val="1095"/>
              </a:lnSpc>
              <a:spcAft>
                <a:spcPts val="300"/>
              </a:spcAft>
              <a:buSzPct val="100000"/>
            </a:pPr>
            <a:r>
              <a:rPr lang="en-US" sz="1050" dirty="0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[Metzger et al.’13, </a:t>
            </a:r>
          </a:p>
          <a:p>
            <a:pPr defTabSz="322660">
              <a:lnSpc>
                <a:spcPts val="1095"/>
              </a:lnSpc>
              <a:spcAft>
                <a:spcPts val="300"/>
              </a:spcAft>
              <a:buSzPct val="100000"/>
            </a:pPr>
            <a:r>
              <a:rPr lang="en-US" sz="1050" dirty="0" err="1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Sobczak</a:t>
            </a:r>
            <a:r>
              <a:rPr lang="en-US" sz="1050" dirty="0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 et al.’15]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C02C642-2B27-B549-B573-373535DC3906}"/>
              </a:ext>
            </a:extLst>
          </p:cNvPr>
          <p:cNvSpPr txBox="1"/>
          <p:nvPr/>
        </p:nvSpPr>
        <p:spPr>
          <a:xfrm>
            <a:off x="2584816" y="3066574"/>
            <a:ext cx="1361120" cy="51783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r"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200" dirty="0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Clusters</a:t>
            </a:r>
          </a:p>
          <a:p>
            <a:pPr algn="r"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050" dirty="0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 [</a:t>
            </a:r>
            <a:r>
              <a:rPr lang="en-US" sz="1050" dirty="0" err="1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Perozzi</a:t>
            </a:r>
            <a:r>
              <a:rPr lang="en-US" sz="1050" dirty="0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 et al.’14, </a:t>
            </a:r>
          </a:p>
          <a:p>
            <a:pPr algn="r"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050" dirty="0" err="1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Kloumann</a:t>
            </a:r>
            <a:r>
              <a:rPr lang="en-US" sz="1050" dirty="0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 et al. 14]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F0B1CCF-2FA3-0844-8E93-368872AC42B1}"/>
              </a:ext>
            </a:extLst>
          </p:cNvPr>
          <p:cNvSpPr txBox="1"/>
          <p:nvPr/>
        </p:nvSpPr>
        <p:spPr>
          <a:xfrm>
            <a:off x="2497938" y="2271416"/>
            <a:ext cx="1367682" cy="65659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>
            <a:defPPr>
              <a:defRPr lang="en-US"/>
            </a:defPPr>
            <a:lvl1pPr defTabSz="430213">
              <a:lnSpc>
                <a:spcPts val="1160"/>
              </a:lnSpc>
              <a:spcAft>
                <a:spcPts val="400"/>
              </a:spcAft>
              <a:buSzPct val="100000"/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z="1200" b="0" dirty="0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Mediator Nodes</a:t>
            </a:r>
          </a:p>
          <a:p>
            <a:r>
              <a:rPr lang="en-US" sz="1050" b="0" dirty="0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[</a:t>
            </a:r>
            <a:r>
              <a:rPr lang="en-US" sz="1050" b="0" dirty="0" err="1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Gionis</a:t>
            </a:r>
            <a:r>
              <a:rPr lang="en-US" sz="1050" b="0" dirty="0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 et al. ‘15</a:t>
            </a:r>
          </a:p>
          <a:p>
            <a:r>
              <a:rPr lang="en-US" sz="1050" b="0" dirty="0" err="1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Ruchansky</a:t>
            </a:r>
            <a:r>
              <a:rPr lang="en-US" sz="1050" b="0" dirty="0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 et al.’15]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E390871F-D0F5-C844-AD1C-EA73C03E1DA9}"/>
              </a:ext>
            </a:extLst>
          </p:cNvPr>
          <p:cNvSpPr/>
          <p:nvPr/>
        </p:nvSpPr>
        <p:spPr>
          <a:xfrm>
            <a:off x="5680736" y="1709858"/>
            <a:ext cx="1404000" cy="486000"/>
          </a:xfrm>
          <a:prstGeom prst="roundRect">
            <a:avLst/>
          </a:prstGeom>
          <a:pattFill prst="dkUpDiag">
            <a:fgClr>
              <a:srgbClr val="44546A">
                <a:lumMod val="20000"/>
                <a:lumOff val="80000"/>
              </a:srgbClr>
            </a:fgClr>
            <a:bgClr>
              <a:sysClr val="window" lastClr="FFFFFF"/>
            </a:bgClr>
          </a:pattFill>
          <a:ln w="25400" cap="flat" cmpd="sng" algn="ctr">
            <a:solidFill>
              <a:srgbClr val="44546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en-US" sz="1350" kern="0">
                <a:solidFill>
                  <a:srgbClr val="44546A"/>
                </a:solidFill>
                <a:latin typeface="Helvetica Neue" charset="0"/>
                <a:ea typeface="Helvetica Neue" charset="0"/>
                <a:cs typeface="Helvetica Neue" charset="0"/>
              </a:rPr>
              <a:t>Queries</a:t>
            </a:r>
            <a:endParaRPr lang="en-US" sz="1350" kern="0" dirty="0">
              <a:solidFill>
                <a:srgbClr val="44546A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482C279-0C96-9744-BBD6-B35FA8EB17EC}"/>
              </a:ext>
            </a:extLst>
          </p:cNvPr>
          <p:cNvSpPr txBox="1"/>
          <p:nvPr/>
        </p:nvSpPr>
        <p:spPr>
          <a:xfrm>
            <a:off x="5912468" y="3220462"/>
            <a:ext cx="1186543" cy="36394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r"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200" dirty="0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SPARQL</a:t>
            </a:r>
          </a:p>
          <a:p>
            <a:pPr algn="r"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050" dirty="0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[</a:t>
            </a:r>
            <a:r>
              <a:rPr lang="pt-BR" sz="1050" dirty="0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Arenas et al.’16]</a:t>
            </a:r>
            <a:endParaRPr lang="en-US" sz="1050" dirty="0">
              <a:solidFill>
                <a:srgbClr val="44546A"/>
              </a:solidFill>
              <a:latin typeface="Georgia Regular" charset="0"/>
              <a:ea typeface="Georgia Regular" charset="0"/>
              <a:cs typeface="Georgia Regular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D86E814-9944-AA49-9B2B-99A81812B828}"/>
              </a:ext>
            </a:extLst>
          </p:cNvPr>
          <p:cNvSpPr txBox="1"/>
          <p:nvPr/>
        </p:nvSpPr>
        <p:spPr>
          <a:xfrm>
            <a:off x="5680736" y="2267314"/>
            <a:ext cx="1242648" cy="36394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200" dirty="0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Path Queries</a:t>
            </a:r>
          </a:p>
          <a:p>
            <a:pPr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050" dirty="0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[</a:t>
            </a:r>
            <a:r>
              <a:rPr lang="en-US" sz="1050" dirty="0" err="1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Bonifati</a:t>
            </a:r>
            <a:r>
              <a:rPr lang="en-US" sz="1050" dirty="0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 et al.’15]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0C02B72-6603-4540-9C18-831253583C46}"/>
              </a:ext>
            </a:extLst>
          </p:cNvPr>
          <p:cNvSpPr txBox="1"/>
          <p:nvPr/>
        </p:nvSpPr>
        <p:spPr>
          <a:xfrm>
            <a:off x="7226348" y="2301799"/>
            <a:ext cx="1274708" cy="36394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200" dirty="0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Entity Tuples</a:t>
            </a:r>
          </a:p>
          <a:p>
            <a:pPr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050" dirty="0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[</a:t>
            </a:r>
            <a:r>
              <a:rPr lang="en-US" sz="1050" dirty="0" err="1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Jayaram</a:t>
            </a:r>
            <a:r>
              <a:rPr lang="en-US" sz="1050" dirty="0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 et al.’15]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E24E0EC-6370-7C43-95C0-AF1ED76D4BFF}"/>
              </a:ext>
            </a:extLst>
          </p:cNvPr>
          <p:cNvSpPr txBox="1"/>
          <p:nvPr/>
        </p:nvSpPr>
        <p:spPr>
          <a:xfrm>
            <a:off x="7290004" y="2676697"/>
            <a:ext cx="1362874" cy="90024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r"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200" dirty="0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Similar </a:t>
            </a:r>
          </a:p>
          <a:p>
            <a:pPr algn="r"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200" dirty="0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Structures</a:t>
            </a:r>
          </a:p>
          <a:p>
            <a:pPr algn="r" defTabSz="322660">
              <a:lnSpc>
                <a:spcPts val="1095"/>
              </a:lnSpc>
              <a:spcAft>
                <a:spcPts val="300"/>
              </a:spcAft>
              <a:buSzPct val="100000"/>
            </a:pPr>
            <a:r>
              <a:rPr lang="en-US" sz="1050" dirty="0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[</a:t>
            </a:r>
            <a:r>
              <a:rPr lang="is-IS" sz="1050" dirty="0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Mottin et al.’14,</a:t>
            </a:r>
          </a:p>
          <a:p>
            <a:pPr algn="r" defTabSz="322660">
              <a:lnSpc>
                <a:spcPts val="1095"/>
              </a:lnSpc>
              <a:spcAft>
                <a:spcPts val="300"/>
              </a:spcAft>
              <a:buSzPct val="100000"/>
            </a:pPr>
            <a:r>
              <a:rPr lang="is-IS" sz="1050" dirty="0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Xie et al.’17,</a:t>
            </a:r>
          </a:p>
          <a:p>
            <a:pPr algn="r" defTabSz="322660">
              <a:lnSpc>
                <a:spcPts val="1095"/>
              </a:lnSpc>
              <a:spcAft>
                <a:spcPts val="300"/>
              </a:spcAft>
              <a:buSzPct val="100000"/>
            </a:pPr>
            <a:r>
              <a:rPr lang="is-IS" sz="1050" dirty="0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Lissandrini et al’18]</a:t>
            </a:r>
            <a:endParaRPr lang="en-US" sz="1050" dirty="0">
              <a:solidFill>
                <a:srgbClr val="44546A"/>
              </a:solidFill>
              <a:latin typeface="Georgia Regular" charset="0"/>
              <a:ea typeface="Georgia Regular" charset="0"/>
              <a:cs typeface="Georgia Regular" charset="0"/>
            </a:endParaRPr>
          </a:p>
        </p:txBody>
      </p:sp>
      <p:cxnSp>
        <p:nvCxnSpPr>
          <p:cNvPr id="43" name="Elbow Connector 42">
            <a:extLst>
              <a:ext uri="{FF2B5EF4-FFF2-40B4-BE49-F238E27FC236}">
                <a16:creationId xmlns:a16="http://schemas.microsoft.com/office/drawing/2014/main" id="{3E67EA35-6755-2848-AE85-DC6DEF529E57}"/>
              </a:ext>
            </a:extLst>
          </p:cNvPr>
          <p:cNvCxnSpPr>
            <a:stCxn id="31" idx="2"/>
            <a:endCxn id="33" idx="0"/>
          </p:cNvCxnSpPr>
          <p:nvPr/>
        </p:nvCxnSpPr>
        <p:spPr>
          <a:xfrm rot="16200000" flipH="1">
            <a:off x="4121027" y="1076862"/>
            <a:ext cx="457905" cy="808087"/>
          </a:xfrm>
          <a:prstGeom prst="bentConnector3">
            <a:avLst>
              <a:gd name="adj1" fmla="val 50000"/>
            </a:avLst>
          </a:prstGeom>
          <a:noFill/>
          <a:ln w="28575" cap="flat" cmpd="sng" algn="ctr">
            <a:solidFill>
              <a:srgbClr val="44546A"/>
            </a:solidFill>
            <a:prstDash val="solid"/>
            <a:miter lim="800000"/>
            <a:tailEnd type="triangle" w="lg" len="lg"/>
          </a:ln>
          <a:effectLst/>
        </p:spPr>
      </p:cxnSp>
      <p:cxnSp>
        <p:nvCxnSpPr>
          <p:cNvPr id="44" name="Elbow Connector 43">
            <a:extLst>
              <a:ext uri="{FF2B5EF4-FFF2-40B4-BE49-F238E27FC236}">
                <a16:creationId xmlns:a16="http://schemas.microsoft.com/office/drawing/2014/main" id="{ED842CBD-8023-094F-A3C0-A4E8D6460A07}"/>
              </a:ext>
            </a:extLst>
          </p:cNvPr>
          <p:cNvCxnSpPr>
            <a:stCxn id="46" idx="2"/>
            <a:endCxn id="38" idx="0"/>
          </p:cNvCxnSpPr>
          <p:nvPr/>
        </p:nvCxnSpPr>
        <p:spPr>
          <a:xfrm rot="5400000">
            <a:off x="6554151" y="1091285"/>
            <a:ext cx="447159" cy="789989"/>
          </a:xfrm>
          <a:prstGeom prst="bentConnector3">
            <a:avLst>
              <a:gd name="adj1" fmla="val 50000"/>
            </a:avLst>
          </a:prstGeom>
          <a:noFill/>
          <a:ln w="28575" cap="flat" cmpd="sng" algn="ctr">
            <a:solidFill>
              <a:srgbClr val="44546A"/>
            </a:solidFill>
            <a:prstDash val="solid"/>
            <a:miter lim="800000"/>
            <a:tailEnd type="triangle" w="lg" len="lg"/>
          </a:ln>
          <a:effectLst/>
        </p:spPr>
      </p:cxnSp>
      <p:cxnSp>
        <p:nvCxnSpPr>
          <p:cNvPr id="45" name="Elbow Connector 44">
            <a:extLst>
              <a:ext uri="{FF2B5EF4-FFF2-40B4-BE49-F238E27FC236}">
                <a16:creationId xmlns:a16="http://schemas.microsoft.com/office/drawing/2014/main" id="{F4C8733B-BBBE-5940-8BB4-E637685F63B2}"/>
              </a:ext>
            </a:extLst>
          </p:cNvPr>
          <p:cNvCxnSpPr>
            <a:stCxn id="46" idx="2"/>
            <a:endCxn id="34" idx="0"/>
          </p:cNvCxnSpPr>
          <p:nvPr/>
        </p:nvCxnSpPr>
        <p:spPr>
          <a:xfrm rot="16200000" flipH="1">
            <a:off x="7337696" y="1097728"/>
            <a:ext cx="447159" cy="777101"/>
          </a:xfrm>
          <a:prstGeom prst="bentConnector3">
            <a:avLst>
              <a:gd name="adj1" fmla="val 50000"/>
            </a:avLst>
          </a:prstGeom>
          <a:noFill/>
          <a:ln w="28575" cap="flat" cmpd="sng" algn="ctr">
            <a:solidFill>
              <a:srgbClr val="44546A"/>
            </a:solidFill>
            <a:prstDash val="solid"/>
            <a:miter lim="800000"/>
            <a:tailEnd type="triangle" w="lg" len="lg"/>
          </a:ln>
          <a:effectLst/>
        </p:spPr>
      </p:cxn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E69ABDD9-6148-EA41-BAE8-742C7236AA4E}"/>
              </a:ext>
            </a:extLst>
          </p:cNvPr>
          <p:cNvSpPr/>
          <p:nvPr/>
        </p:nvSpPr>
        <p:spPr>
          <a:xfrm>
            <a:off x="6469246" y="705244"/>
            <a:ext cx="1406957" cy="557456"/>
          </a:xfrm>
          <a:prstGeom prst="roundRect">
            <a:avLst/>
          </a:prstGeom>
          <a:solidFill>
            <a:sysClr val="window" lastClr="FFFFFF"/>
          </a:solidFill>
          <a:ln w="31750" cap="flat" cmpd="sng" algn="ctr">
            <a:solidFill>
              <a:srgbClr val="44546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en-US" sz="2100" b="1" kern="0">
                <a:solidFill>
                  <a:srgbClr val="44546A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Structures</a:t>
            </a:r>
            <a:endParaRPr lang="en-US" sz="2100" b="1" kern="0" dirty="0">
              <a:solidFill>
                <a:srgbClr val="44546A"/>
              </a:solidFill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4ACF953-316C-184A-95D2-8C443DDB6A9A}"/>
              </a:ext>
            </a:extLst>
          </p:cNvPr>
          <p:cNvSpPr txBox="1"/>
          <p:nvPr/>
        </p:nvSpPr>
        <p:spPr>
          <a:xfrm>
            <a:off x="251741" y="810847"/>
            <a:ext cx="2064989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defTabSz="322660">
              <a:spcAft>
                <a:spcPts val="300"/>
              </a:spcAft>
              <a:buSzPct val="100000"/>
            </a:pPr>
            <a:r>
              <a:rPr lang="en-US" b="1" dirty="0">
                <a:solidFill>
                  <a:srgbClr val="44546A"/>
                </a:solidFill>
                <a:latin typeface="Helvetica Neue" charset="0"/>
                <a:ea typeface="Helvetica Neue" charset="0"/>
                <a:cs typeface="Helvetica Neue" charset="0"/>
              </a:rPr>
              <a:t>SEARCHING </a:t>
            </a:r>
            <a:r>
              <a:rPr lang="en-US" dirty="0">
                <a:solidFill>
                  <a:srgbClr val="44546A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FOR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943F67E-B475-1C48-A944-33305E1E326F}"/>
              </a:ext>
            </a:extLst>
          </p:cNvPr>
          <p:cNvSpPr txBox="1"/>
          <p:nvPr/>
        </p:nvSpPr>
        <p:spPr>
          <a:xfrm>
            <a:off x="292426" y="1773422"/>
            <a:ext cx="1899174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defTabSz="322660">
              <a:spcAft>
                <a:spcPts val="300"/>
              </a:spcAft>
              <a:buSzPct val="100000"/>
            </a:pPr>
            <a:r>
              <a:rPr lang="en-US" dirty="0">
                <a:solidFill>
                  <a:srgbClr val="44546A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BY </a:t>
            </a:r>
            <a:r>
              <a:rPr lang="en-US" b="1" dirty="0">
                <a:solidFill>
                  <a:srgbClr val="44546A"/>
                </a:solidFill>
                <a:latin typeface="Helvetica Neue" charset="0"/>
                <a:ea typeface="Helvetica Neue" charset="0"/>
                <a:cs typeface="Helvetica Neue" charset="0"/>
              </a:rPr>
              <a:t>LOOKING</a:t>
            </a:r>
            <a:r>
              <a:rPr lang="en-US" dirty="0">
                <a:solidFill>
                  <a:srgbClr val="44546A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 AT</a:t>
            </a:r>
          </a:p>
        </p:txBody>
      </p:sp>
      <p:cxnSp>
        <p:nvCxnSpPr>
          <p:cNvPr id="49" name="Elbow Connector 48">
            <a:extLst>
              <a:ext uri="{FF2B5EF4-FFF2-40B4-BE49-F238E27FC236}">
                <a16:creationId xmlns:a16="http://schemas.microsoft.com/office/drawing/2014/main" id="{0259BC23-D4E8-E546-8DE7-3B6013E01A13}"/>
              </a:ext>
            </a:extLst>
          </p:cNvPr>
          <p:cNvCxnSpPr>
            <a:stCxn id="31" idx="2"/>
            <a:endCxn id="32" idx="0"/>
          </p:cNvCxnSpPr>
          <p:nvPr/>
        </p:nvCxnSpPr>
        <p:spPr>
          <a:xfrm rot="5400000">
            <a:off x="3351007" y="1114929"/>
            <a:ext cx="457905" cy="731956"/>
          </a:xfrm>
          <a:prstGeom prst="bentConnector3">
            <a:avLst>
              <a:gd name="adj1" fmla="val 50000"/>
            </a:avLst>
          </a:prstGeom>
          <a:noFill/>
          <a:ln w="28575" cap="flat" cmpd="sng" algn="ctr">
            <a:solidFill>
              <a:srgbClr val="44546A"/>
            </a:solidFill>
            <a:prstDash val="solid"/>
            <a:miter lim="800000"/>
            <a:tailEnd type="triangle" w="lg" len="lg"/>
          </a:ln>
          <a:effectLst/>
        </p:spPr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9F440EDA-F936-D741-A686-77AB62DBCA32}"/>
              </a:ext>
            </a:extLst>
          </p:cNvPr>
          <p:cNvSpPr txBox="1"/>
          <p:nvPr/>
        </p:nvSpPr>
        <p:spPr>
          <a:xfrm>
            <a:off x="536072" y="2490903"/>
            <a:ext cx="1497526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defTabSz="322660">
              <a:spcAft>
                <a:spcPts val="300"/>
              </a:spcAft>
              <a:buSzPct val="100000"/>
            </a:pPr>
            <a:r>
              <a:rPr lang="en-US" b="1">
                <a:solidFill>
                  <a:srgbClr val="44546A"/>
                </a:solidFill>
                <a:latin typeface="Helvetica Neue" charset="0"/>
                <a:ea typeface="Helvetica Neue" charset="0"/>
                <a:cs typeface="Helvetica Neue" charset="0"/>
              </a:rPr>
              <a:t>PRODUCES</a:t>
            </a:r>
            <a:endParaRPr lang="en-US" dirty="0">
              <a:solidFill>
                <a:srgbClr val="44546A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5260A8B-6E29-D54F-96E3-7717D136F717}"/>
              </a:ext>
            </a:extLst>
          </p:cNvPr>
          <p:cNvSpPr/>
          <p:nvPr/>
        </p:nvSpPr>
        <p:spPr>
          <a:xfrm>
            <a:off x="-197141" y="458499"/>
            <a:ext cx="557699" cy="1023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Helvetica Neue" panose="02000503000000020004" pitchFamily="2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D60BF7-3120-BC4B-8F35-667AF1F15891}"/>
              </a:ext>
            </a:extLst>
          </p:cNvPr>
          <p:cNvSpPr/>
          <p:nvPr/>
        </p:nvSpPr>
        <p:spPr>
          <a:xfrm>
            <a:off x="2408249" y="433701"/>
            <a:ext cx="3141085" cy="3667226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69967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43DAA7-211F-0F4E-85D4-F878CC76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530" y="277718"/>
            <a:ext cx="5608226" cy="1105789"/>
          </a:xfrm>
        </p:spPr>
        <p:txBody>
          <a:bodyPr/>
          <a:lstStyle/>
          <a:p>
            <a:r>
              <a:rPr lang="en-GB" b="1" dirty="0">
                <a:latin typeface="Helvetica Neue Condensed Black" panose="02000503000000020004" pitchFamily="2" charset="0"/>
              </a:rPr>
              <a:t>Learning Path Queries on Graphs </a:t>
            </a:r>
            <a:br>
              <a:rPr lang="en-US" b="1" dirty="0">
                <a:latin typeface="Helvetica Neue Condensed Black" panose="02000503000000020004" pitchFamily="2" charset="0"/>
              </a:rPr>
            </a:br>
            <a:r>
              <a:rPr lang="en-US" sz="1800" dirty="0">
                <a:latin typeface="Helvetica Neue Thin" panose="020B0403020202020204" pitchFamily="34" charset="0"/>
              </a:rPr>
              <a:t>Queries from Examples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6ECF9D-7AE1-9C40-9F16-BD1A95351988}"/>
              </a:ext>
            </a:extLst>
          </p:cNvPr>
          <p:cNvSpPr/>
          <p:nvPr/>
        </p:nvSpPr>
        <p:spPr>
          <a:xfrm>
            <a:off x="7157848" y="389107"/>
            <a:ext cx="165346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50" dirty="0" err="1">
                <a:solidFill>
                  <a:srgbClr val="0072E5"/>
                </a:solidFill>
                <a:latin typeface="LibreCaslonText"/>
              </a:rPr>
              <a:t>Bonifati</a:t>
            </a:r>
            <a:r>
              <a:rPr lang="en-GB" sz="1350" dirty="0">
                <a:solidFill>
                  <a:srgbClr val="0072E5"/>
                </a:solidFill>
                <a:latin typeface="LibreCaslonText"/>
              </a:rPr>
              <a:t> et al. </a:t>
            </a:r>
            <a:r>
              <a:rPr lang="en-GB" sz="1350" dirty="0">
                <a:latin typeface="LibreCaslonText"/>
              </a:rPr>
              <a:t>[</a:t>
            </a:r>
            <a:r>
              <a:rPr lang="en-GB" sz="1350" dirty="0">
                <a:solidFill>
                  <a:srgbClr val="0072E5"/>
                </a:solidFill>
                <a:latin typeface="LibreCaslonText"/>
              </a:rPr>
              <a:t>2015</a:t>
            </a:r>
            <a:r>
              <a:rPr lang="en-GB" sz="1350" dirty="0">
                <a:latin typeface="LibreCaslonText"/>
              </a:rPr>
              <a:t>] </a:t>
            </a:r>
            <a:endParaRPr lang="en-GB" sz="1350" dirty="0">
              <a:latin typeface="Helvetica Neue" panose="02000503000000020004" pitchFamily="2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BC36228-A713-1141-A91C-41B56C60367E}"/>
              </a:ext>
            </a:extLst>
          </p:cNvPr>
          <p:cNvSpPr txBox="1">
            <a:spLocks/>
          </p:cNvSpPr>
          <p:nvPr/>
        </p:nvSpPr>
        <p:spPr>
          <a:xfrm>
            <a:off x="350221" y="1189938"/>
            <a:ext cx="4884464" cy="2595678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914318" rtl="0" eaLnBrk="1" latinLnBrk="0" hangingPunct="1">
              <a:lnSpc>
                <a:spcPct val="120000"/>
              </a:lnSpc>
              <a:spcBef>
                <a:spcPts val="1000"/>
              </a:spcBef>
              <a:buFontTx/>
              <a:buBlip>
                <a:blip r:embed="rId2"/>
              </a:buBlip>
              <a:defRPr sz="16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3888" indent="-28575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Tx/>
              <a:buBlip>
                <a:blip r:embed="rId2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8525" indent="-17145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3638" indent="-17145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Tx/>
              <a:buBlip>
                <a:blip r:embed="rId3"/>
              </a:buBlip>
              <a:tabLst>
                <a:tab pos="1163638" algn="l"/>
              </a:tabLst>
              <a:defRPr sz="10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63638" indent="-17145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Tx/>
              <a:buBlip>
                <a:blip r:embed="rId3"/>
              </a:buBlip>
              <a:defRPr sz="100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US" sz="1350" b="1" dirty="0">
                <a:latin typeface="Helvetica Neue" panose="02000503000000020004" pitchFamily="2" charset="0"/>
              </a:rPr>
              <a:t>Model:</a:t>
            </a:r>
            <a:r>
              <a:rPr lang="en-US" sz="1350" dirty="0">
                <a:latin typeface="Helvetica Neue" panose="02000503000000020004" pitchFamily="2" charset="0"/>
              </a:rPr>
              <a:t>        Edge Labeled Graph</a:t>
            </a:r>
            <a:endParaRPr lang="en-US" sz="1350" u="sng" dirty="0">
              <a:latin typeface="Helvetica Neue" panose="02000503000000020004" pitchFamily="2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sz="1350" b="1" dirty="0">
                <a:latin typeface="Helvetica Neue" panose="02000503000000020004" pitchFamily="2" charset="0"/>
              </a:rPr>
              <a:t>Query:</a:t>
            </a:r>
            <a:r>
              <a:rPr lang="en-US" sz="1350" dirty="0">
                <a:latin typeface="Helvetica Neue" panose="02000503000000020004" pitchFamily="2" charset="0"/>
              </a:rPr>
              <a:t>         2 sets of Entities Q</a:t>
            </a:r>
            <a:r>
              <a:rPr lang="en-US" sz="2700" baseline="30000" dirty="0">
                <a:solidFill>
                  <a:schemeClr val="accent6">
                    <a:lumMod val="75000"/>
                  </a:schemeClr>
                </a:solidFill>
                <a:latin typeface="Helvetica Neue" panose="02000503000000020004" pitchFamily="2" charset="0"/>
              </a:rPr>
              <a:t>+</a:t>
            </a:r>
            <a:r>
              <a:rPr lang="en-US" sz="1350" dirty="0">
                <a:latin typeface="Helvetica Neue" panose="02000503000000020004" pitchFamily="2" charset="0"/>
              </a:rPr>
              <a:t> , Q</a:t>
            </a:r>
            <a:r>
              <a:rPr lang="en-US" sz="3300" baseline="30000" dirty="0">
                <a:solidFill>
                  <a:srgbClr val="FF0000"/>
                </a:solidFill>
                <a:latin typeface="Helvetica Neue" panose="02000503000000020004" pitchFamily="2" charset="0"/>
              </a:rPr>
              <a:t>-</a:t>
            </a:r>
          </a:p>
          <a:p>
            <a:pPr marL="0" indent="0">
              <a:lnSpc>
                <a:spcPct val="80000"/>
              </a:lnSpc>
              <a:buNone/>
            </a:pPr>
            <a:endParaRPr lang="en-US" sz="600" dirty="0">
              <a:latin typeface="Helvetica Neue" panose="02000503000000020004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350" b="1" dirty="0">
                <a:latin typeface="Helvetica Neue" panose="02000503000000020004" pitchFamily="2" charset="0"/>
              </a:rPr>
              <a:t>Similarity:</a:t>
            </a:r>
            <a:r>
              <a:rPr lang="en-US" sz="1350" dirty="0">
                <a:latin typeface="Helvetica Neue" panose="02000503000000020004" pitchFamily="2" charset="0"/>
              </a:rPr>
              <a:t>   Common Path Query (</a:t>
            </a:r>
            <a:r>
              <a:rPr lang="en-US" sz="1350" dirty="0" err="1">
                <a:latin typeface="Helvetica Neue" panose="02000503000000020004" pitchFamily="2" charset="0"/>
              </a:rPr>
              <a:t>RegExp</a:t>
            </a:r>
            <a:r>
              <a:rPr lang="en-US" sz="1350" dirty="0">
                <a:latin typeface="Helvetica Neue" panose="02000503000000020004" pitchFamily="2" charset="0"/>
              </a:rPr>
              <a:t>)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350" dirty="0">
              <a:solidFill>
                <a:schemeClr val="tx2">
                  <a:lumMod val="50000"/>
                </a:schemeClr>
              </a:solidFill>
              <a:latin typeface="Helvetica Neue" panose="02000503000000020004" pitchFamily="2" charset="0"/>
              <a:ea typeface="Georgia Regular" charset="0"/>
              <a:cs typeface="Georgia Regular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350" dirty="0">
                <a:solidFill>
                  <a:schemeClr val="tx2">
                    <a:lumMod val="50000"/>
                  </a:schemeClr>
                </a:solidFill>
                <a:latin typeface="Helvetica Neue" panose="02000503000000020004" pitchFamily="2" charset="0"/>
                <a:ea typeface="Georgia Regular" charset="0"/>
                <a:cs typeface="Georgia Regular" charset="0"/>
              </a:rPr>
              <a:t>                                                        (</a:t>
            </a:r>
            <a:r>
              <a:rPr lang="en-US" sz="1350" dirty="0" err="1">
                <a:solidFill>
                  <a:schemeClr val="tx2">
                    <a:lumMod val="50000"/>
                  </a:schemeClr>
                </a:solidFill>
                <a:latin typeface="Helvetica Neue" panose="02000503000000020004" pitchFamily="2" charset="0"/>
                <a:ea typeface="Georgia Regular" charset="0"/>
                <a:cs typeface="Georgia Regular" charset="0"/>
              </a:rPr>
              <a:t>bus|tram</a:t>
            </a:r>
            <a:r>
              <a:rPr lang="en-US" sz="1350" dirty="0">
                <a:solidFill>
                  <a:schemeClr val="tx2">
                    <a:lumMod val="50000"/>
                  </a:schemeClr>
                </a:solidFill>
                <a:latin typeface="Helvetica Neue" panose="02000503000000020004" pitchFamily="2" charset="0"/>
                <a:ea typeface="Georgia Regular" charset="0"/>
                <a:cs typeface="Georgia Regular" charset="0"/>
              </a:rPr>
              <a:t>)*+ Cinema</a:t>
            </a:r>
            <a:endParaRPr lang="en-US" sz="1350" dirty="0">
              <a:latin typeface="Helvetica Neue" panose="02000503000000020004" pitchFamily="2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sz="1350" b="1" dirty="0">
                <a:latin typeface="Helvetica Neue" panose="02000503000000020004" pitchFamily="2" charset="0"/>
              </a:rPr>
              <a:t>Output:</a:t>
            </a:r>
            <a:r>
              <a:rPr lang="en-US" sz="1350" dirty="0">
                <a:latin typeface="Helvetica Neue" panose="02000503000000020004" pitchFamily="2" charset="0"/>
              </a:rPr>
              <a:t>        Set of Nodes satisfying paths for Q</a:t>
            </a:r>
            <a:r>
              <a:rPr lang="en-US" sz="2700" baseline="30000" dirty="0">
                <a:solidFill>
                  <a:schemeClr val="accent6">
                    <a:lumMod val="75000"/>
                  </a:schemeClr>
                </a:solidFill>
                <a:latin typeface="Helvetica Neue" panose="02000503000000020004" pitchFamily="2" charset="0"/>
              </a:rPr>
              <a:t>+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350" dirty="0">
                <a:latin typeface="Helvetica Neue" panose="02000503000000020004" pitchFamily="2" charset="0"/>
              </a:rPr>
              <a:t>                                                               but not paths for Q</a:t>
            </a:r>
            <a:r>
              <a:rPr lang="en-US" sz="2700" baseline="30000" dirty="0">
                <a:latin typeface="Helvetica Neue" panose="02000503000000020004" pitchFamily="2" charset="0"/>
              </a:rPr>
              <a:t>-</a:t>
            </a:r>
            <a:endParaRPr lang="en-US" sz="1350" baseline="30000" dirty="0">
              <a:latin typeface="Helvetica Neue" panose="02000503000000020004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900" dirty="0">
              <a:latin typeface="Helvetica Neue" panose="02000503000000020004" pitchFamily="2" charset="0"/>
            </a:endParaRPr>
          </a:p>
          <a:p>
            <a:pPr>
              <a:lnSpc>
                <a:spcPct val="100000"/>
              </a:lnSpc>
            </a:pPr>
            <a:endParaRPr lang="en-US" sz="900" dirty="0">
              <a:latin typeface="Helvetica Neue" panose="02000503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92BB4A-B521-8B43-8366-83E495CAA385}"/>
              </a:ext>
            </a:extLst>
          </p:cNvPr>
          <p:cNvSpPr txBox="1"/>
          <p:nvPr/>
        </p:nvSpPr>
        <p:spPr>
          <a:xfrm>
            <a:off x="2463571" y="1747389"/>
            <a:ext cx="11033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aseline="30000" dirty="0">
                <a:solidFill>
                  <a:schemeClr val="tx1">
                    <a:lumMod val="60000"/>
                    <a:lumOff val="40000"/>
                  </a:schemeClr>
                </a:solidFill>
                <a:latin typeface="Helvetica Neue" panose="02000503000000020004" pitchFamily="2" charset="0"/>
              </a:rPr>
              <a:t>Positive,</a:t>
            </a:r>
            <a:r>
              <a:rPr lang="en-US" sz="1350" baseline="30000" dirty="0">
                <a:solidFill>
                  <a:srgbClr val="FF0000"/>
                </a:solidFill>
                <a:latin typeface="Helvetica Neue" panose="02000503000000020004" pitchFamily="2" charset="0"/>
              </a:rPr>
              <a:t> Negative</a:t>
            </a:r>
            <a:endParaRPr lang="en-US" sz="1350" dirty="0">
              <a:latin typeface="Helvetica Neue" panose="02000503000000020004" pitchFamily="2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B38CD0C-ADF5-D54F-ACE2-95FA95E5A50D}"/>
              </a:ext>
            </a:extLst>
          </p:cNvPr>
          <p:cNvSpPr/>
          <p:nvPr/>
        </p:nvSpPr>
        <p:spPr>
          <a:xfrm>
            <a:off x="7864543" y="3236636"/>
            <a:ext cx="678452" cy="697675"/>
          </a:xfrm>
          <a:prstGeom prst="ellipse">
            <a:avLst/>
          </a:prstGeom>
          <a:noFill/>
          <a:ln w="38100">
            <a:solidFill>
              <a:schemeClr val="accent6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 panose="02000503000000020004" pitchFamily="2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1D3289-C297-BA4B-8E97-AC4C2FD46E5E}"/>
              </a:ext>
            </a:extLst>
          </p:cNvPr>
          <p:cNvCxnSpPr>
            <a:stCxn id="15" idx="6"/>
            <a:endCxn id="52" idx="2"/>
          </p:cNvCxnSpPr>
          <p:nvPr/>
        </p:nvCxnSpPr>
        <p:spPr>
          <a:xfrm flipV="1">
            <a:off x="6012497" y="1121894"/>
            <a:ext cx="763255" cy="4615"/>
          </a:xfrm>
          <a:prstGeom prst="line">
            <a:avLst/>
          </a:prstGeom>
          <a:ln w="38100" cap="rnd" cmpd="sng">
            <a:solidFill>
              <a:schemeClr val="accent3"/>
            </a:solidFill>
            <a:prstDash val="dash"/>
            <a:head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F72AB02-E77D-F049-B928-75DDE85F806D}"/>
              </a:ext>
            </a:extLst>
          </p:cNvPr>
          <p:cNvCxnSpPr>
            <a:stCxn id="14" idx="4"/>
            <a:endCxn id="17" idx="0"/>
          </p:cNvCxnSpPr>
          <p:nvPr/>
        </p:nvCxnSpPr>
        <p:spPr>
          <a:xfrm>
            <a:off x="8194558" y="1347476"/>
            <a:ext cx="0" cy="579529"/>
          </a:xfrm>
          <a:prstGeom prst="line">
            <a:avLst/>
          </a:prstGeom>
          <a:ln w="38100" cap="rnd" cmpd="sng">
            <a:solidFill>
              <a:schemeClr val="accent3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6E042A0-8DF2-5643-BA32-E39EBE947004}"/>
              </a:ext>
            </a:extLst>
          </p:cNvPr>
          <p:cNvCxnSpPr>
            <a:endCxn id="36" idx="3"/>
          </p:cNvCxnSpPr>
          <p:nvPr/>
        </p:nvCxnSpPr>
        <p:spPr>
          <a:xfrm>
            <a:off x="7066798" y="1121894"/>
            <a:ext cx="921219" cy="873906"/>
          </a:xfrm>
          <a:prstGeom prst="line">
            <a:avLst/>
          </a:prstGeom>
          <a:ln w="38100" cap="rnd" cmpd="sng">
            <a:solidFill>
              <a:schemeClr val="accent3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4DCCB6D-31FC-7D44-B688-3762E1C0FDCB}"/>
              </a:ext>
            </a:extLst>
          </p:cNvPr>
          <p:cNvCxnSpPr>
            <a:stCxn id="22" idx="2"/>
            <a:endCxn id="16" idx="6"/>
          </p:cNvCxnSpPr>
          <p:nvPr/>
        </p:nvCxnSpPr>
        <p:spPr>
          <a:xfrm flipH="1" flipV="1">
            <a:off x="6012497" y="2160758"/>
            <a:ext cx="763255" cy="158974"/>
          </a:xfrm>
          <a:prstGeom prst="line">
            <a:avLst/>
          </a:prstGeom>
          <a:ln w="38100" cmpd="sng">
            <a:solidFill>
              <a:schemeClr val="tx2">
                <a:lumMod val="50000"/>
              </a:schemeClr>
            </a:solidFill>
            <a:prstDash val="sysDash"/>
            <a:head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8CCC81B-7366-F348-87B6-F38908B74FB0}"/>
              </a:ext>
            </a:extLst>
          </p:cNvPr>
          <p:cNvCxnSpPr>
            <a:stCxn id="52" idx="3"/>
            <a:endCxn id="16" idx="7"/>
          </p:cNvCxnSpPr>
          <p:nvPr/>
        </p:nvCxnSpPr>
        <p:spPr>
          <a:xfrm flipH="1">
            <a:off x="5943960" y="1287357"/>
            <a:ext cx="900329" cy="707938"/>
          </a:xfrm>
          <a:prstGeom prst="line">
            <a:avLst/>
          </a:prstGeom>
          <a:ln w="38100" cap="rnd" cmpd="sng">
            <a:solidFill>
              <a:schemeClr val="accent3"/>
            </a:solidFill>
            <a:prstDash val="dash"/>
            <a:head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5E865AF-C61E-9F4B-8462-52B272F45017}"/>
              </a:ext>
            </a:extLst>
          </p:cNvPr>
          <p:cNvCxnSpPr>
            <a:stCxn id="22" idx="6"/>
            <a:endCxn id="17" idx="2"/>
          </p:cNvCxnSpPr>
          <p:nvPr/>
        </p:nvCxnSpPr>
        <p:spPr>
          <a:xfrm flipV="1">
            <a:off x="7243752" y="2161004"/>
            <a:ext cx="716807" cy="158727"/>
          </a:xfrm>
          <a:prstGeom prst="line">
            <a:avLst/>
          </a:prstGeom>
          <a:ln w="38100" cmpd="sng">
            <a:solidFill>
              <a:schemeClr val="tx2">
                <a:lumMod val="50000"/>
              </a:schemeClr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58FA3087-AFFE-C344-A990-4A6F1086E991}"/>
              </a:ext>
            </a:extLst>
          </p:cNvPr>
          <p:cNvSpPr/>
          <p:nvPr/>
        </p:nvSpPr>
        <p:spPr>
          <a:xfrm>
            <a:off x="7960558" y="879475"/>
            <a:ext cx="468000" cy="468000"/>
          </a:xfrm>
          <a:prstGeom prst="ellipse">
            <a:avLst/>
          </a:prstGeom>
          <a:solidFill>
            <a:schemeClr val="bg2"/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  <a:latin typeface="Georgia Regular" charset="0"/>
              <a:ea typeface="Georgia Regular" charset="0"/>
              <a:cs typeface="Georgia Regular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A1426AC-6680-4A4E-8536-4C904E975EDF}"/>
              </a:ext>
            </a:extLst>
          </p:cNvPr>
          <p:cNvSpPr/>
          <p:nvPr/>
        </p:nvSpPr>
        <p:spPr>
          <a:xfrm>
            <a:off x="5544496" y="892508"/>
            <a:ext cx="468000" cy="468000"/>
          </a:xfrm>
          <a:prstGeom prst="ellipse">
            <a:avLst/>
          </a:prstGeom>
          <a:solidFill>
            <a:schemeClr val="bg2"/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  <a:latin typeface="Georgia Regular" charset="0"/>
              <a:ea typeface="Georgia Regular" charset="0"/>
              <a:cs typeface="Georgia Regular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DFF1C24-0830-FD42-A68B-A989B2D4CB8C}"/>
              </a:ext>
            </a:extLst>
          </p:cNvPr>
          <p:cNvSpPr/>
          <p:nvPr/>
        </p:nvSpPr>
        <p:spPr>
          <a:xfrm>
            <a:off x="5544496" y="1926757"/>
            <a:ext cx="468000" cy="468000"/>
          </a:xfrm>
          <a:prstGeom prst="ellipse">
            <a:avLst/>
          </a:prstGeom>
          <a:solidFill>
            <a:schemeClr val="bg2"/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  <a:latin typeface="Georgia Regular" charset="0"/>
              <a:ea typeface="Georgia Regular" charset="0"/>
              <a:cs typeface="Georgia Regular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0EF4A5E-F1CB-BB4F-B20A-C9D94E8271E4}"/>
              </a:ext>
            </a:extLst>
          </p:cNvPr>
          <p:cNvSpPr/>
          <p:nvPr/>
        </p:nvSpPr>
        <p:spPr>
          <a:xfrm>
            <a:off x="7960558" y="1927004"/>
            <a:ext cx="468000" cy="468000"/>
          </a:xfrm>
          <a:prstGeom prst="ellipse">
            <a:avLst/>
          </a:prstGeom>
          <a:solidFill>
            <a:schemeClr val="bg2"/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  <a:latin typeface="Georgia Regular" charset="0"/>
              <a:ea typeface="Georgia Regular" charset="0"/>
              <a:cs typeface="Georgia Regular" charset="0"/>
            </a:endParaRPr>
          </a:p>
        </p:txBody>
      </p:sp>
      <p:cxnSp>
        <p:nvCxnSpPr>
          <p:cNvPr id="18" name="Curved Connector 17">
            <a:extLst>
              <a:ext uri="{FF2B5EF4-FFF2-40B4-BE49-F238E27FC236}">
                <a16:creationId xmlns:a16="http://schemas.microsoft.com/office/drawing/2014/main" id="{14DF8A0B-BF81-AB4C-9E6C-863FFCDA2B52}"/>
              </a:ext>
            </a:extLst>
          </p:cNvPr>
          <p:cNvCxnSpPr>
            <a:stCxn id="16" idx="6"/>
            <a:endCxn id="52" idx="4"/>
          </p:cNvCxnSpPr>
          <p:nvPr/>
        </p:nvCxnSpPr>
        <p:spPr>
          <a:xfrm flipV="1">
            <a:off x="6012497" y="1355893"/>
            <a:ext cx="997255" cy="804864"/>
          </a:xfrm>
          <a:prstGeom prst="curvedConnector2">
            <a:avLst/>
          </a:prstGeom>
          <a:ln w="38100" cmpd="sng">
            <a:solidFill>
              <a:schemeClr val="accent3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gular Pentagon 18">
            <a:extLst>
              <a:ext uri="{FF2B5EF4-FFF2-40B4-BE49-F238E27FC236}">
                <a16:creationId xmlns:a16="http://schemas.microsoft.com/office/drawing/2014/main" id="{740560FC-00E2-0B4B-A80F-A138B2A24948}"/>
              </a:ext>
            </a:extLst>
          </p:cNvPr>
          <p:cNvSpPr/>
          <p:nvPr/>
        </p:nvSpPr>
        <p:spPr>
          <a:xfrm>
            <a:off x="7960558" y="3308450"/>
            <a:ext cx="468000" cy="468015"/>
          </a:xfrm>
          <a:prstGeom prst="pentagon">
            <a:avLst/>
          </a:prstGeom>
          <a:solidFill>
            <a:schemeClr val="bg2"/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000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eorgia Regular" charset="0"/>
                <a:ea typeface="Georgia Regular" charset="0"/>
                <a:cs typeface="Georgia Regular" charset="0"/>
              </a:rPr>
              <a:t>C</a:t>
            </a:r>
            <a:r>
              <a:rPr lang="en-US" baseline="-25000" dirty="0">
                <a:solidFill>
                  <a:schemeClr val="tx1"/>
                </a:solidFill>
                <a:latin typeface="Georgia Regular" charset="0"/>
                <a:ea typeface="Georgia Regular" charset="0"/>
                <a:cs typeface="Georgia Regular" charset="0"/>
              </a:rPr>
              <a:t>1</a:t>
            </a:r>
          </a:p>
        </p:txBody>
      </p:sp>
      <p:sp>
        <p:nvSpPr>
          <p:cNvPr id="20" name="Triangle 19">
            <a:extLst>
              <a:ext uri="{FF2B5EF4-FFF2-40B4-BE49-F238E27FC236}">
                <a16:creationId xmlns:a16="http://schemas.microsoft.com/office/drawing/2014/main" id="{A9391D13-EE2B-7849-845C-DB8108D74C12}"/>
              </a:ext>
            </a:extLst>
          </p:cNvPr>
          <p:cNvSpPr/>
          <p:nvPr/>
        </p:nvSpPr>
        <p:spPr>
          <a:xfrm>
            <a:off x="5997114" y="3067723"/>
            <a:ext cx="569305" cy="502017"/>
          </a:xfrm>
          <a:prstGeom prst="triangl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eorgia Regular" charset="0"/>
                <a:ea typeface="Georgia Regular" charset="0"/>
                <a:cs typeface="Georgia Regular" charset="0"/>
              </a:rPr>
              <a:t>S</a:t>
            </a:r>
            <a:r>
              <a:rPr lang="en-US" baseline="-25000" dirty="0">
                <a:solidFill>
                  <a:schemeClr val="tx1"/>
                </a:solidFill>
                <a:latin typeface="Georgia Regular" charset="0"/>
                <a:ea typeface="Georgia Regular" charset="0"/>
                <a:cs typeface="Georgia Regular" charset="0"/>
              </a:rPr>
              <a:t>1</a:t>
            </a:r>
            <a:endParaRPr lang="en-US" sz="2400" baseline="-25000" dirty="0">
              <a:solidFill>
                <a:schemeClr val="tx1"/>
              </a:solidFill>
              <a:latin typeface="Georgia Regular" charset="0"/>
              <a:ea typeface="Georgia Regular" charset="0"/>
              <a:cs typeface="Georgia Regular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1A119F7-55C8-EF42-94BF-18CE56221A65}"/>
              </a:ext>
            </a:extLst>
          </p:cNvPr>
          <p:cNvCxnSpPr>
            <a:stCxn id="17" idx="4"/>
            <a:endCxn id="19" idx="0"/>
          </p:cNvCxnSpPr>
          <p:nvPr/>
        </p:nvCxnSpPr>
        <p:spPr>
          <a:xfrm>
            <a:off x="8194558" y="2395004"/>
            <a:ext cx="0" cy="913446"/>
          </a:xfrm>
          <a:prstGeom prst="line">
            <a:avLst/>
          </a:prstGeom>
          <a:ln w="38100" cap="rnd" cmpd="sng">
            <a:solidFill>
              <a:schemeClr val="accent6">
                <a:lumMod val="75000"/>
              </a:schemeClr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301109EA-C86B-A741-BAAE-8A977306D8D7}"/>
              </a:ext>
            </a:extLst>
          </p:cNvPr>
          <p:cNvSpPr/>
          <p:nvPr/>
        </p:nvSpPr>
        <p:spPr>
          <a:xfrm>
            <a:off x="6775751" y="2085731"/>
            <a:ext cx="468000" cy="468000"/>
          </a:xfrm>
          <a:prstGeom prst="ellipse">
            <a:avLst/>
          </a:prstGeom>
          <a:solidFill>
            <a:schemeClr val="bg2"/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  <a:latin typeface="Georgia Regular" charset="0"/>
              <a:ea typeface="Georgia Regular" charset="0"/>
              <a:cs typeface="Georgia Regular" charset="0"/>
            </a:endParaRPr>
          </a:p>
        </p:txBody>
      </p:sp>
      <p:cxnSp>
        <p:nvCxnSpPr>
          <p:cNvPr id="23" name="Curved Connector 22">
            <a:extLst>
              <a:ext uri="{FF2B5EF4-FFF2-40B4-BE49-F238E27FC236}">
                <a16:creationId xmlns:a16="http://schemas.microsoft.com/office/drawing/2014/main" id="{66ABE667-C881-2040-AC4D-5889A6C7148F}"/>
              </a:ext>
            </a:extLst>
          </p:cNvPr>
          <p:cNvCxnSpPr>
            <a:stCxn id="14" idx="6"/>
            <a:endCxn id="17" idx="6"/>
          </p:cNvCxnSpPr>
          <p:nvPr/>
        </p:nvCxnSpPr>
        <p:spPr>
          <a:xfrm>
            <a:off x="8428559" y="1113476"/>
            <a:ext cx="12700" cy="1047529"/>
          </a:xfrm>
          <a:prstGeom prst="curvedConnector3">
            <a:avLst>
              <a:gd name="adj1" fmla="val 1800000"/>
            </a:avLst>
          </a:prstGeom>
          <a:ln w="38100" cmpd="sng">
            <a:solidFill>
              <a:schemeClr val="accent3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EBE17078-F7E4-6C45-B584-FC6FF2D746CF}"/>
              </a:ext>
            </a:extLst>
          </p:cNvPr>
          <p:cNvSpPr/>
          <p:nvPr/>
        </p:nvSpPr>
        <p:spPr>
          <a:xfrm>
            <a:off x="7951742" y="879460"/>
            <a:ext cx="468000" cy="468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+</a:t>
            </a:r>
            <a:endParaRPr lang="en-US" sz="24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7A66A89-97CA-064B-A4F7-1E8EE438C6F4}"/>
              </a:ext>
            </a:extLst>
          </p:cNvPr>
          <p:cNvSpPr/>
          <p:nvPr/>
        </p:nvSpPr>
        <p:spPr>
          <a:xfrm>
            <a:off x="6775751" y="2087254"/>
            <a:ext cx="468000" cy="468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-</a:t>
            </a:r>
            <a:endParaRPr lang="en-US" sz="24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A1CA0D5-BF68-9A41-9DC3-18ECE8A8EBE3}"/>
              </a:ext>
            </a:extLst>
          </p:cNvPr>
          <p:cNvSpPr txBox="1"/>
          <p:nvPr/>
        </p:nvSpPr>
        <p:spPr>
          <a:xfrm>
            <a:off x="6131446" y="783621"/>
            <a:ext cx="745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0202">
              <a:spcAft>
                <a:spcPts val="400"/>
              </a:spcAft>
              <a:buSzPct val="100000"/>
            </a:pPr>
            <a:r>
              <a:rPr lang="en-US" sz="1600" dirty="0">
                <a:latin typeface="Georgia Regular" charset="0"/>
                <a:ea typeface="Georgia Regular" charset="0"/>
                <a:cs typeface="Georgia Regular" charset="0"/>
              </a:rPr>
              <a:t>Tram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DA75A51-105C-B044-AE9F-3D8F74139792}"/>
              </a:ext>
            </a:extLst>
          </p:cNvPr>
          <p:cNvSpPr txBox="1"/>
          <p:nvPr/>
        </p:nvSpPr>
        <p:spPr>
          <a:xfrm rot="18964846">
            <a:off x="6298510" y="1571500"/>
            <a:ext cx="745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0202">
              <a:spcAft>
                <a:spcPts val="400"/>
              </a:spcAft>
              <a:buSzPct val="100000"/>
            </a:pPr>
            <a:r>
              <a:rPr lang="en-US" sz="1600" dirty="0">
                <a:latin typeface="Georgia Regular" charset="0"/>
                <a:ea typeface="Georgia Regular" charset="0"/>
                <a:cs typeface="Georgia Regular" charset="0"/>
              </a:rPr>
              <a:t>Bus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67C8C54-2826-DF41-8B8C-8C1C62F38ECC}"/>
              </a:ext>
            </a:extLst>
          </p:cNvPr>
          <p:cNvSpPr txBox="1"/>
          <p:nvPr/>
        </p:nvSpPr>
        <p:spPr>
          <a:xfrm rot="697459">
            <a:off x="5971764" y="2227274"/>
            <a:ext cx="745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0202">
              <a:spcAft>
                <a:spcPts val="400"/>
              </a:spcAft>
              <a:buSzPct val="100000"/>
            </a:pPr>
            <a:r>
              <a:rPr lang="en-US" sz="1600" dirty="0">
                <a:latin typeface="Georgia Regular" charset="0"/>
                <a:ea typeface="Georgia Regular" charset="0"/>
                <a:cs typeface="Georgia Regular" charset="0"/>
              </a:rPr>
              <a:t>Walk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4DB765-AE3A-4B4E-8C3F-6D05AF5EC9B6}"/>
              </a:ext>
            </a:extLst>
          </p:cNvPr>
          <p:cNvSpPr txBox="1"/>
          <p:nvPr/>
        </p:nvSpPr>
        <p:spPr>
          <a:xfrm rot="18706531">
            <a:off x="6387843" y="2701013"/>
            <a:ext cx="6634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0202">
              <a:spcAft>
                <a:spcPts val="400"/>
              </a:spcAft>
              <a:buSzPct val="100000"/>
            </a:pPr>
            <a:r>
              <a:rPr lang="en-US" sz="1600" dirty="0">
                <a:latin typeface="Georgia Regular" charset="0"/>
                <a:ea typeface="Georgia Regular" charset="0"/>
                <a:cs typeface="Georgia Regular" charset="0"/>
              </a:rPr>
              <a:t>Shop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7A96A70-FD25-8B4D-9AFE-BB4036DA2355}"/>
              </a:ext>
            </a:extLst>
          </p:cNvPr>
          <p:cNvSpPr txBox="1"/>
          <p:nvPr/>
        </p:nvSpPr>
        <p:spPr>
          <a:xfrm rot="5400000">
            <a:off x="7887830" y="2644644"/>
            <a:ext cx="9443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0202">
              <a:spcAft>
                <a:spcPts val="400"/>
              </a:spcAft>
              <a:buSzPct val="100000"/>
            </a:pPr>
            <a:r>
              <a:rPr lang="en-US" sz="1600" dirty="0">
                <a:latin typeface="Georgia Regular" charset="0"/>
                <a:ea typeface="Georgia Regular" charset="0"/>
                <a:cs typeface="Georgia Regular" charset="0"/>
              </a:rPr>
              <a:t>Cinema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DCD866C-F628-9B42-8702-EA91F9A1B64E}"/>
              </a:ext>
            </a:extLst>
          </p:cNvPr>
          <p:cNvSpPr txBox="1"/>
          <p:nvPr/>
        </p:nvSpPr>
        <p:spPr>
          <a:xfrm rot="2512671">
            <a:off x="7341520" y="1262072"/>
            <a:ext cx="745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0202">
              <a:spcAft>
                <a:spcPts val="400"/>
              </a:spcAft>
              <a:buSzPct val="100000"/>
            </a:pPr>
            <a:r>
              <a:rPr lang="en-US" sz="1600" dirty="0">
                <a:latin typeface="Georgia Regular" charset="0"/>
                <a:ea typeface="Georgia Regular" charset="0"/>
                <a:cs typeface="Georgia Regular" charset="0"/>
              </a:rPr>
              <a:t>Tram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E569673-DD9E-E14E-A0F0-CCC6BFEB8E23}"/>
              </a:ext>
            </a:extLst>
          </p:cNvPr>
          <p:cNvSpPr txBox="1"/>
          <p:nvPr/>
        </p:nvSpPr>
        <p:spPr>
          <a:xfrm rot="19259187">
            <a:off x="5810817" y="1402858"/>
            <a:ext cx="745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0202">
              <a:spcAft>
                <a:spcPts val="400"/>
              </a:spcAft>
              <a:buSzPct val="100000"/>
            </a:pPr>
            <a:r>
              <a:rPr lang="en-US" sz="1600" dirty="0">
                <a:latin typeface="Georgia Regular" charset="0"/>
                <a:ea typeface="Georgia Regular" charset="0"/>
                <a:cs typeface="Georgia Regular" charset="0"/>
              </a:rPr>
              <a:t>Tram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8AC202-5C86-9E48-9383-E872927AB137}"/>
              </a:ext>
            </a:extLst>
          </p:cNvPr>
          <p:cNvSpPr txBox="1"/>
          <p:nvPr/>
        </p:nvSpPr>
        <p:spPr>
          <a:xfrm rot="5400000">
            <a:off x="7970897" y="1474279"/>
            <a:ext cx="745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0202">
              <a:spcAft>
                <a:spcPts val="400"/>
              </a:spcAft>
              <a:buSzPct val="100000"/>
            </a:pPr>
            <a:r>
              <a:rPr lang="en-US" sz="1600" dirty="0">
                <a:latin typeface="Georgia Regular" charset="0"/>
                <a:ea typeface="Georgia Regular" charset="0"/>
                <a:cs typeface="Georgia Regular" charset="0"/>
              </a:rPr>
              <a:t>Tram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55DE278-BBC3-2A40-A53E-91693191967B}"/>
              </a:ext>
            </a:extLst>
          </p:cNvPr>
          <p:cNvSpPr txBox="1"/>
          <p:nvPr/>
        </p:nvSpPr>
        <p:spPr>
          <a:xfrm rot="5400000">
            <a:off x="8426197" y="1559502"/>
            <a:ext cx="745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0202">
              <a:spcAft>
                <a:spcPts val="400"/>
              </a:spcAft>
              <a:buSzPct val="100000"/>
            </a:pPr>
            <a:r>
              <a:rPr lang="en-US" sz="1600" dirty="0">
                <a:latin typeface="Georgia Regular" charset="0"/>
                <a:ea typeface="Georgia Regular" charset="0"/>
                <a:cs typeface="Georgia Regular" charset="0"/>
              </a:rPr>
              <a:t>Bus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1F389B0-3998-094F-9283-3064E860014F}"/>
              </a:ext>
            </a:extLst>
          </p:cNvPr>
          <p:cNvCxnSpPr>
            <a:stCxn id="25" idx="3"/>
            <a:endCxn id="20" idx="0"/>
          </p:cNvCxnSpPr>
          <p:nvPr/>
        </p:nvCxnSpPr>
        <p:spPr>
          <a:xfrm flipH="1">
            <a:off x="6281766" y="2486718"/>
            <a:ext cx="562522" cy="581005"/>
          </a:xfrm>
          <a:prstGeom prst="line">
            <a:avLst/>
          </a:prstGeom>
          <a:ln w="38100" cmpd="sng">
            <a:solidFill>
              <a:schemeClr val="tx2">
                <a:lumMod val="50000"/>
              </a:schemeClr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10E4E61F-910A-3D44-B2C8-498A5B94469F}"/>
              </a:ext>
            </a:extLst>
          </p:cNvPr>
          <p:cNvSpPr txBox="1"/>
          <p:nvPr/>
        </p:nvSpPr>
        <p:spPr>
          <a:xfrm rot="20907182">
            <a:off x="7249793" y="1901164"/>
            <a:ext cx="745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0202">
              <a:spcAft>
                <a:spcPts val="400"/>
              </a:spcAft>
              <a:buSzPct val="100000"/>
            </a:pPr>
            <a:r>
              <a:rPr lang="en-US" sz="1600" dirty="0">
                <a:latin typeface="Georgia Regular" charset="0"/>
                <a:ea typeface="Georgia Regular" charset="0"/>
                <a:cs typeface="Georgia Regular" charset="0"/>
              </a:rPr>
              <a:t>Walk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0CD5B19-129E-4B41-A75B-38D11DE5BC33}"/>
              </a:ext>
            </a:extLst>
          </p:cNvPr>
          <p:cNvSpPr/>
          <p:nvPr/>
        </p:nvSpPr>
        <p:spPr>
          <a:xfrm>
            <a:off x="7971316" y="1894216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✓</a:t>
            </a:r>
            <a:endParaRPr lang="en-US" sz="2400" dirty="0">
              <a:latin typeface="Helvetica Neue" panose="02000503000000020004" pitchFamily="2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E181499-70B6-0F44-B10D-E00F2C4A33BF}"/>
              </a:ext>
            </a:extLst>
          </p:cNvPr>
          <p:cNvSpPr/>
          <p:nvPr/>
        </p:nvSpPr>
        <p:spPr>
          <a:xfrm>
            <a:off x="5586369" y="913500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X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Helvetica Neue" panose="02000503000000020004" pitchFamily="2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4C42209-BCDF-C24A-84E5-005E58DDBE4E}"/>
              </a:ext>
            </a:extLst>
          </p:cNvPr>
          <p:cNvSpPr/>
          <p:nvPr/>
        </p:nvSpPr>
        <p:spPr>
          <a:xfrm>
            <a:off x="7253070" y="3275235"/>
            <a:ext cx="468000" cy="468000"/>
          </a:xfrm>
          <a:prstGeom prst="ellipse">
            <a:avLst/>
          </a:prstGeom>
          <a:solidFill>
            <a:schemeClr val="bg2"/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  <a:latin typeface="Georgia Regular" charset="0"/>
              <a:ea typeface="Georgia Regular" charset="0"/>
              <a:cs typeface="Georgia Regular" charset="0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C5216D2-007A-7048-8E24-5F37A748F303}"/>
              </a:ext>
            </a:extLst>
          </p:cNvPr>
          <p:cNvCxnSpPr>
            <a:stCxn id="25" idx="4"/>
            <a:endCxn id="39" idx="0"/>
          </p:cNvCxnSpPr>
          <p:nvPr/>
        </p:nvCxnSpPr>
        <p:spPr>
          <a:xfrm>
            <a:off x="7009752" y="2555255"/>
            <a:ext cx="477319" cy="719981"/>
          </a:xfrm>
          <a:prstGeom prst="line">
            <a:avLst/>
          </a:prstGeom>
          <a:ln w="38100" cmpd="sng">
            <a:solidFill>
              <a:schemeClr val="tx2">
                <a:lumMod val="50000"/>
              </a:schemeClr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1ED1038C-0489-A948-ABAA-B5B105DDDBC4}"/>
              </a:ext>
            </a:extLst>
          </p:cNvPr>
          <p:cNvSpPr txBox="1"/>
          <p:nvPr/>
        </p:nvSpPr>
        <p:spPr>
          <a:xfrm rot="3683187">
            <a:off x="6992213" y="2747890"/>
            <a:ext cx="745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0202">
              <a:spcAft>
                <a:spcPts val="400"/>
              </a:spcAft>
              <a:buSzPct val="100000"/>
            </a:pPr>
            <a:r>
              <a:rPr lang="en-US" sz="1600" dirty="0">
                <a:latin typeface="Georgia Regular" charset="0"/>
                <a:ea typeface="Georgia Regular" charset="0"/>
                <a:cs typeface="Georgia Regular" charset="0"/>
              </a:rPr>
              <a:t>Walk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F041C97-C754-094D-A58C-43F5293DCC52}"/>
              </a:ext>
            </a:extLst>
          </p:cNvPr>
          <p:cNvCxnSpPr>
            <a:stCxn id="39" idx="2"/>
            <a:endCxn id="20" idx="4"/>
          </p:cNvCxnSpPr>
          <p:nvPr/>
        </p:nvCxnSpPr>
        <p:spPr>
          <a:xfrm flipH="1">
            <a:off x="6566418" y="3509235"/>
            <a:ext cx="686652" cy="60504"/>
          </a:xfrm>
          <a:prstGeom prst="line">
            <a:avLst/>
          </a:prstGeom>
          <a:ln w="38100" cmpd="sng">
            <a:solidFill>
              <a:schemeClr val="tx2">
                <a:lumMod val="50000"/>
              </a:schemeClr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A9B966F8-2EF5-F741-808E-6C5DE5578BA0}"/>
              </a:ext>
            </a:extLst>
          </p:cNvPr>
          <p:cNvSpPr txBox="1"/>
          <p:nvPr/>
        </p:nvSpPr>
        <p:spPr>
          <a:xfrm rot="21270773">
            <a:off x="6585104" y="3212126"/>
            <a:ext cx="6634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0202">
              <a:spcAft>
                <a:spcPts val="400"/>
              </a:spcAft>
              <a:buSzPct val="100000"/>
            </a:pPr>
            <a:r>
              <a:rPr lang="en-US" sz="1600" dirty="0">
                <a:latin typeface="Georgia Regular" charset="0"/>
                <a:ea typeface="Georgia Regular" charset="0"/>
                <a:cs typeface="Georgia Regular" charset="0"/>
              </a:rPr>
              <a:t>Shop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1E81C18-25C2-9E44-96DE-0D1DEDF17720}"/>
              </a:ext>
            </a:extLst>
          </p:cNvPr>
          <p:cNvSpPr/>
          <p:nvPr/>
        </p:nvSpPr>
        <p:spPr>
          <a:xfrm>
            <a:off x="7287423" y="3286111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X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Helvetica Neue" panose="02000503000000020004" pitchFamily="2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57702BA5-1D55-2D46-B0E9-D1E17FCBE5C9}"/>
              </a:ext>
            </a:extLst>
          </p:cNvPr>
          <p:cNvSpPr/>
          <p:nvPr/>
        </p:nvSpPr>
        <p:spPr>
          <a:xfrm>
            <a:off x="5545499" y="1926757"/>
            <a:ext cx="468000" cy="468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+</a:t>
            </a:r>
            <a:endParaRPr lang="en-US" sz="24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AA354EE-A84B-2D46-A14A-262594E8EE88}"/>
              </a:ext>
            </a:extLst>
          </p:cNvPr>
          <p:cNvSpPr/>
          <p:nvPr/>
        </p:nvSpPr>
        <p:spPr>
          <a:xfrm>
            <a:off x="5976220" y="4032225"/>
            <a:ext cx="2807277" cy="9295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000" tIns="135000" rIns="135000" bIns="135000" rtlCol="0" anchor="ctr"/>
          <a:lstStyle/>
          <a:p>
            <a:pPr algn="ctr">
              <a:lnSpc>
                <a:spcPct val="150000"/>
              </a:lnSpc>
            </a:pPr>
            <a:r>
              <a:rPr lang="en-US" sz="1200" dirty="0">
                <a:latin typeface="Helvetica Neue" panose="02000503000000020004" pitchFamily="2" charset="0"/>
                <a:ea typeface="Helvetica Neue" charset="0"/>
                <a:cs typeface="Helvetica Neue" charset="0"/>
              </a:rPr>
              <a:t>MONADIC: only starting nodes </a:t>
            </a:r>
          </a:p>
          <a:p>
            <a:pPr algn="ctr">
              <a:lnSpc>
                <a:spcPct val="150000"/>
              </a:lnSpc>
            </a:pPr>
            <a:r>
              <a:rPr lang="en-US" sz="1200" i="1" dirty="0">
                <a:latin typeface="Helvetica Neue" panose="02000503000000020004" pitchFamily="2" charset="0"/>
                <a:ea typeface="Helvetica Neue" charset="0"/>
                <a:cs typeface="Helvetica Neue" charset="0"/>
              </a:rPr>
              <a:t>extensible to </a:t>
            </a:r>
          </a:p>
          <a:p>
            <a:pPr algn="ctr">
              <a:lnSpc>
                <a:spcPct val="150000"/>
              </a:lnSpc>
            </a:pPr>
            <a:r>
              <a:rPr lang="en-US" sz="1200" dirty="0">
                <a:latin typeface="Helvetica Neue" panose="02000503000000020004" pitchFamily="2" charset="0"/>
                <a:ea typeface="Helvetica Neue" charset="0"/>
                <a:cs typeface="Helvetica Neue" charset="0"/>
              </a:rPr>
              <a:t>BINARY/ N-ARY : path from X to Y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41F4038-B455-8F40-A2CD-030A2FEA375B}"/>
              </a:ext>
            </a:extLst>
          </p:cNvPr>
          <p:cNvCxnSpPr/>
          <p:nvPr/>
        </p:nvCxnSpPr>
        <p:spPr>
          <a:xfrm>
            <a:off x="8194558" y="1345855"/>
            <a:ext cx="0" cy="579529"/>
          </a:xfrm>
          <a:prstGeom prst="line">
            <a:avLst/>
          </a:prstGeom>
          <a:ln w="38100" cap="rnd" cmpd="sng">
            <a:solidFill>
              <a:schemeClr val="accent6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4AB4D02-19E2-A947-9559-02029EADAFE0}"/>
              </a:ext>
            </a:extLst>
          </p:cNvPr>
          <p:cNvCxnSpPr/>
          <p:nvPr/>
        </p:nvCxnSpPr>
        <p:spPr>
          <a:xfrm>
            <a:off x="7066798" y="1120272"/>
            <a:ext cx="921219" cy="873906"/>
          </a:xfrm>
          <a:prstGeom prst="line">
            <a:avLst/>
          </a:prstGeom>
          <a:ln w="38100" cap="rnd" cmpd="sng">
            <a:solidFill>
              <a:schemeClr val="accent6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D66DA5F-D978-184C-A812-BF313E79DFC6}"/>
              </a:ext>
            </a:extLst>
          </p:cNvPr>
          <p:cNvCxnSpPr/>
          <p:nvPr/>
        </p:nvCxnSpPr>
        <p:spPr>
          <a:xfrm flipH="1">
            <a:off x="5943960" y="1285736"/>
            <a:ext cx="900329" cy="707938"/>
          </a:xfrm>
          <a:prstGeom prst="line">
            <a:avLst/>
          </a:prstGeom>
          <a:ln w="38100" cap="rnd" cmpd="sng">
            <a:solidFill>
              <a:schemeClr val="accent6">
                <a:lumMod val="75000"/>
              </a:schemeClr>
            </a:solidFill>
            <a:head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urved Connector 49">
            <a:extLst>
              <a:ext uri="{FF2B5EF4-FFF2-40B4-BE49-F238E27FC236}">
                <a16:creationId xmlns:a16="http://schemas.microsoft.com/office/drawing/2014/main" id="{8CC4CDA2-C527-C94B-A4F3-51ECF0B6AC5B}"/>
              </a:ext>
            </a:extLst>
          </p:cNvPr>
          <p:cNvCxnSpPr/>
          <p:nvPr/>
        </p:nvCxnSpPr>
        <p:spPr>
          <a:xfrm flipV="1">
            <a:off x="6012497" y="1354272"/>
            <a:ext cx="997255" cy="804864"/>
          </a:xfrm>
          <a:prstGeom prst="curvedConnector2">
            <a:avLst/>
          </a:prstGeom>
          <a:ln w="38100" cmpd="sng">
            <a:solidFill>
              <a:schemeClr val="accent6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urved Connector 50">
            <a:extLst>
              <a:ext uri="{FF2B5EF4-FFF2-40B4-BE49-F238E27FC236}">
                <a16:creationId xmlns:a16="http://schemas.microsoft.com/office/drawing/2014/main" id="{066A5787-C853-464B-B478-D097628F35D1}"/>
              </a:ext>
            </a:extLst>
          </p:cNvPr>
          <p:cNvCxnSpPr/>
          <p:nvPr/>
        </p:nvCxnSpPr>
        <p:spPr>
          <a:xfrm>
            <a:off x="8428559" y="1111855"/>
            <a:ext cx="12700" cy="1047529"/>
          </a:xfrm>
          <a:prstGeom prst="curvedConnector3">
            <a:avLst>
              <a:gd name="adj1" fmla="val 1800000"/>
            </a:avLst>
          </a:prstGeom>
          <a:ln w="38100" cmpd="sng">
            <a:solidFill>
              <a:schemeClr val="accent6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A714A37A-427A-3F4C-BCE2-989F6A1DDA76}"/>
              </a:ext>
            </a:extLst>
          </p:cNvPr>
          <p:cNvSpPr/>
          <p:nvPr/>
        </p:nvSpPr>
        <p:spPr>
          <a:xfrm>
            <a:off x="6775751" y="887893"/>
            <a:ext cx="468000" cy="468000"/>
          </a:xfrm>
          <a:prstGeom prst="ellipse">
            <a:avLst/>
          </a:prstGeom>
          <a:solidFill>
            <a:schemeClr val="bg2"/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  <a:latin typeface="Georgia Regular" charset="0"/>
              <a:ea typeface="Georgia Regular" charset="0"/>
              <a:cs typeface="Georgia Regular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B463421-DF1D-8A4F-9086-4C2F720F918F}"/>
              </a:ext>
            </a:extLst>
          </p:cNvPr>
          <p:cNvSpPr/>
          <p:nvPr/>
        </p:nvSpPr>
        <p:spPr>
          <a:xfrm>
            <a:off x="6787468" y="880700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✓</a:t>
            </a:r>
            <a:endParaRPr lang="en-US" sz="2400" dirty="0">
              <a:latin typeface="Helvetica Neue" panose="02000503000000020004" pitchFamily="2" charset="0"/>
            </a:endParaRPr>
          </a:p>
        </p:txBody>
      </p:sp>
      <p:sp>
        <p:nvSpPr>
          <p:cNvPr id="56" name="Down Arrow 55">
            <a:extLst>
              <a:ext uri="{FF2B5EF4-FFF2-40B4-BE49-F238E27FC236}">
                <a16:creationId xmlns:a16="http://schemas.microsoft.com/office/drawing/2014/main" id="{FE24877F-B787-E948-AAAE-184C71AED27C}"/>
              </a:ext>
            </a:extLst>
          </p:cNvPr>
          <p:cNvSpPr/>
          <p:nvPr/>
        </p:nvSpPr>
        <p:spPr>
          <a:xfrm rot="4063967">
            <a:off x="3393833" y="1396298"/>
            <a:ext cx="387753" cy="332159"/>
          </a:xfrm>
          <a:prstGeom prst="downArrow">
            <a:avLst>
              <a:gd name="adj1" fmla="val 60880"/>
              <a:gd name="adj2" fmla="val 58941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Helvetica Neue" panose="02000503000000020004" pitchFamily="2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48E1F34-4C9A-A44B-BECE-962566F9DD5A}"/>
              </a:ext>
            </a:extLst>
          </p:cNvPr>
          <p:cNvSpPr/>
          <p:nvPr/>
        </p:nvSpPr>
        <p:spPr>
          <a:xfrm>
            <a:off x="3698964" y="928461"/>
            <a:ext cx="1623023" cy="7145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1200" dirty="0">
                <a:latin typeface="Helvetica Neue" panose="02000503000000020004" pitchFamily="2" charset="0"/>
                <a:ea typeface="Helvetica Neue" charset="0"/>
                <a:cs typeface="Helvetica Neue" charset="0"/>
              </a:rPr>
              <a:t>Negative Examples to disambiguate intention</a:t>
            </a:r>
          </a:p>
        </p:txBody>
      </p:sp>
      <p:pic>
        <p:nvPicPr>
          <p:cNvPr id="59" name="Picture 58" descr="A picture containing object&#10;&#10;Description automatically generated">
            <a:extLst>
              <a:ext uri="{FF2B5EF4-FFF2-40B4-BE49-F238E27FC236}">
                <a16:creationId xmlns:a16="http://schemas.microsoft.com/office/drawing/2014/main" id="{434A6547-3DF7-6E47-9F99-BC0CEC7856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6468" y="2409817"/>
            <a:ext cx="3152135" cy="321758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CC82D8C-37A2-E948-95E8-B91737B84F62}"/>
              </a:ext>
            </a:extLst>
          </p:cNvPr>
          <p:cNvSpPr/>
          <p:nvPr/>
        </p:nvSpPr>
        <p:spPr>
          <a:xfrm>
            <a:off x="360498" y="3847698"/>
            <a:ext cx="3768199" cy="34233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lIns="90000" tIns="90000" rIns="90000" bIns="90000" rtlCol="0" anchor="ctr"/>
          <a:lstStyle/>
          <a:p>
            <a:r>
              <a:rPr lang="en-US" sz="1200" dirty="0">
                <a:solidFill>
                  <a:schemeClr val="tx1"/>
                </a:solidFill>
                <a:latin typeface="Helvetica Neue" panose="02000503000000020004" pitchFamily="2" charset="0"/>
                <a:ea typeface="Georgia" charset="0"/>
                <a:cs typeface="Georgia" charset="0"/>
              </a:rPr>
              <a:t>Case: Proteins</a:t>
            </a:r>
            <a:r>
              <a:rPr lang="en-US" sz="1600" dirty="0">
                <a:solidFill>
                  <a:schemeClr val="tx1"/>
                </a:solidFill>
                <a:latin typeface="Helvetica Neue" panose="02000503000000020004" pitchFamily="2" charset="0"/>
                <a:ea typeface="Georgia" charset="0"/>
                <a:cs typeface="Georgia" charset="0"/>
              </a:rPr>
              <a:t>→</a:t>
            </a:r>
            <a:r>
              <a:rPr lang="en-US" sz="1200" dirty="0">
                <a:solidFill>
                  <a:schemeClr val="tx1"/>
                </a:solidFill>
                <a:latin typeface="Helvetica Neue" panose="02000503000000020004" pitchFamily="2" charset="0"/>
                <a:ea typeface="Georgia" charset="0"/>
                <a:cs typeface="Georgia" charset="0"/>
              </a:rPr>
              <a:t> Similar interactions/co-expression</a:t>
            </a:r>
            <a:endParaRPr lang="en-US" sz="1050" dirty="0">
              <a:solidFill>
                <a:schemeClr val="tx1"/>
              </a:solidFill>
              <a:latin typeface="Helvetica Neue" panose="02000503000000020004" pitchFamily="2" charset="0"/>
              <a:ea typeface="Georgia" charset="0"/>
              <a:cs typeface="Georgia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9EC27D5-1389-C143-9F02-7E20C97FE976}"/>
              </a:ext>
            </a:extLst>
          </p:cNvPr>
          <p:cNvSpPr/>
          <p:nvPr/>
        </p:nvSpPr>
        <p:spPr>
          <a:xfrm>
            <a:off x="350221" y="4209704"/>
            <a:ext cx="3969367" cy="34233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lIns="90000" tIns="90000" rIns="90000" bIns="90000" rtlCol="0" anchor="ctr"/>
          <a:lstStyle/>
          <a:p>
            <a:r>
              <a:rPr lang="en-US" sz="1200" dirty="0">
                <a:solidFill>
                  <a:schemeClr val="tx1"/>
                </a:solidFill>
                <a:latin typeface="Helvetica Neue" panose="02000503000000020004" pitchFamily="2" charset="0"/>
                <a:ea typeface="Georgia" charset="0"/>
                <a:cs typeface="Georgia" charset="0"/>
              </a:rPr>
              <a:t>Case: Tasks Initiator</a:t>
            </a:r>
            <a:r>
              <a:rPr lang="en-US" sz="1600" dirty="0">
                <a:solidFill>
                  <a:schemeClr val="tx1"/>
                </a:solidFill>
                <a:latin typeface="Helvetica Neue" panose="02000503000000020004" pitchFamily="2" charset="0"/>
                <a:ea typeface="Georgia" charset="0"/>
                <a:cs typeface="Georgia" charset="0"/>
              </a:rPr>
              <a:t>→ </a:t>
            </a:r>
            <a:r>
              <a:rPr lang="en-US" sz="1200" dirty="0">
                <a:solidFill>
                  <a:schemeClr val="tx1"/>
                </a:solidFill>
                <a:latin typeface="Helvetica Neue" panose="02000503000000020004" pitchFamily="2" charset="0"/>
                <a:ea typeface="Georgia" charset="0"/>
                <a:cs typeface="Georgia" charset="0"/>
              </a:rPr>
              <a:t>Similar Processes/</a:t>
            </a:r>
            <a:r>
              <a:rPr lang="en-US" sz="1200" dirty="0" err="1">
                <a:solidFill>
                  <a:schemeClr val="tx1"/>
                </a:solidFill>
                <a:latin typeface="Helvetica Neue" panose="02000503000000020004" pitchFamily="2" charset="0"/>
                <a:ea typeface="Georgia" charset="0"/>
                <a:cs typeface="Georgia" charset="0"/>
              </a:rPr>
              <a:t>Behaviours</a:t>
            </a:r>
            <a:endParaRPr lang="en-US" sz="1200" dirty="0">
              <a:solidFill>
                <a:schemeClr val="tx1"/>
              </a:solidFill>
              <a:latin typeface="Helvetica Neue" panose="02000503000000020004" pitchFamily="2" charset="0"/>
              <a:ea typeface="Georgia" charset="0"/>
              <a:cs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465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7" grpId="0"/>
      <p:bldP spid="38" grpId="0"/>
      <p:bldP spid="44" grpId="0"/>
      <p:bldP spid="46" grpId="0" animBg="1"/>
      <p:bldP spid="53" grpId="0"/>
      <p:bldP spid="54" grpId="0" animBg="1"/>
      <p:bldP spid="55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43DAA7-211F-0F4E-85D4-F878CC76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530" y="277718"/>
            <a:ext cx="5608226" cy="1105789"/>
          </a:xfrm>
        </p:spPr>
        <p:txBody>
          <a:bodyPr/>
          <a:lstStyle/>
          <a:p>
            <a:r>
              <a:rPr lang="en-GB" b="1" dirty="0">
                <a:latin typeface="Helvetica Neue Condensed Black" panose="02000503000000020004" pitchFamily="2" charset="0"/>
              </a:rPr>
              <a:t>Learnability of Path Queries </a:t>
            </a:r>
            <a:br>
              <a:rPr lang="en-US" b="1" dirty="0">
                <a:latin typeface="Helvetica Neue Condensed Black" panose="02000503000000020004" pitchFamily="2" charset="0"/>
              </a:rPr>
            </a:br>
            <a:r>
              <a:rPr lang="en-US" sz="1800" dirty="0">
                <a:latin typeface="Helvetica Neue Thin" panose="020B0403020202020204" pitchFamily="34" charset="0"/>
              </a:rPr>
              <a:t>When is possible and How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6ECF9D-7AE1-9C40-9F16-BD1A95351988}"/>
              </a:ext>
            </a:extLst>
          </p:cNvPr>
          <p:cNvSpPr/>
          <p:nvPr/>
        </p:nvSpPr>
        <p:spPr>
          <a:xfrm>
            <a:off x="7157848" y="389107"/>
            <a:ext cx="165346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50" dirty="0" err="1">
                <a:solidFill>
                  <a:srgbClr val="0072E5"/>
                </a:solidFill>
                <a:latin typeface="LibreCaslonText"/>
              </a:rPr>
              <a:t>Bonifati</a:t>
            </a:r>
            <a:r>
              <a:rPr lang="en-GB" sz="1350" dirty="0">
                <a:solidFill>
                  <a:srgbClr val="0072E5"/>
                </a:solidFill>
                <a:latin typeface="LibreCaslonText"/>
              </a:rPr>
              <a:t> et al. </a:t>
            </a:r>
            <a:r>
              <a:rPr lang="en-GB" sz="1350" dirty="0">
                <a:latin typeface="LibreCaslonText"/>
              </a:rPr>
              <a:t>[</a:t>
            </a:r>
            <a:r>
              <a:rPr lang="en-GB" sz="1350" dirty="0">
                <a:solidFill>
                  <a:srgbClr val="0072E5"/>
                </a:solidFill>
                <a:latin typeface="LibreCaslonText"/>
              </a:rPr>
              <a:t>2015</a:t>
            </a:r>
            <a:r>
              <a:rPr lang="en-GB" sz="1350" dirty="0">
                <a:latin typeface="LibreCaslonText"/>
              </a:rPr>
              <a:t>] </a:t>
            </a:r>
            <a:endParaRPr lang="en-GB" sz="1350" dirty="0">
              <a:latin typeface="Helvetica Neue" panose="02000503000000020004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F866A4-3A04-6A41-A36E-ADA8773EF67C}"/>
              </a:ext>
            </a:extLst>
          </p:cNvPr>
          <p:cNvSpPr/>
          <p:nvPr/>
        </p:nvSpPr>
        <p:spPr>
          <a:xfrm>
            <a:off x="440530" y="1104402"/>
            <a:ext cx="5575230" cy="3023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>
                <a:latin typeface="Helvetica Neue" panose="02000503000000020004" pitchFamily="2" charset="0"/>
              </a:rPr>
              <a:t>Query:</a:t>
            </a:r>
            <a:r>
              <a:rPr lang="en-US" sz="1500" dirty="0">
                <a:latin typeface="Helvetica Neue" panose="02000503000000020004" pitchFamily="2" charset="0"/>
              </a:rPr>
              <a:t>         2 sets of Entities Q</a:t>
            </a:r>
            <a:r>
              <a:rPr lang="en-US" sz="3000" baseline="30000" dirty="0">
                <a:solidFill>
                  <a:schemeClr val="accent6">
                    <a:lumMod val="75000"/>
                  </a:schemeClr>
                </a:solidFill>
                <a:latin typeface="Helvetica Neue" panose="02000503000000020004" pitchFamily="2" charset="0"/>
              </a:rPr>
              <a:t>+</a:t>
            </a:r>
            <a:r>
              <a:rPr lang="en-US" sz="1500" dirty="0">
                <a:latin typeface="Helvetica Neue" panose="02000503000000020004" pitchFamily="2" charset="0"/>
              </a:rPr>
              <a:t> , Q</a:t>
            </a:r>
            <a:r>
              <a:rPr lang="en-US" sz="3600" baseline="30000" dirty="0">
                <a:solidFill>
                  <a:srgbClr val="FF0000"/>
                </a:solidFill>
                <a:latin typeface="Helvetica Neue" panose="02000503000000020004" pitchFamily="2" charset="0"/>
              </a:rPr>
              <a:t>-</a:t>
            </a:r>
          </a:p>
          <a:p>
            <a:pPr>
              <a:lnSpc>
                <a:spcPct val="150000"/>
              </a:lnSpc>
            </a:pPr>
            <a:r>
              <a:rPr lang="en-US" sz="1500" b="1" dirty="0">
                <a:latin typeface="Helvetica Neue" panose="02000503000000020004" pitchFamily="2" charset="0"/>
              </a:rPr>
              <a:t>Consistency:</a:t>
            </a:r>
          </a:p>
          <a:p>
            <a:pPr marL="257175" indent="-257175">
              <a:buAutoNum type="arabicPeriod"/>
            </a:pPr>
            <a:r>
              <a:rPr lang="en-US" sz="1500" dirty="0">
                <a:latin typeface="Helvetica Neue" panose="02000503000000020004" pitchFamily="2" charset="0"/>
              </a:rPr>
              <a:t>Select </a:t>
            </a:r>
            <a:r>
              <a:rPr lang="en-US" sz="1500" u="sng" dirty="0">
                <a:latin typeface="Helvetica Neue" panose="02000503000000020004" pitchFamily="2" charset="0"/>
              </a:rPr>
              <a:t>S</a:t>
            </a:r>
            <a:r>
              <a:rPr lang="en-US" sz="1500" dirty="0">
                <a:latin typeface="Helvetica Neue" panose="02000503000000020004" pitchFamily="2" charset="0"/>
              </a:rPr>
              <a:t>mallest </a:t>
            </a:r>
            <a:r>
              <a:rPr lang="en-US" sz="1500" u="sng" dirty="0">
                <a:latin typeface="Helvetica Neue" panose="02000503000000020004" pitchFamily="2" charset="0"/>
              </a:rPr>
              <a:t>C</a:t>
            </a:r>
            <a:r>
              <a:rPr lang="en-US" sz="1500" dirty="0">
                <a:latin typeface="Helvetica Neue" panose="02000503000000020004" pitchFamily="2" charset="0"/>
              </a:rPr>
              <a:t>onsistent </a:t>
            </a:r>
            <a:r>
              <a:rPr lang="en-US" sz="1500" u="sng" dirty="0">
                <a:latin typeface="Helvetica Neue" panose="02000503000000020004" pitchFamily="2" charset="0"/>
              </a:rPr>
              <a:t>P</a:t>
            </a:r>
            <a:r>
              <a:rPr lang="en-US" sz="1500" dirty="0">
                <a:latin typeface="Helvetica Neue" panose="02000503000000020004" pitchFamily="2" charset="0"/>
              </a:rPr>
              <a:t>ath</a:t>
            </a:r>
          </a:p>
          <a:p>
            <a:pPr marL="257175" indent="-257175">
              <a:buAutoNum type="arabicPeriod"/>
            </a:pPr>
            <a:endParaRPr lang="en-US" sz="1500" dirty="0">
              <a:latin typeface="Helvetica Neue" panose="02000503000000020004" pitchFamily="2" charset="0"/>
            </a:endParaRPr>
          </a:p>
          <a:p>
            <a:pPr marL="257175" indent="-257175">
              <a:buAutoNum type="arabicPeriod"/>
            </a:pPr>
            <a:endParaRPr lang="en-US" sz="1500" dirty="0">
              <a:latin typeface="Helvetica Neue" panose="02000503000000020004" pitchFamily="2" charset="0"/>
            </a:endParaRPr>
          </a:p>
          <a:p>
            <a:pPr marL="257175" indent="-257175">
              <a:buAutoNum type="arabicPeriod"/>
            </a:pPr>
            <a:r>
              <a:rPr lang="en-US" sz="1500" dirty="0">
                <a:latin typeface="Helvetica Neue" panose="02000503000000020004" pitchFamily="2" charset="0"/>
              </a:rPr>
              <a:t>Loops cause infinite paths? Fix Maximal Length K</a:t>
            </a:r>
          </a:p>
          <a:p>
            <a:r>
              <a:rPr lang="en-US" sz="1350" dirty="0">
                <a:latin typeface="Helvetica Neue" panose="02000503000000020004" pitchFamily="2" charset="0"/>
              </a:rPr>
              <a:t>	     When to use Kleene star </a:t>
            </a:r>
            <a:r>
              <a:rPr lang="en-US" sz="1500" dirty="0">
                <a:latin typeface="Helvetica Neue" panose="02000503000000020004" pitchFamily="2" charset="0"/>
              </a:rPr>
              <a:t>*</a:t>
            </a:r>
            <a:r>
              <a:rPr lang="en-US" sz="1350" dirty="0">
                <a:latin typeface="Helvetica Neue" panose="02000503000000020004" pitchFamily="2" charset="0"/>
              </a:rPr>
              <a:t> ?</a:t>
            </a:r>
          </a:p>
          <a:p>
            <a:pPr marL="257175" indent="-257175">
              <a:buAutoNum type="arabicPeriod"/>
            </a:pPr>
            <a:endParaRPr lang="en-US" sz="1350" dirty="0">
              <a:latin typeface="Helvetica Neue" panose="02000503000000020004" pitchFamily="2" charset="0"/>
            </a:endParaRPr>
          </a:p>
          <a:p>
            <a:pPr marL="257175" indent="-257175">
              <a:buAutoNum type="arabicPeriod"/>
            </a:pPr>
            <a:endParaRPr lang="en-US" sz="1350" dirty="0">
              <a:latin typeface="Helvetica Neue" panose="02000503000000020004" pitchFamily="2" charset="0"/>
            </a:endParaRPr>
          </a:p>
          <a:p>
            <a:pPr marL="257175" indent="-257175">
              <a:buFont typeface="+mj-lt"/>
              <a:buAutoNum type="arabicPeriod" startAt="3"/>
            </a:pPr>
            <a:r>
              <a:rPr lang="en-US" sz="1500" dirty="0">
                <a:latin typeface="Helvetica Neue" panose="02000503000000020004" pitchFamily="2" charset="0"/>
              </a:rPr>
              <a:t>Generalize SCP</a:t>
            </a:r>
          </a:p>
          <a:p>
            <a:pPr marL="600049" lvl="1" indent="-257175">
              <a:buFont typeface="+mj-lt"/>
              <a:buAutoNum type="alphaLcParenR"/>
            </a:pPr>
            <a:r>
              <a:rPr lang="en-US" sz="1350" dirty="0">
                <a:latin typeface="Helvetica Neue" panose="02000503000000020004" pitchFamily="2" charset="0"/>
              </a:rPr>
              <a:t>Construct Prefix Tree Acceptor</a:t>
            </a:r>
          </a:p>
          <a:p>
            <a:pPr marL="600049" lvl="1" indent="-257175">
              <a:buFont typeface="+mj-lt"/>
              <a:buAutoNum type="alphaLcParenR"/>
            </a:pPr>
            <a:r>
              <a:rPr lang="en-US" sz="1350" dirty="0">
                <a:latin typeface="Helvetica Neue" panose="02000503000000020004" pitchFamily="2" charset="0"/>
              </a:rPr>
              <a:t>Generalize into DFA with Merge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D21D6A-A593-B641-92A5-2157A1A581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406" y="2143880"/>
            <a:ext cx="2893087" cy="21488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4321A0-C3F2-A447-8E7F-26302602C7DB}"/>
              </a:ext>
            </a:extLst>
          </p:cNvPr>
          <p:cNvSpPr/>
          <p:nvPr/>
        </p:nvSpPr>
        <p:spPr>
          <a:xfrm>
            <a:off x="6180535" y="667697"/>
            <a:ext cx="2604690" cy="79440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" panose="02000503000000020004" pitchFamily="2" charset="0"/>
                <a:ea typeface="Helvetica Neue Medium" charset="0"/>
                <a:cs typeface="Helvetica Neue Medium" charset="0"/>
              </a:rPr>
              <a:t>Consistency Check:</a:t>
            </a:r>
          </a:p>
          <a:p>
            <a:pPr algn="ctr"/>
            <a:r>
              <a:rPr lang="en-US" dirty="0">
                <a:latin typeface="Helvetica Neue" panose="02000503000000020004" pitchFamily="2" charset="0"/>
                <a:ea typeface="Helvetica Neue Condensed Black" charset="0"/>
                <a:cs typeface="Helvetica Neue Condensed Black" charset="0"/>
              </a:rPr>
              <a:t>PSPACE-complete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ED88A0-0B27-5042-876F-52F7AB5D09B7}"/>
              </a:ext>
            </a:extLst>
          </p:cNvPr>
          <p:cNvSpPr/>
          <p:nvPr/>
        </p:nvSpPr>
        <p:spPr>
          <a:xfrm>
            <a:off x="6180535" y="1544950"/>
            <a:ext cx="2604690" cy="7944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" panose="02000503000000020004" pitchFamily="2" charset="0"/>
                <a:ea typeface="Helvetica Neue Medium" charset="0"/>
                <a:cs typeface="Helvetica Neue Medium" charset="0"/>
              </a:rPr>
              <a:t>Enumerate Paths</a:t>
            </a:r>
          </a:p>
          <a:p>
            <a:pPr algn="ctr"/>
            <a:r>
              <a:rPr lang="en-US" dirty="0">
                <a:latin typeface="Helvetica Neue" panose="02000503000000020004" pitchFamily="2" charset="0"/>
                <a:ea typeface="Helvetica Neue Medium" charset="0"/>
                <a:cs typeface="Helvetica Neue Medium" charset="0"/>
              </a:rPr>
              <a:t>Up to Fixed distance</a:t>
            </a:r>
            <a:endParaRPr lang="en-US" dirty="0">
              <a:latin typeface="Helvetica Neue" panose="02000503000000020004" pitchFamily="2" charset="0"/>
              <a:ea typeface="Helvetica Neue Condensed Black" charset="0"/>
              <a:cs typeface="Helvetica Neue Condensed Black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5801EA-51F9-CC44-B16C-8FE9D73EA49B}"/>
              </a:ext>
            </a:extLst>
          </p:cNvPr>
          <p:cNvSpPr/>
          <p:nvPr/>
        </p:nvSpPr>
        <p:spPr>
          <a:xfrm>
            <a:off x="6180535" y="2434450"/>
            <a:ext cx="2604690" cy="6909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" panose="02000503000000020004" pitchFamily="2" charset="0"/>
                <a:ea typeface="Helvetica Neue Medium" charset="0"/>
                <a:cs typeface="Helvetica Neue Medium" charset="0"/>
              </a:rPr>
              <a:t>For paths of Length N</a:t>
            </a:r>
          </a:p>
          <a:p>
            <a:pPr algn="ctr"/>
            <a:r>
              <a:rPr lang="en-US" sz="1600" dirty="0">
                <a:latin typeface="Helvetica Neue" panose="02000503000000020004" pitchFamily="2" charset="0"/>
                <a:ea typeface="Helvetica Neue Medium" charset="0"/>
                <a:cs typeface="Helvetica Neue Medium" charset="0"/>
              </a:rPr>
              <a:t>K = 2 </a:t>
            </a:r>
            <a:r>
              <a:rPr lang="en-US" sz="2000" dirty="0">
                <a:latin typeface="Helvetica Neue" panose="02000503000000020004" pitchFamily="2" charset="0"/>
                <a:ea typeface="Helvetica Neue Medium" charset="0"/>
                <a:cs typeface="Helvetica Neue Medium" charset="0"/>
              </a:rPr>
              <a:t>ⅹ </a:t>
            </a:r>
            <a:r>
              <a:rPr lang="en-US" sz="1600" dirty="0">
                <a:latin typeface="Helvetica Neue" panose="02000503000000020004" pitchFamily="2" charset="0"/>
                <a:ea typeface="Helvetica Neue Medium" charset="0"/>
                <a:cs typeface="Helvetica Neue Medium" charset="0"/>
              </a:rPr>
              <a:t>N +1</a:t>
            </a:r>
            <a:endParaRPr lang="en-US" sz="1600" dirty="0">
              <a:latin typeface="Helvetica Neue" panose="02000503000000020004" pitchFamily="2" charset="0"/>
              <a:ea typeface="Helvetica Neue Condensed Black" charset="0"/>
              <a:cs typeface="Helvetica Neue Condensed Black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B7D100-195D-944E-92A4-45BD9753554F}"/>
              </a:ext>
            </a:extLst>
          </p:cNvPr>
          <p:cNvSpPr txBox="1"/>
          <p:nvPr/>
        </p:nvSpPr>
        <p:spPr>
          <a:xfrm>
            <a:off x="1016454" y="2997933"/>
            <a:ext cx="3796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0202">
              <a:spcAft>
                <a:spcPts val="400"/>
              </a:spcAft>
              <a:buSzPct val="100000"/>
            </a:pPr>
            <a:r>
              <a:rPr lang="en-US" sz="1600" dirty="0">
                <a:latin typeface="Georgia Regular" charset="0"/>
                <a:ea typeface="Georgia Regular" charset="0"/>
                <a:cs typeface="Georgia Regular" charset="0"/>
              </a:rPr>
              <a:t>C </a:t>
            </a:r>
            <a:r>
              <a:rPr lang="en-US" dirty="0">
                <a:latin typeface="Georgia Regular" charset="0"/>
                <a:ea typeface="Georgia Regular" charset="0"/>
                <a:cs typeface="Georgia Regular" charset="0"/>
              </a:rPr>
              <a:t>|</a:t>
            </a:r>
            <a:r>
              <a:rPr lang="en-US" sz="1600" dirty="0">
                <a:latin typeface="Georgia Regular" charset="0"/>
                <a:ea typeface="Georgia Regular" charset="0"/>
                <a:cs typeface="Georgia Regular" charset="0"/>
              </a:rPr>
              <a:t> </a:t>
            </a:r>
            <a:r>
              <a:rPr lang="en-US" dirty="0">
                <a:latin typeface="Georgia Regular" charset="0"/>
                <a:ea typeface="Georgia Regular" charset="0"/>
                <a:cs typeface="Georgia Regular" charset="0"/>
              </a:rPr>
              <a:t>( </a:t>
            </a:r>
            <a:r>
              <a:rPr lang="en-US" sz="1600" spc="10" dirty="0">
                <a:latin typeface="Georgia Regular" charset="0"/>
                <a:ea typeface="Georgia Regular" charset="0"/>
                <a:cs typeface="Georgia Regular" charset="0"/>
              </a:rPr>
              <a:t>A</a:t>
            </a:r>
            <a:r>
              <a:rPr lang="en-US" sz="2400" spc="10" dirty="0">
                <a:latin typeface="Georgia Regular" charset="0"/>
                <a:ea typeface="Georgia Regular" charset="0"/>
                <a:cs typeface="Georgia Regular" charset="0"/>
              </a:rPr>
              <a:t>﹒</a:t>
            </a:r>
            <a:r>
              <a:rPr lang="en-US" spc="10" dirty="0">
                <a:latin typeface="Georgia Regular" charset="0"/>
                <a:ea typeface="Georgia Regular" charset="0"/>
                <a:cs typeface="Georgia Regular" charset="0"/>
              </a:rPr>
              <a:t>B</a:t>
            </a:r>
            <a:r>
              <a:rPr lang="en-US" sz="2400" spc="10" dirty="0">
                <a:latin typeface="Georgia Regular" charset="0"/>
                <a:ea typeface="Georgia Regular" charset="0"/>
                <a:cs typeface="Georgia Regular" charset="0"/>
              </a:rPr>
              <a:t>﹒</a:t>
            </a:r>
            <a:r>
              <a:rPr lang="en-US" sz="1600" spc="10" dirty="0">
                <a:latin typeface="Georgia Regular" charset="0"/>
                <a:ea typeface="Georgia Regular" charset="0"/>
                <a:cs typeface="Georgia Regular" charset="0"/>
              </a:rPr>
              <a:t>C</a:t>
            </a:r>
            <a:r>
              <a:rPr lang="en-US" sz="2000" dirty="0">
                <a:latin typeface="Georgia Regular" charset="0"/>
                <a:ea typeface="Georgia Regular" charset="0"/>
                <a:cs typeface="Georgia Regular" charset="0"/>
              </a:rPr>
              <a:t>)  → </a:t>
            </a:r>
            <a:r>
              <a:rPr lang="en-US" sz="1600" dirty="0">
                <a:latin typeface="Georgia Regular" charset="0"/>
                <a:ea typeface="Georgia Regular" charset="0"/>
                <a:cs typeface="Georgia Regular" charset="0"/>
              </a:rPr>
              <a:t> </a:t>
            </a:r>
            <a:r>
              <a:rPr lang="en-US" sz="2000" dirty="0">
                <a:latin typeface="Georgia Regular" charset="0"/>
                <a:ea typeface="Georgia Regular" charset="0"/>
                <a:cs typeface="Georgia Regular" charset="0"/>
              </a:rPr>
              <a:t>(</a:t>
            </a:r>
            <a:r>
              <a:rPr lang="en-US" sz="1600" dirty="0">
                <a:latin typeface="Georgia Regular" charset="0"/>
                <a:ea typeface="Georgia Regular" charset="0"/>
                <a:cs typeface="Georgia Regular" charset="0"/>
              </a:rPr>
              <a:t> A</a:t>
            </a:r>
            <a:r>
              <a:rPr lang="en-US" sz="2400" dirty="0">
                <a:latin typeface="Georgia Regular" charset="0"/>
                <a:ea typeface="Georgia Regular" charset="0"/>
                <a:cs typeface="Georgia Regular" charset="0"/>
              </a:rPr>
              <a:t>﹒</a:t>
            </a:r>
            <a:r>
              <a:rPr lang="en-US" sz="1600" dirty="0">
                <a:latin typeface="Georgia Regular" charset="0"/>
                <a:ea typeface="Georgia Regular" charset="0"/>
                <a:cs typeface="Georgia Regular" charset="0"/>
              </a:rPr>
              <a:t>B</a:t>
            </a:r>
            <a:r>
              <a:rPr lang="en-US" sz="2000" dirty="0">
                <a:latin typeface="Georgia Regular" charset="0"/>
                <a:ea typeface="Georgia Regular" charset="0"/>
                <a:cs typeface="Georgia Regular" charset="0"/>
              </a:rPr>
              <a:t>)*</a:t>
            </a:r>
            <a:r>
              <a:rPr lang="en-US" sz="2400" dirty="0">
                <a:latin typeface="Georgia Regular" charset="0"/>
                <a:ea typeface="Georgia Regular" charset="0"/>
                <a:cs typeface="Georgia Regular" charset="0"/>
              </a:rPr>
              <a:t>﹒</a:t>
            </a:r>
            <a:r>
              <a:rPr lang="en-US" sz="1600" dirty="0">
                <a:latin typeface="Georgia Regular" charset="0"/>
                <a:ea typeface="Georgia Regular" charset="0"/>
                <a:cs typeface="Georgia Regular" charset="0"/>
              </a:rPr>
              <a:t>C</a:t>
            </a:r>
            <a:r>
              <a:rPr lang="en-US" sz="2000" dirty="0">
                <a:latin typeface="Georgia Regular" charset="0"/>
                <a:ea typeface="Georgia Regular" charset="0"/>
                <a:cs typeface="Georgia Regular" charset="0"/>
              </a:rPr>
              <a:t> </a:t>
            </a:r>
            <a:endParaRPr lang="en-US" sz="1600" dirty="0">
              <a:latin typeface="Georgia Regular" charset="0"/>
              <a:ea typeface="Georgia Regular" charset="0"/>
              <a:cs typeface="Georgia Regular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A841DC-6253-1848-8795-345BB0B98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2613" y="3428493"/>
            <a:ext cx="2499050" cy="12595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FB6ED5-B8F3-0540-9752-EE1D5F9EA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5569" y="3415823"/>
            <a:ext cx="1259521" cy="1259521"/>
          </a:xfrm>
          <a:prstGeom prst="rect">
            <a:avLst/>
          </a:prstGeom>
        </p:spPr>
      </p:pic>
      <p:sp>
        <p:nvSpPr>
          <p:cNvPr id="14" name="Right Arrow 13">
            <a:extLst>
              <a:ext uri="{FF2B5EF4-FFF2-40B4-BE49-F238E27FC236}">
                <a16:creationId xmlns:a16="http://schemas.microsoft.com/office/drawing/2014/main" id="{3087D966-56A1-1849-8DCE-CF721499F810}"/>
              </a:ext>
            </a:extLst>
          </p:cNvPr>
          <p:cNvSpPr/>
          <p:nvPr/>
        </p:nvSpPr>
        <p:spPr>
          <a:xfrm>
            <a:off x="7056438" y="3942236"/>
            <a:ext cx="356274" cy="232033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 panose="02000503000000020004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6A1585-D8C4-D144-93EC-3B70C7808149}"/>
              </a:ext>
            </a:extLst>
          </p:cNvPr>
          <p:cNvSpPr txBox="1"/>
          <p:nvPr/>
        </p:nvSpPr>
        <p:spPr>
          <a:xfrm>
            <a:off x="4197399" y="4353970"/>
            <a:ext cx="615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0202">
              <a:spcAft>
                <a:spcPts val="400"/>
              </a:spcAft>
              <a:buSzPct val="100000"/>
            </a:pPr>
            <a:r>
              <a:rPr lang="en-US" sz="1600" dirty="0">
                <a:latin typeface="Helvetica Neue" panose="02000503000000020004" pitchFamily="2" charset="0"/>
                <a:ea typeface="Georgia" charset="0"/>
                <a:cs typeface="Georgia" charset="0"/>
              </a:rPr>
              <a:t>PTA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76CC22-5C10-024E-97AA-27ED1BDF05BC}"/>
              </a:ext>
            </a:extLst>
          </p:cNvPr>
          <p:cNvSpPr txBox="1"/>
          <p:nvPr/>
        </p:nvSpPr>
        <p:spPr>
          <a:xfrm>
            <a:off x="7482881" y="4359409"/>
            <a:ext cx="5847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0202">
              <a:spcAft>
                <a:spcPts val="400"/>
              </a:spcAft>
              <a:buSzPct val="100000"/>
            </a:pPr>
            <a:r>
              <a:rPr lang="en-US" sz="1600" dirty="0">
                <a:latin typeface="Helvetica Neue" panose="02000503000000020004" pitchFamily="2" charset="0"/>
                <a:ea typeface="Georgia" charset="0"/>
                <a:cs typeface="Georgia" charset="0"/>
              </a:rPr>
              <a:t>DFA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1463F1C-96D3-7540-8978-42901A64DA8E}"/>
              </a:ext>
            </a:extLst>
          </p:cNvPr>
          <p:cNvSpPr/>
          <p:nvPr/>
        </p:nvSpPr>
        <p:spPr>
          <a:xfrm>
            <a:off x="411720" y="4295980"/>
            <a:ext cx="3756869" cy="45453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000" tIns="135000" rIns="135000" bIns="135000" rtlCol="0" anchor="ctr"/>
          <a:lstStyle/>
          <a:p>
            <a:pPr algn="ctr"/>
            <a:r>
              <a:rPr lang="en-US" sz="1200" dirty="0">
                <a:latin typeface="Helvetica Neue" panose="02000503000000020004" pitchFamily="2" charset="0"/>
                <a:ea typeface="Helvetica Neue" charset="0"/>
                <a:cs typeface="Helvetica Neue" charset="0"/>
              </a:rPr>
              <a:t>Can be INTERACTIVE! The system presents to the user nodes to label as Positive/Negative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A92315-2B84-0E42-A015-59F997A48210}"/>
              </a:ext>
            </a:extLst>
          </p:cNvPr>
          <p:cNvSpPr/>
          <p:nvPr/>
        </p:nvSpPr>
        <p:spPr>
          <a:xfrm>
            <a:off x="4139094" y="703157"/>
            <a:ext cx="1780515" cy="71930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Helvetica Neue" panose="02000503000000020004" pitchFamily="2" charset="0"/>
                <a:ea typeface="Helvetica Neue" charset="0"/>
                <a:cs typeface="Helvetica Neue" charset="0"/>
              </a:rPr>
              <a:t>Sometimes Positive &amp; Negative Examples</a:t>
            </a:r>
          </a:p>
          <a:p>
            <a:pPr algn="ctr"/>
            <a:r>
              <a:rPr lang="en-US" sz="1200" dirty="0">
                <a:latin typeface="Helvetica Neue" panose="02000503000000020004" pitchFamily="2" charset="0"/>
                <a:ea typeface="Helvetica Neue" charset="0"/>
                <a:cs typeface="Helvetica Neue" charset="0"/>
              </a:rPr>
              <a:t>Cannot be reconciled!</a:t>
            </a:r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B298ACB3-0B69-A947-8FB7-08FF3BB44528}"/>
              </a:ext>
            </a:extLst>
          </p:cNvPr>
          <p:cNvSpPr/>
          <p:nvPr/>
        </p:nvSpPr>
        <p:spPr>
          <a:xfrm rot="4063967">
            <a:off x="3810706" y="1038780"/>
            <a:ext cx="387753" cy="332159"/>
          </a:xfrm>
          <a:prstGeom prst="downArrow">
            <a:avLst>
              <a:gd name="adj1" fmla="val 60880"/>
              <a:gd name="adj2" fmla="val 58941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Helvetica Neue" panose="02000503000000020004" pitchFamily="2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33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  <p:bldP spid="15" grpId="0"/>
      <p:bldP spid="17" grpId="0"/>
      <p:bldP spid="19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43DAA7-211F-0F4E-85D4-F878CC76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530" y="277718"/>
            <a:ext cx="6415760" cy="1105789"/>
          </a:xfrm>
        </p:spPr>
        <p:txBody>
          <a:bodyPr/>
          <a:lstStyle/>
          <a:p>
            <a:r>
              <a:rPr lang="en-US" b="1" dirty="0">
                <a:latin typeface="Helvetica Neue Condensed Black" panose="02000503000000020004" pitchFamily="2" charset="0"/>
              </a:rPr>
              <a:t>Reverse engineering SPARQL queries</a:t>
            </a:r>
            <a:br>
              <a:rPr lang="en-US" b="1" dirty="0">
                <a:latin typeface="Helvetica Neue Condensed Black" panose="02000503000000020004" pitchFamily="2" charset="0"/>
              </a:rPr>
            </a:br>
            <a:r>
              <a:rPr lang="en-US" sz="1800" dirty="0">
                <a:latin typeface="Helvetica Neue Thin" panose="020B0403020202020204" pitchFamily="34" charset="0"/>
              </a:rPr>
              <a:t>Knowledge Graph Search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6B3AEAF-8C6F-284E-BC98-3B44C179555D}"/>
              </a:ext>
            </a:extLst>
          </p:cNvPr>
          <p:cNvSpPr txBox="1">
            <a:spLocks/>
          </p:cNvSpPr>
          <p:nvPr/>
        </p:nvSpPr>
        <p:spPr>
          <a:xfrm>
            <a:off x="337183" y="1236022"/>
            <a:ext cx="4884464" cy="1814627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914318" rtl="0" eaLnBrk="1" latinLnBrk="0" hangingPunct="1">
              <a:lnSpc>
                <a:spcPct val="120000"/>
              </a:lnSpc>
              <a:spcBef>
                <a:spcPts val="1000"/>
              </a:spcBef>
              <a:buFontTx/>
              <a:buBlip>
                <a:blip r:embed="rId2"/>
              </a:buBlip>
              <a:defRPr sz="16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3888" indent="-28575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Tx/>
              <a:buBlip>
                <a:blip r:embed="rId2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8525" indent="-17145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3638" indent="-17145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Tx/>
              <a:buBlip>
                <a:blip r:embed="rId3"/>
              </a:buBlip>
              <a:tabLst>
                <a:tab pos="1163638" algn="l"/>
              </a:tabLst>
              <a:defRPr sz="10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63638" indent="-17145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Tx/>
              <a:buBlip>
                <a:blip r:embed="rId3"/>
              </a:buBlip>
              <a:defRPr sz="100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350" b="1" dirty="0">
                <a:latin typeface="Helvetica Neue" panose="02000503000000020004" pitchFamily="2" charset="0"/>
              </a:rPr>
              <a:t>Model:</a:t>
            </a:r>
            <a:r>
              <a:rPr lang="en-US" sz="1350" dirty="0">
                <a:latin typeface="Helvetica Neue" panose="02000503000000020004" pitchFamily="2" charset="0"/>
              </a:rPr>
              <a:t>        Knowledge Graph (Edge-labels)</a:t>
            </a:r>
          </a:p>
          <a:p>
            <a:pPr marL="0" indent="0">
              <a:buNone/>
            </a:pPr>
            <a:r>
              <a:rPr lang="en-US" sz="1350" b="1" dirty="0">
                <a:latin typeface="Helvetica Neue" panose="02000503000000020004" pitchFamily="2" charset="0"/>
              </a:rPr>
              <a:t>Query:</a:t>
            </a:r>
            <a:r>
              <a:rPr lang="en-US" sz="1350" dirty="0">
                <a:latin typeface="Helvetica Neue" panose="02000503000000020004" pitchFamily="2" charset="0"/>
              </a:rPr>
              <a:t>         Set of Answers</a:t>
            </a:r>
          </a:p>
          <a:p>
            <a:pPr marL="0" indent="0">
              <a:buNone/>
            </a:pPr>
            <a:r>
              <a:rPr lang="en-US" sz="1350" b="1" dirty="0">
                <a:latin typeface="Helvetica Neue" panose="02000503000000020004" pitchFamily="2" charset="0"/>
              </a:rPr>
              <a:t>Similarity:</a:t>
            </a:r>
            <a:r>
              <a:rPr lang="en-US" sz="1350" dirty="0">
                <a:latin typeface="Helvetica Neue" panose="02000503000000020004" pitchFamily="2" charset="0"/>
              </a:rPr>
              <a:t> common AND/OPT/FILTER query</a:t>
            </a:r>
          </a:p>
          <a:p>
            <a:pPr marL="0" indent="0">
              <a:buNone/>
            </a:pPr>
            <a:endParaRPr lang="en-US" sz="600" dirty="0">
              <a:latin typeface="Helvetica Neue" panose="02000503000000020004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350" b="1" dirty="0">
                <a:latin typeface="Helvetica Neue" panose="02000503000000020004" pitchFamily="2" charset="0"/>
              </a:rPr>
              <a:t>Output:</a:t>
            </a:r>
            <a:r>
              <a:rPr lang="en-US" sz="1350" dirty="0">
                <a:latin typeface="Helvetica Neue" panose="02000503000000020004" pitchFamily="2" charset="0"/>
              </a:rPr>
              <a:t>       a SPARQL query /  query results </a:t>
            </a:r>
            <a:endParaRPr lang="en-US" sz="900" dirty="0">
              <a:latin typeface="Helvetica Neue" panose="02000503000000020004" pitchFamily="2" charset="0"/>
            </a:endParaRPr>
          </a:p>
          <a:p>
            <a:endParaRPr lang="en-US" sz="900" dirty="0">
              <a:latin typeface="Helvetica Neue" panose="02000503000000020004" pitchFamily="2" charset="0"/>
            </a:endParaRPr>
          </a:p>
          <a:p>
            <a:endParaRPr lang="en-US" sz="900" dirty="0">
              <a:latin typeface="Helvetica Neue" panose="02000503000000020004" pitchFamily="2" charset="0"/>
            </a:endParaRPr>
          </a:p>
          <a:p>
            <a:endParaRPr lang="en-US" sz="900" dirty="0">
              <a:latin typeface="Helvetica Neue" panose="02000503000000020004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B4A9E0-26C2-CB48-A0E7-D65926700CB3}"/>
              </a:ext>
            </a:extLst>
          </p:cNvPr>
          <p:cNvSpPr/>
          <p:nvPr/>
        </p:nvSpPr>
        <p:spPr>
          <a:xfrm>
            <a:off x="7263152" y="391604"/>
            <a:ext cx="159364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50" dirty="0">
                <a:solidFill>
                  <a:srgbClr val="0072E5"/>
                </a:solidFill>
                <a:latin typeface="LibreCaslonText"/>
              </a:rPr>
              <a:t>Arenas et al. </a:t>
            </a:r>
            <a:r>
              <a:rPr lang="en-GB" sz="1350" dirty="0">
                <a:latin typeface="LibreCaslonText"/>
              </a:rPr>
              <a:t>[</a:t>
            </a:r>
            <a:r>
              <a:rPr lang="en-GB" sz="1350" dirty="0">
                <a:solidFill>
                  <a:srgbClr val="0072E5"/>
                </a:solidFill>
                <a:latin typeface="LibreCaslonText"/>
              </a:rPr>
              <a:t>2016</a:t>
            </a:r>
            <a:r>
              <a:rPr lang="en-GB" sz="1350" dirty="0">
                <a:latin typeface="LibreCaslonText"/>
              </a:rPr>
              <a:t>] </a:t>
            </a:r>
            <a:endParaRPr lang="en-GB" sz="1350" dirty="0">
              <a:latin typeface="Helvetica Neue" panose="02000503000000020004" pitchFamily="2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5041C2F-C3FC-A445-8645-224187EC8DE1}"/>
              </a:ext>
            </a:extLst>
          </p:cNvPr>
          <p:cNvSpPr/>
          <p:nvPr/>
        </p:nvSpPr>
        <p:spPr>
          <a:xfrm>
            <a:off x="2598578" y="1625281"/>
            <a:ext cx="308943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latin typeface="Helvetica Neue" panose="02000503000000020004" pitchFamily="2" charset="0"/>
              </a:rPr>
              <a:t>→ Not Graphs but Tuples (of Nodes?)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387E31A-AFED-6441-952A-7F5EA44EC4CD}"/>
              </a:ext>
            </a:extLst>
          </p:cNvPr>
          <p:cNvCxnSpPr/>
          <p:nvPr/>
        </p:nvCxnSpPr>
        <p:spPr>
          <a:xfrm flipV="1">
            <a:off x="6256178" y="1266754"/>
            <a:ext cx="763255" cy="4615"/>
          </a:xfrm>
          <a:prstGeom prst="line">
            <a:avLst/>
          </a:prstGeom>
          <a:ln w="34925" cap="rnd" cmpd="sng">
            <a:solidFill>
              <a:schemeClr val="tx2">
                <a:lumMod val="75000"/>
              </a:schemeClr>
            </a:solidFill>
            <a:prstDash val="sysDot"/>
            <a:head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3520073C-9F37-5740-B67A-0DFBDF0329C1}"/>
              </a:ext>
            </a:extLst>
          </p:cNvPr>
          <p:cNvSpPr/>
          <p:nvPr/>
        </p:nvSpPr>
        <p:spPr>
          <a:xfrm>
            <a:off x="7019433" y="1032753"/>
            <a:ext cx="1349677" cy="468000"/>
          </a:xfrm>
          <a:prstGeom prst="ellipse">
            <a:avLst/>
          </a:prstGeom>
          <a:solidFill>
            <a:schemeClr val="bg2"/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Helvetica Neue" panose="02000503000000020004" pitchFamily="2" charset="0"/>
              <a:ea typeface="Helvetica Neue" charset="0"/>
              <a:cs typeface="Helvetica Neue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D7FAAA7-B705-5144-9973-7FB8135C3707}"/>
              </a:ext>
            </a:extLst>
          </p:cNvPr>
          <p:cNvSpPr/>
          <p:nvPr/>
        </p:nvSpPr>
        <p:spPr>
          <a:xfrm>
            <a:off x="4994083" y="1037369"/>
            <a:ext cx="1262094" cy="468000"/>
          </a:xfrm>
          <a:prstGeom prst="ellipse">
            <a:avLst/>
          </a:prstGeom>
          <a:solidFill>
            <a:schemeClr val="bg2"/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Helvetica Neue" panose="02000503000000020004" pitchFamily="2" charset="0"/>
              <a:ea typeface="Helvetica Neue" charset="0"/>
              <a:cs typeface="Helvetica Neue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D0DD5E5-40C4-4947-9289-6DD695F0671D}"/>
              </a:ext>
            </a:extLst>
          </p:cNvPr>
          <p:cNvSpPr/>
          <p:nvPr/>
        </p:nvSpPr>
        <p:spPr>
          <a:xfrm>
            <a:off x="7198698" y="1074783"/>
            <a:ext cx="10166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Spanish</a:t>
            </a:r>
            <a:endParaRPr lang="en-US" dirty="0">
              <a:latin typeface="Helvetica Neue" panose="02000503000000020004" pitchFamily="2" charset="0"/>
              <a:ea typeface="Helvetica Neue" charset="0"/>
              <a:cs typeface="Helvetica Neue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FC881FF-9BF8-454E-B964-DED3D91436F3}"/>
              </a:ext>
            </a:extLst>
          </p:cNvPr>
          <p:cNvSpPr/>
          <p:nvPr/>
        </p:nvSpPr>
        <p:spPr>
          <a:xfrm>
            <a:off x="5162922" y="1099553"/>
            <a:ext cx="9364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Mexico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D76386C-813B-994E-AC5B-72157E15A587}"/>
              </a:ext>
            </a:extLst>
          </p:cNvPr>
          <p:cNvSpPr/>
          <p:nvPr/>
        </p:nvSpPr>
        <p:spPr>
          <a:xfrm>
            <a:off x="6695017" y="1625281"/>
            <a:ext cx="1032078" cy="401353"/>
          </a:xfrm>
          <a:prstGeom prst="ellipse">
            <a:avLst/>
          </a:prstGeom>
          <a:solidFill>
            <a:schemeClr val="bg2"/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Helvetica Neue" panose="02000503000000020004" pitchFamily="2" charset="0"/>
              <a:ea typeface="Helvetica Neue" charset="0"/>
              <a:cs typeface="Helvetica Neue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C57A389-8E3C-1646-AF9A-5702551821C1}"/>
              </a:ext>
            </a:extLst>
          </p:cNvPr>
          <p:cNvSpPr/>
          <p:nvPr/>
        </p:nvSpPr>
        <p:spPr>
          <a:xfrm>
            <a:off x="6899847" y="1628544"/>
            <a:ext cx="649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Haiti</a:t>
            </a:r>
            <a:endParaRPr lang="en-US" dirty="0">
              <a:latin typeface="Helvetica Neue" panose="02000503000000020004" pitchFamily="2" charset="0"/>
              <a:ea typeface="Helvetica Neue" charset="0"/>
              <a:cs typeface="Helvetica Neue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2E0D4A6-CC0F-A547-B738-752A57FE7FB9}"/>
              </a:ext>
            </a:extLst>
          </p:cNvPr>
          <p:cNvCxnSpPr/>
          <p:nvPr/>
        </p:nvCxnSpPr>
        <p:spPr>
          <a:xfrm flipV="1">
            <a:off x="6674997" y="2374272"/>
            <a:ext cx="763255" cy="4615"/>
          </a:xfrm>
          <a:prstGeom prst="line">
            <a:avLst/>
          </a:prstGeom>
          <a:ln w="34925" cap="rnd" cmpd="sng">
            <a:solidFill>
              <a:schemeClr val="tx2">
                <a:lumMod val="75000"/>
              </a:schemeClr>
            </a:solidFill>
            <a:prstDash val="sysDot"/>
            <a:head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D1170A5C-EDDA-4F4A-9F5D-11E0BFBD2B43}"/>
              </a:ext>
            </a:extLst>
          </p:cNvPr>
          <p:cNvSpPr/>
          <p:nvPr/>
        </p:nvSpPr>
        <p:spPr>
          <a:xfrm>
            <a:off x="7438253" y="2140271"/>
            <a:ext cx="1265218" cy="468000"/>
          </a:xfrm>
          <a:prstGeom prst="ellipse">
            <a:avLst/>
          </a:prstGeom>
          <a:solidFill>
            <a:schemeClr val="bg2"/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Helvetica Neue" panose="02000503000000020004" pitchFamily="2" charset="0"/>
              <a:ea typeface="Helvetica Neue" charset="0"/>
              <a:cs typeface="Helvetica Neue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09E2143-740A-1742-8ED5-3E545B3233BA}"/>
              </a:ext>
            </a:extLst>
          </p:cNvPr>
          <p:cNvSpPr/>
          <p:nvPr/>
        </p:nvSpPr>
        <p:spPr>
          <a:xfrm>
            <a:off x="5811104" y="2144886"/>
            <a:ext cx="1269006" cy="468000"/>
          </a:xfrm>
          <a:prstGeom prst="ellipse">
            <a:avLst/>
          </a:prstGeom>
          <a:solidFill>
            <a:schemeClr val="bg2"/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Helvetica Neue" panose="02000503000000020004" pitchFamily="2" charset="0"/>
              <a:ea typeface="Helvetica Neue" charset="0"/>
              <a:cs typeface="Helvetica Neue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F53222F-C69C-D049-A3EE-25B973888F61}"/>
              </a:ext>
            </a:extLst>
          </p:cNvPr>
          <p:cNvSpPr/>
          <p:nvPr/>
        </p:nvSpPr>
        <p:spPr>
          <a:xfrm>
            <a:off x="7631506" y="2189835"/>
            <a:ext cx="933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English</a:t>
            </a:r>
            <a:endParaRPr lang="en-US" dirty="0">
              <a:latin typeface="Helvetica Neue" panose="02000503000000020004" pitchFamily="2" charset="0"/>
              <a:ea typeface="Helvetica Neue" charset="0"/>
              <a:cs typeface="Helvetica Neue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93D880A-7F57-8947-A53D-7B0DB8A08BC9}"/>
              </a:ext>
            </a:extLst>
          </p:cNvPr>
          <p:cNvSpPr/>
          <p:nvPr/>
        </p:nvSpPr>
        <p:spPr>
          <a:xfrm>
            <a:off x="5890171" y="2189606"/>
            <a:ext cx="1047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Jamaica</a:t>
            </a: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5430C83E-029C-494C-82F5-4D7692704748}"/>
              </a:ext>
            </a:extLst>
          </p:cNvPr>
          <p:cNvGraphicFramePr>
            <a:graphicFrameLocks noGrp="1"/>
          </p:cNvGraphicFramePr>
          <p:nvPr/>
        </p:nvGraphicFramePr>
        <p:xfrm>
          <a:off x="5383283" y="2732798"/>
          <a:ext cx="3320187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50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55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96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800" dirty="0">
                        <a:latin typeface="Courier New" charset="0"/>
                        <a:ea typeface="Courier New" charset="0"/>
                        <a:cs typeface="Courier New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i="1" dirty="0">
                          <a:latin typeface="Courier New" charset="0"/>
                          <a:ea typeface="Courier New" charset="0"/>
                          <a:cs typeface="Courier New" charset="0"/>
                        </a:rPr>
                        <a:t>?e1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i="1" dirty="0">
                          <a:latin typeface="Courier New" charset="0"/>
                          <a:ea typeface="Courier New" charset="0"/>
                          <a:cs typeface="Courier New" charset="0"/>
                        </a:rPr>
                        <a:t>?e2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Courier New" charset="0"/>
                          <a:ea typeface="Courier New" charset="0"/>
                          <a:cs typeface="Courier New" charset="0"/>
                        </a:rPr>
                        <a:t>M1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2"/>
                          </a:solidFill>
                          <a:latin typeface="Courier New" charset="0"/>
                          <a:ea typeface="Courier New" charset="0"/>
                          <a:cs typeface="Courier New" charset="0"/>
                        </a:rPr>
                        <a:t>Mexico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2"/>
                          </a:solidFill>
                          <a:latin typeface="Courier New" charset="0"/>
                          <a:ea typeface="Courier New" charset="0"/>
                          <a:cs typeface="Courier New" charset="0"/>
                        </a:rPr>
                        <a:t>Spanish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Courier New" charset="0"/>
                          <a:ea typeface="Courier New" charset="0"/>
                          <a:cs typeface="Courier New" charset="0"/>
                        </a:rPr>
                        <a:t>M2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2"/>
                          </a:solidFill>
                          <a:latin typeface="Courier New" charset="0"/>
                          <a:ea typeface="Courier New" charset="0"/>
                          <a:cs typeface="Courier New" charset="0"/>
                        </a:rPr>
                        <a:t>Haiti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b="1" dirty="0">
                        <a:solidFill>
                          <a:schemeClr val="tx2"/>
                        </a:solidFill>
                        <a:latin typeface="Courier New" charset="0"/>
                        <a:ea typeface="Courier New" charset="0"/>
                        <a:cs typeface="Courier New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Courier New" charset="0"/>
                          <a:ea typeface="Courier New" charset="0"/>
                          <a:cs typeface="Courier New" charset="0"/>
                        </a:rPr>
                        <a:t>M3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2"/>
                          </a:solidFill>
                          <a:latin typeface="Courier New" charset="0"/>
                          <a:ea typeface="Courier New" charset="0"/>
                          <a:cs typeface="Courier New" charset="0"/>
                        </a:rPr>
                        <a:t>Jamaica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2"/>
                          </a:solidFill>
                          <a:latin typeface="Courier New" charset="0"/>
                          <a:ea typeface="Courier New" charset="0"/>
                          <a:cs typeface="Courier New" charset="0"/>
                        </a:rPr>
                        <a:t>English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2" name="Rectangle 41">
            <a:extLst>
              <a:ext uri="{FF2B5EF4-FFF2-40B4-BE49-F238E27FC236}">
                <a16:creationId xmlns:a16="http://schemas.microsoft.com/office/drawing/2014/main" id="{EC115B8D-DD1D-864C-BB19-0FBEDE8ED1C7}"/>
              </a:ext>
            </a:extLst>
          </p:cNvPr>
          <p:cNvSpPr/>
          <p:nvPr/>
        </p:nvSpPr>
        <p:spPr>
          <a:xfrm>
            <a:off x="5434613" y="4249350"/>
            <a:ext cx="349890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500" b="1" dirty="0">
                <a:latin typeface="CourierPrime"/>
              </a:rPr>
              <a:t>MATCH </a:t>
            </a:r>
            <a:r>
              <a:rPr lang="en-GB" sz="1500" dirty="0">
                <a:latin typeface="CourierPrime"/>
              </a:rPr>
              <a:t>(?X, </a:t>
            </a:r>
            <a:r>
              <a:rPr lang="en-GB" sz="1500" dirty="0" err="1">
                <a:latin typeface="CourierPrime"/>
              </a:rPr>
              <a:t>is_a</a:t>
            </a:r>
            <a:r>
              <a:rPr lang="en-GB" sz="1500" dirty="0">
                <a:latin typeface="CourierPrime"/>
              </a:rPr>
              <a:t>, Country)</a:t>
            </a:r>
            <a:br>
              <a:rPr lang="en-GB" sz="1500" dirty="0">
                <a:latin typeface="CourierPrime"/>
              </a:rPr>
            </a:br>
            <a:r>
              <a:rPr lang="en-GB" sz="1500" b="1" dirty="0">
                <a:latin typeface="CourierPrime"/>
              </a:rPr>
              <a:t>OPT </a:t>
            </a:r>
            <a:r>
              <a:rPr lang="en-GB" sz="1500" dirty="0">
                <a:latin typeface="CourierPrime"/>
              </a:rPr>
              <a:t>(?X, </a:t>
            </a:r>
            <a:r>
              <a:rPr lang="en-GB" sz="1500" dirty="0" err="1">
                <a:latin typeface="CourierPrime"/>
              </a:rPr>
              <a:t>has_language</a:t>
            </a:r>
            <a:r>
              <a:rPr lang="en-GB" sz="1500" dirty="0">
                <a:latin typeface="CourierPrime"/>
              </a:rPr>
              <a:t>, ?Y) </a:t>
            </a:r>
            <a:endParaRPr lang="en-GB" sz="1500" dirty="0">
              <a:latin typeface="Helvetica Neue" panose="02000503000000020004" pitchFamily="2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85890ED-86ED-C94B-BFE7-256AA2406982}"/>
              </a:ext>
            </a:extLst>
          </p:cNvPr>
          <p:cNvSpPr txBox="1"/>
          <p:nvPr/>
        </p:nvSpPr>
        <p:spPr>
          <a:xfrm>
            <a:off x="6577677" y="88428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</a:rPr>
              <a:t>?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276A769-FF3C-BF47-80A1-667BF9481D65}"/>
              </a:ext>
            </a:extLst>
          </p:cNvPr>
          <p:cNvSpPr txBox="1"/>
          <p:nvPr/>
        </p:nvSpPr>
        <p:spPr>
          <a:xfrm>
            <a:off x="7159176" y="20879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</a:rPr>
              <a:t>?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0691BF2-737F-914F-ADCA-DA14BB79FB5C}"/>
              </a:ext>
            </a:extLst>
          </p:cNvPr>
          <p:cNvSpPr/>
          <p:nvPr/>
        </p:nvSpPr>
        <p:spPr>
          <a:xfrm>
            <a:off x="244969" y="3421129"/>
            <a:ext cx="3374560" cy="4050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lIns="90000" tIns="90000" rIns="90000" bIns="90000" rtlCol="0" anchor="ctr"/>
          <a:lstStyle/>
          <a:p>
            <a:r>
              <a:rPr lang="en-US" sz="1200" dirty="0">
                <a:solidFill>
                  <a:schemeClr val="tx1"/>
                </a:solidFill>
                <a:latin typeface="Helvetica Neue" panose="02000503000000020004" pitchFamily="2" charset="0"/>
                <a:ea typeface="Georgia" charset="0"/>
                <a:cs typeface="Georgia" charset="0"/>
              </a:rPr>
              <a:t>Case: Open Data</a:t>
            </a:r>
            <a:r>
              <a:rPr lang="en-US" dirty="0">
                <a:solidFill>
                  <a:schemeClr val="tx1"/>
                </a:solidFill>
                <a:latin typeface="Helvetica Neue" panose="02000503000000020004" pitchFamily="2" charset="0"/>
                <a:ea typeface="Georgia" charset="0"/>
                <a:cs typeface="Georgia" charset="0"/>
              </a:rPr>
              <a:t>→</a:t>
            </a:r>
            <a:r>
              <a:rPr lang="en-US" sz="1400" dirty="0">
                <a:solidFill>
                  <a:schemeClr val="tx1"/>
                </a:solidFill>
                <a:latin typeface="Helvetica Neue" panose="02000503000000020004" pitchFamily="2" charset="0"/>
                <a:ea typeface="Georgia" charset="0"/>
                <a:cs typeface="Georgia" charset="0"/>
              </a:rPr>
              <a:t> </a:t>
            </a:r>
            <a:r>
              <a:rPr lang="en-US" sz="1200" dirty="0">
                <a:solidFill>
                  <a:schemeClr val="tx1"/>
                </a:solidFill>
                <a:latin typeface="Helvetica Neue" panose="02000503000000020004" pitchFamily="2" charset="0"/>
                <a:ea typeface="Georgia" charset="0"/>
                <a:cs typeface="Georgia" charset="0"/>
              </a:rPr>
              <a:t>Query Unknown Schema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A610944-8C37-744E-A7E6-F410BEAC0F51}"/>
              </a:ext>
            </a:extLst>
          </p:cNvPr>
          <p:cNvSpPr/>
          <p:nvPr/>
        </p:nvSpPr>
        <p:spPr>
          <a:xfrm>
            <a:off x="260942" y="4099611"/>
            <a:ext cx="3002022" cy="4050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lIns="90000" tIns="90000" rIns="90000" bIns="90000" rtlCol="0" anchor="ctr"/>
          <a:lstStyle/>
          <a:p>
            <a:r>
              <a:rPr lang="en-US" sz="1200" dirty="0">
                <a:solidFill>
                  <a:schemeClr val="tx1"/>
                </a:solidFill>
                <a:latin typeface="Helvetica Neue" panose="02000503000000020004" pitchFamily="2" charset="0"/>
                <a:ea typeface="Georgia" charset="0"/>
                <a:cs typeface="Georgia" charset="0"/>
              </a:rPr>
              <a:t>Case: Novice User</a:t>
            </a:r>
            <a:r>
              <a:rPr lang="en-US" sz="1400" dirty="0">
                <a:solidFill>
                  <a:schemeClr val="tx1"/>
                </a:solidFill>
                <a:latin typeface="Helvetica Neue" panose="02000503000000020004" pitchFamily="2" charset="0"/>
                <a:ea typeface="Georgia" charset="0"/>
                <a:cs typeface="Georgia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Helvetica Neue" panose="02000503000000020004" pitchFamily="2" charset="0"/>
                <a:ea typeface="Georgia" charset="0"/>
                <a:cs typeface="Georgia" charset="0"/>
              </a:rPr>
              <a:t>→ </a:t>
            </a:r>
            <a:r>
              <a:rPr lang="en-US" sz="1200" dirty="0">
                <a:solidFill>
                  <a:schemeClr val="tx1"/>
                </a:solidFill>
                <a:latin typeface="Helvetica Neue" panose="02000503000000020004" pitchFamily="2" charset="0"/>
                <a:ea typeface="Georgia" charset="0"/>
                <a:cs typeface="Georgia" charset="0"/>
              </a:rPr>
              <a:t>Avoid SPARQL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2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5" grpId="0" animBg="1"/>
      <p:bldP spid="46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43DAA7-211F-0F4E-85D4-F878CC76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530" y="277718"/>
            <a:ext cx="6415760" cy="1105789"/>
          </a:xfrm>
        </p:spPr>
        <p:txBody>
          <a:bodyPr/>
          <a:lstStyle/>
          <a:p>
            <a:r>
              <a:rPr lang="en-US" b="1" dirty="0">
                <a:latin typeface="Helvetica Neue Condensed Black" panose="02000503000000020004" pitchFamily="2" charset="0"/>
              </a:rPr>
              <a:t>Reverse engineering SPARQL queries</a:t>
            </a:r>
            <a:br>
              <a:rPr lang="en-US" b="1" dirty="0">
                <a:latin typeface="Helvetica Neue Condensed Black" panose="02000503000000020004" pitchFamily="2" charset="0"/>
              </a:rPr>
            </a:br>
            <a:r>
              <a:rPr lang="en-US" sz="1800" dirty="0">
                <a:latin typeface="Helvetica Neue Thin" panose="020B0403020202020204" pitchFamily="34" charset="0"/>
              </a:rPr>
              <a:t>Challenges and Complexity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B4A9E0-26C2-CB48-A0E7-D65926700CB3}"/>
              </a:ext>
            </a:extLst>
          </p:cNvPr>
          <p:cNvSpPr/>
          <p:nvPr/>
        </p:nvSpPr>
        <p:spPr>
          <a:xfrm>
            <a:off x="7263152" y="391604"/>
            <a:ext cx="159364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50" dirty="0">
                <a:solidFill>
                  <a:srgbClr val="0072E5"/>
                </a:solidFill>
                <a:latin typeface="LibreCaslonText"/>
              </a:rPr>
              <a:t>Arenas et al. </a:t>
            </a:r>
            <a:r>
              <a:rPr lang="en-GB" sz="1350" dirty="0">
                <a:latin typeface="LibreCaslonText"/>
              </a:rPr>
              <a:t>[</a:t>
            </a:r>
            <a:r>
              <a:rPr lang="en-GB" sz="1350" dirty="0">
                <a:solidFill>
                  <a:srgbClr val="0072E5"/>
                </a:solidFill>
                <a:latin typeface="LibreCaslonText"/>
              </a:rPr>
              <a:t>2016</a:t>
            </a:r>
            <a:r>
              <a:rPr lang="en-GB" sz="1350" dirty="0">
                <a:latin typeface="LibreCaslonText"/>
              </a:rPr>
              <a:t>] </a:t>
            </a:r>
            <a:endParaRPr lang="en-GB" sz="1350" dirty="0">
              <a:latin typeface="Helvetica Neue" panose="02000503000000020004" pitchFamily="2" charset="0"/>
            </a:endParaRPr>
          </a:p>
        </p:txBody>
      </p:sp>
      <p:grpSp>
        <p:nvGrpSpPr>
          <p:cNvPr id="25" name="Group">
            <a:extLst>
              <a:ext uri="{FF2B5EF4-FFF2-40B4-BE49-F238E27FC236}">
                <a16:creationId xmlns:a16="http://schemas.microsoft.com/office/drawing/2014/main" id="{021D0296-312B-2048-B59C-5D3498B4BE8E}"/>
              </a:ext>
            </a:extLst>
          </p:cNvPr>
          <p:cNvGrpSpPr/>
          <p:nvPr/>
        </p:nvGrpSpPr>
        <p:grpSpPr>
          <a:xfrm>
            <a:off x="1129891" y="3060707"/>
            <a:ext cx="2950202" cy="954020"/>
            <a:chOff x="0" y="0"/>
            <a:chExt cx="7645820" cy="2480127"/>
          </a:xfrm>
        </p:grpSpPr>
        <p:sp>
          <p:nvSpPr>
            <p:cNvPr id="26" name="Line">
              <a:extLst>
                <a:ext uri="{FF2B5EF4-FFF2-40B4-BE49-F238E27FC236}">
                  <a16:creationId xmlns:a16="http://schemas.microsoft.com/office/drawing/2014/main" id="{F92D02EF-268A-0549-8DB9-972E52DD9461}"/>
                </a:ext>
              </a:extLst>
            </p:cNvPr>
            <p:cNvSpPr/>
            <p:nvPr/>
          </p:nvSpPr>
          <p:spPr>
            <a:xfrm flipH="1">
              <a:off x="2372846" y="873373"/>
              <a:ext cx="804040" cy="80404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342900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"/>
                </a:defRPr>
              </a:pPr>
              <a:endParaRPr sz="2100" cap="all" dirty="0">
                <a:solidFill>
                  <a:prstClr val="black"/>
                </a:solidFill>
                <a:latin typeface="Helvetica Neue" panose="02000503000000020004" pitchFamily="2" charset="0"/>
                <a:sym typeface="DIN Condensed"/>
              </a:endParaRPr>
            </a:p>
          </p:txBody>
        </p:sp>
        <p:pic>
          <p:nvPicPr>
            <p:cNvPr id="27" name="pasted-image.pdf" descr="pasted-image.pdf">
              <a:extLst>
                <a:ext uri="{FF2B5EF4-FFF2-40B4-BE49-F238E27FC236}">
                  <a16:creationId xmlns:a16="http://schemas.microsoft.com/office/drawing/2014/main" id="{D1B2127B-FB6A-5B41-BEFB-8868725B4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93100" y="1182059"/>
              <a:ext cx="533064" cy="1776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7" name="Rounded Rectangle">
              <a:extLst>
                <a:ext uri="{FF2B5EF4-FFF2-40B4-BE49-F238E27FC236}">
                  <a16:creationId xmlns:a16="http://schemas.microsoft.com/office/drawing/2014/main" id="{FE3145EE-43F9-3C44-9A52-E425318941A7}"/>
                </a:ext>
              </a:extLst>
            </p:cNvPr>
            <p:cNvSpPr/>
            <p:nvPr/>
          </p:nvSpPr>
          <p:spPr>
            <a:xfrm>
              <a:off x="1949499" y="0"/>
              <a:ext cx="3867004" cy="775809"/>
            </a:xfrm>
            <a:prstGeom prst="roundRect">
              <a:avLst>
                <a:gd name="adj" fmla="val 26328"/>
              </a:avLst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342900">
                <a:lnSpc>
                  <a:spcPct val="80000"/>
                </a:lnSpc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 sz="2100" cap="all" dirty="0">
                <a:solidFill>
                  <a:srgbClr val="FFFFFF"/>
                </a:solidFill>
                <a:latin typeface="Helvetica Neue" panose="02000503000000020004" pitchFamily="2" charset="0"/>
                <a:sym typeface="DIN Condensed"/>
              </a:endParaRPr>
            </a:p>
          </p:txBody>
        </p:sp>
        <p:sp>
          <p:nvSpPr>
            <p:cNvPr id="48" name="Rounded Rectangle">
              <a:extLst>
                <a:ext uri="{FF2B5EF4-FFF2-40B4-BE49-F238E27FC236}">
                  <a16:creationId xmlns:a16="http://schemas.microsoft.com/office/drawing/2014/main" id="{A57BED0F-FCF4-DA4A-BC62-F069A445B242}"/>
                </a:ext>
              </a:extLst>
            </p:cNvPr>
            <p:cNvSpPr/>
            <p:nvPr/>
          </p:nvSpPr>
          <p:spPr>
            <a:xfrm>
              <a:off x="0" y="1813264"/>
              <a:ext cx="3222339" cy="666864"/>
            </a:xfrm>
            <a:prstGeom prst="roundRect">
              <a:avLst>
                <a:gd name="adj" fmla="val 30630"/>
              </a:avLst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342900">
                <a:lnSpc>
                  <a:spcPct val="80000"/>
                </a:lnSpc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 sz="2100" cap="all" dirty="0">
                <a:solidFill>
                  <a:srgbClr val="FFFFFF"/>
                </a:solidFill>
                <a:latin typeface="Helvetica Neue" panose="02000503000000020004" pitchFamily="2" charset="0"/>
                <a:sym typeface="DIN Condensed"/>
              </a:endParaRPr>
            </a:p>
          </p:txBody>
        </p:sp>
        <p:pic>
          <p:nvPicPr>
            <p:cNvPr id="49" name="pasted-image.pdf" descr="pasted-image.pdf">
              <a:extLst>
                <a:ext uri="{FF2B5EF4-FFF2-40B4-BE49-F238E27FC236}">
                  <a16:creationId xmlns:a16="http://schemas.microsoft.com/office/drawing/2014/main" id="{FC699154-529C-524E-8D57-849864255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35150" y="140254"/>
              <a:ext cx="3695701" cy="495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" name="pasted-image.pdf" descr="pasted-image.pdf">
              <a:extLst>
                <a:ext uri="{FF2B5EF4-FFF2-40B4-BE49-F238E27FC236}">
                  <a16:creationId xmlns:a16="http://schemas.microsoft.com/office/drawing/2014/main" id="{9DCDD62B-92AB-8447-9B55-428B7E0C7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56720" y="159304"/>
              <a:ext cx="1689101" cy="457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" name="pasted-image.pdf" descr="pasted-image.pdf">
              <a:extLst>
                <a:ext uri="{FF2B5EF4-FFF2-40B4-BE49-F238E27FC236}">
                  <a16:creationId xmlns:a16="http://schemas.microsoft.com/office/drawing/2014/main" id="{A8C92369-F370-774C-9D46-CF7791036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19" y="1899046"/>
              <a:ext cx="3086101" cy="495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2" name="Line">
              <a:extLst>
                <a:ext uri="{FF2B5EF4-FFF2-40B4-BE49-F238E27FC236}">
                  <a16:creationId xmlns:a16="http://schemas.microsoft.com/office/drawing/2014/main" id="{9ED4CE56-FEE9-2045-A18A-E073F0FB3331}"/>
                </a:ext>
              </a:extLst>
            </p:cNvPr>
            <p:cNvSpPr/>
            <p:nvPr/>
          </p:nvSpPr>
          <p:spPr>
            <a:xfrm>
              <a:off x="4556610" y="873562"/>
              <a:ext cx="804040" cy="80404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342900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"/>
                </a:defRPr>
              </a:pPr>
              <a:endParaRPr sz="2100" cap="all" dirty="0">
                <a:solidFill>
                  <a:prstClr val="black"/>
                </a:solidFill>
                <a:latin typeface="Helvetica Neue" panose="02000503000000020004" pitchFamily="2" charset="0"/>
                <a:sym typeface="DIN Condensed"/>
              </a:endParaRPr>
            </a:p>
          </p:txBody>
        </p:sp>
        <p:pic>
          <p:nvPicPr>
            <p:cNvPr id="53" name="pasted-image.pdf" descr="pasted-image.pdf">
              <a:extLst>
                <a:ext uri="{FF2B5EF4-FFF2-40B4-BE49-F238E27FC236}">
                  <a16:creationId xmlns:a16="http://schemas.microsoft.com/office/drawing/2014/main" id="{644D8EE5-DBD3-1B4E-8262-78FE28F44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55681" y="1182059"/>
              <a:ext cx="533064" cy="1776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4" name="Rounded Rectangle">
              <a:extLst>
                <a:ext uri="{FF2B5EF4-FFF2-40B4-BE49-F238E27FC236}">
                  <a16:creationId xmlns:a16="http://schemas.microsoft.com/office/drawing/2014/main" id="{C60A7C64-2EC0-084D-B936-BEA34D142B62}"/>
                </a:ext>
              </a:extLst>
            </p:cNvPr>
            <p:cNvSpPr/>
            <p:nvPr/>
          </p:nvSpPr>
          <p:spPr>
            <a:xfrm>
              <a:off x="4162172" y="1776928"/>
              <a:ext cx="3222339" cy="666864"/>
            </a:xfrm>
            <a:prstGeom prst="roundRect">
              <a:avLst>
                <a:gd name="adj" fmla="val 30630"/>
              </a:avLst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342900">
                <a:lnSpc>
                  <a:spcPct val="80000"/>
                </a:lnSpc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 sz="2100" cap="all" dirty="0">
                <a:solidFill>
                  <a:srgbClr val="FFFFFF"/>
                </a:solidFill>
                <a:latin typeface="Helvetica Neue" panose="02000503000000020004" pitchFamily="2" charset="0"/>
                <a:sym typeface="DIN Condensed"/>
              </a:endParaRPr>
            </a:p>
          </p:txBody>
        </p:sp>
        <p:pic>
          <p:nvPicPr>
            <p:cNvPr id="55" name="pasted-image.pdf" descr="pasted-image.pdf">
              <a:extLst>
                <a:ext uri="{FF2B5EF4-FFF2-40B4-BE49-F238E27FC236}">
                  <a16:creationId xmlns:a16="http://schemas.microsoft.com/office/drawing/2014/main" id="{4A3D72B1-620B-9A41-85DA-D80C77EB5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63641" y="1862709"/>
              <a:ext cx="2819401" cy="495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aphicFrame>
        <p:nvGraphicFramePr>
          <p:cNvPr id="56" name="Table 55">
            <a:extLst>
              <a:ext uri="{FF2B5EF4-FFF2-40B4-BE49-F238E27FC236}">
                <a16:creationId xmlns:a16="http://schemas.microsoft.com/office/drawing/2014/main" id="{880F439F-7FCE-E640-AA94-5B9AA0571618}"/>
              </a:ext>
            </a:extLst>
          </p:cNvPr>
          <p:cNvGraphicFramePr>
            <a:graphicFrameLocks noGrp="1"/>
          </p:cNvGraphicFramePr>
          <p:nvPr/>
        </p:nvGraphicFramePr>
        <p:xfrm>
          <a:off x="812347" y="1721576"/>
          <a:ext cx="3849814" cy="1127760"/>
        </p:xfrm>
        <a:graphic>
          <a:graphicData uri="http://schemas.openxmlformats.org/drawingml/2006/table">
            <a:tbl>
              <a:tblPr firstRow="1" bandRow="1"/>
              <a:tblGrid>
                <a:gridCol w="4101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69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74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53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8130">
                <a:tc>
                  <a:txBody>
                    <a:bodyPr/>
                    <a:lstStyle>
                      <a:lvl1pPr marL="0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1pPr>
                      <a:lvl2pPr marL="457159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2pPr>
                      <a:lvl3pPr marL="91431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3pPr>
                      <a:lvl4pPr marL="137147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4pPr>
                      <a:lvl5pPr marL="1828636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5pPr>
                      <a:lvl6pPr marL="2285794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6pPr>
                      <a:lvl7pPr marL="2742953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7pPr>
                      <a:lvl8pPr marL="3200112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8pPr>
                      <a:lvl9pPr marL="3657271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9pPr>
                    </a:lstStyle>
                    <a:p>
                      <a:endParaRPr lang="en-US" sz="1400" dirty="0">
                        <a:latin typeface="Courier New" charset="0"/>
                        <a:ea typeface="Courier New" charset="0"/>
                        <a:cs typeface="Courier New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1pPr>
                      <a:lvl2pPr marL="457159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2pPr>
                      <a:lvl3pPr marL="91431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3pPr>
                      <a:lvl4pPr marL="137147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4pPr>
                      <a:lvl5pPr marL="1828636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5pPr>
                      <a:lvl6pPr marL="2285794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6pPr>
                      <a:lvl7pPr marL="2742953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7pPr>
                      <a:lvl8pPr marL="3200112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8pPr>
                      <a:lvl9pPr marL="3657271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9pPr>
                    </a:lstStyle>
                    <a:p>
                      <a:r>
                        <a:rPr lang="en-US" sz="1400" i="1" dirty="0">
                          <a:latin typeface="Courier New" charset="0"/>
                          <a:ea typeface="Courier New" charset="0"/>
                          <a:cs typeface="Courier New" charset="0"/>
                        </a:rPr>
                        <a:t>?X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1pPr>
                      <a:lvl2pPr marL="457159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2pPr>
                      <a:lvl3pPr marL="91431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3pPr>
                      <a:lvl4pPr marL="137147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4pPr>
                      <a:lvl5pPr marL="1828636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5pPr>
                      <a:lvl6pPr marL="2285794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6pPr>
                      <a:lvl7pPr marL="2742953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7pPr>
                      <a:lvl8pPr marL="3200112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8pPr>
                      <a:lvl9pPr marL="3657271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9pPr>
                    </a:lstStyle>
                    <a:p>
                      <a:r>
                        <a:rPr lang="en-US" sz="1400" i="1" dirty="0">
                          <a:latin typeface="Courier New" charset="0"/>
                          <a:ea typeface="Courier New" charset="0"/>
                          <a:cs typeface="Courier New" charset="0"/>
                        </a:rPr>
                        <a:t>?Y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1pPr>
                      <a:lvl2pPr marL="457159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2pPr>
                      <a:lvl3pPr marL="91431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3pPr>
                      <a:lvl4pPr marL="137147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4pPr>
                      <a:lvl5pPr marL="1828636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5pPr>
                      <a:lvl6pPr marL="2285794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6pPr>
                      <a:lvl7pPr marL="2742953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7pPr>
                      <a:lvl8pPr marL="3200112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8pPr>
                      <a:lvl9pPr marL="3657271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9pPr>
                    </a:lstStyle>
                    <a:p>
                      <a:r>
                        <a:rPr lang="en-US" sz="1400" i="1" dirty="0">
                          <a:latin typeface="Courier New" charset="0"/>
                          <a:ea typeface="Courier New" charset="0"/>
                          <a:cs typeface="Courier New" charset="0"/>
                        </a:rPr>
                        <a:t>?Z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>
                      <a:lvl1pPr marL="0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1pPr>
                      <a:lvl2pPr marL="457159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2pPr>
                      <a:lvl3pPr marL="91431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3pPr>
                      <a:lvl4pPr marL="137147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4pPr>
                      <a:lvl5pPr marL="1828636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5pPr>
                      <a:lvl6pPr marL="2285794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6pPr>
                      <a:lvl7pPr marL="2742953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7pPr>
                      <a:lvl8pPr marL="3200112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8pPr>
                      <a:lvl9pPr marL="3657271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9pPr>
                    </a:lstStyle>
                    <a:p>
                      <a:pPr algn="ctr"/>
                      <a:r>
                        <a:rPr lang="en-US" sz="1400" b="1" dirty="0">
                          <a:latin typeface="Courier New" charset="0"/>
                          <a:ea typeface="Courier New" charset="0"/>
                          <a:cs typeface="Courier New" charset="0"/>
                        </a:rPr>
                        <a:t>M1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1pPr>
                      <a:lvl2pPr marL="457159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2pPr>
                      <a:lvl3pPr marL="91431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3pPr>
                      <a:lvl4pPr marL="137147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4pPr>
                      <a:lvl5pPr marL="1828636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5pPr>
                      <a:lvl6pPr marL="2285794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6pPr>
                      <a:lvl7pPr marL="2742953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7pPr>
                      <a:lvl8pPr marL="3200112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8pPr>
                      <a:lvl9pPr marL="3657271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9pPr>
                    </a:lstStyle>
                    <a:p>
                      <a:r>
                        <a:rPr lang="en-US" sz="1200" b="1" dirty="0">
                          <a:solidFill>
                            <a:schemeClr val="tx2"/>
                          </a:solidFill>
                          <a:latin typeface="Courier New" charset="0"/>
                          <a:ea typeface="Courier New" charset="0"/>
                          <a:cs typeface="Courier New" charset="0"/>
                        </a:rPr>
                        <a:t>John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1pPr>
                      <a:lvl2pPr marL="457159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2pPr>
                      <a:lvl3pPr marL="91431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3pPr>
                      <a:lvl4pPr marL="137147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4pPr>
                      <a:lvl5pPr marL="1828636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5pPr>
                      <a:lvl6pPr marL="2285794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6pPr>
                      <a:lvl7pPr marL="2742953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7pPr>
                      <a:lvl8pPr marL="3200112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8pPr>
                      <a:lvl9pPr marL="3657271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9pPr>
                    </a:lstStyle>
                    <a:p>
                      <a:endParaRPr lang="en-US" sz="1200" b="1" dirty="0">
                        <a:solidFill>
                          <a:schemeClr val="tx2"/>
                        </a:solidFill>
                        <a:latin typeface="Courier New" charset="0"/>
                        <a:ea typeface="Courier New" charset="0"/>
                        <a:cs typeface="Courier New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1pPr>
                      <a:lvl2pPr marL="457159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2pPr>
                      <a:lvl3pPr marL="91431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3pPr>
                      <a:lvl4pPr marL="137147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4pPr>
                      <a:lvl5pPr marL="1828636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5pPr>
                      <a:lvl6pPr marL="2285794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6pPr>
                      <a:lvl7pPr marL="2742953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7pPr>
                      <a:lvl8pPr marL="3200112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8pPr>
                      <a:lvl9pPr marL="3657271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9pPr>
                    </a:lstStyle>
                    <a:p>
                      <a:endParaRPr lang="en-US" sz="1200" b="1" dirty="0">
                        <a:solidFill>
                          <a:schemeClr val="tx2"/>
                        </a:solidFill>
                        <a:latin typeface="Courier New" charset="0"/>
                        <a:ea typeface="Courier New" charset="0"/>
                        <a:cs typeface="Courier New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30">
                <a:tc>
                  <a:txBody>
                    <a:bodyPr/>
                    <a:lstStyle>
                      <a:lvl1pPr marL="0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1pPr>
                      <a:lvl2pPr marL="457159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2pPr>
                      <a:lvl3pPr marL="91431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3pPr>
                      <a:lvl4pPr marL="137147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4pPr>
                      <a:lvl5pPr marL="1828636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5pPr>
                      <a:lvl6pPr marL="2285794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6pPr>
                      <a:lvl7pPr marL="2742953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7pPr>
                      <a:lvl8pPr marL="3200112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8pPr>
                      <a:lvl9pPr marL="3657271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9pPr>
                    </a:lstStyle>
                    <a:p>
                      <a:pPr algn="ctr"/>
                      <a:r>
                        <a:rPr lang="en-US" sz="1400" b="1" dirty="0">
                          <a:latin typeface="Courier New" charset="0"/>
                          <a:ea typeface="Courier New" charset="0"/>
                          <a:cs typeface="Courier New" charset="0"/>
                        </a:rPr>
                        <a:t>M2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1pPr>
                      <a:lvl2pPr marL="457159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2pPr>
                      <a:lvl3pPr marL="91431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3pPr>
                      <a:lvl4pPr marL="137147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4pPr>
                      <a:lvl5pPr marL="1828636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5pPr>
                      <a:lvl6pPr marL="2285794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6pPr>
                      <a:lvl7pPr marL="2742953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7pPr>
                      <a:lvl8pPr marL="3200112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8pPr>
                      <a:lvl9pPr marL="3657271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9pPr>
                    </a:lstStyle>
                    <a:p>
                      <a:r>
                        <a:rPr lang="en-US" sz="1200" b="1" dirty="0">
                          <a:solidFill>
                            <a:schemeClr val="tx2"/>
                          </a:solidFill>
                          <a:latin typeface="Courier New" charset="0"/>
                          <a:ea typeface="Courier New" charset="0"/>
                          <a:cs typeface="Courier New" charset="0"/>
                        </a:rPr>
                        <a:t>Mary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1pPr>
                      <a:lvl2pPr marL="457159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2pPr>
                      <a:lvl3pPr marL="91431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3pPr>
                      <a:lvl4pPr marL="137147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4pPr>
                      <a:lvl5pPr marL="1828636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5pPr>
                      <a:lvl6pPr marL="2285794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6pPr>
                      <a:lvl7pPr marL="2742953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7pPr>
                      <a:lvl8pPr marL="3200112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8pPr>
                      <a:lvl9pPr marL="3657271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9pPr>
                    </a:lstStyle>
                    <a:p>
                      <a:r>
                        <a:rPr lang="en-US" sz="1200" b="1" dirty="0" err="1">
                          <a:solidFill>
                            <a:schemeClr val="tx2"/>
                          </a:solidFill>
                          <a:latin typeface="Courier New" charset="0"/>
                          <a:ea typeface="Courier New" charset="0"/>
                          <a:cs typeface="Courier New" charset="0"/>
                        </a:rPr>
                        <a:t>mary@email.eu</a:t>
                      </a:r>
                      <a:endParaRPr lang="en-US" sz="1200" b="1" dirty="0">
                        <a:solidFill>
                          <a:schemeClr val="tx2"/>
                        </a:solidFill>
                        <a:latin typeface="Courier New" charset="0"/>
                        <a:ea typeface="Courier New" charset="0"/>
                        <a:cs typeface="Courier New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1pPr>
                      <a:lvl2pPr marL="457159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2pPr>
                      <a:lvl3pPr marL="91431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3pPr>
                      <a:lvl4pPr marL="137147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4pPr>
                      <a:lvl5pPr marL="1828636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5pPr>
                      <a:lvl6pPr marL="2285794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6pPr>
                      <a:lvl7pPr marL="2742953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7pPr>
                      <a:lvl8pPr marL="3200112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8pPr>
                      <a:lvl9pPr marL="3657271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9pPr>
                    </a:lstStyle>
                    <a:p>
                      <a:endParaRPr lang="en-US" sz="1200" b="1" dirty="0">
                        <a:solidFill>
                          <a:schemeClr val="tx2"/>
                        </a:solidFill>
                        <a:latin typeface="Courier New" charset="0"/>
                        <a:ea typeface="Courier New" charset="0"/>
                        <a:cs typeface="Courier New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>
                      <a:lvl1pPr marL="0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1pPr>
                      <a:lvl2pPr marL="457159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2pPr>
                      <a:lvl3pPr marL="91431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3pPr>
                      <a:lvl4pPr marL="137147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4pPr>
                      <a:lvl5pPr marL="1828636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5pPr>
                      <a:lvl6pPr marL="2285794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6pPr>
                      <a:lvl7pPr marL="2742953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7pPr>
                      <a:lvl8pPr marL="3200112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8pPr>
                      <a:lvl9pPr marL="3657271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9pPr>
                    </a:lstStyle>
                    <a:p>
                      <a:pPr algn="ctr"/>
                      <a:r>
                        <a:rPr lang="en-US" sz="1400" b="1" dirty="0">
                          <a:latin typeface="Courier New" charset="0"/>
                          <a:ea typeface="Courier New" charset="0"/>
                          <a:cs typeface="Courier New" charset="0"/>
                        </a:rPr>
                        <a:t>M3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1pPr>
                      <a:lvl2pPr marL="457159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2pPr>
                      <a:lvl3pPr marL="91431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3pPr>
                      <a:lvl4pPr marL="137147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4pPr>
                      <a:lvl5pPr marL="1828636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5pPr>
                      <a:lvl6pPr marL="2285794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6pPr>
                      <a:lvl7pPr marL="2742953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7pPr>
                      <a:lvl8pPr marL="3200112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8pPr>
                      <a:lvl9pPr marL="3657271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9pPr>
                    </a:lstStyle>
                    <a:p>
                      <a:r>
                        <a:rPr lang="en-US" sz="1200" b="1" dirty="0">
                          <a:solidFill>
                            <a:schemeClr val="tx2"/>
                          </a:solidFill>
                          <a:latin typeface="Courier New" charset="0"/>
                          <a:ea typeface="Courier New" charset="0"/>
                          <a:cs typeface="Courier New" charset="0"/>
                        </a:rPr>
                        <a:t>Lucy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1pPr>
                      <a:lvl2pPr marL="457159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2pPr>
                      <a:lvl3pPr marL="91431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3pPr>
                      <a:lvl4pPr marL="137147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4pPr>
                      <a:lvl5pPr marL="1828636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5pPr>
                      <a:lvl6pPr marL="2285794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6pPr>
                      <a:lvl7pPr marL="2742953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7pPr>
                      <a:lvl8pPr marL="3200112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8pPr>
                      <a:lvl9pPr marL="3657271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9pPr>
                    </a:lstStyle>
                    <a:p>
                      <a:endParaRPr lang="en-US" sz="1200" b="1" dirty="0">
                        <a:solidFill>
                          <a:schemeClr val="tx2"/>
                        </a:solidFill>
                        <a:latin typeface="Courier New" charset="0"/>
                        <a:ea typeface="Courier New" charset="0"/>
                        <a:cs typeface="Courier New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1pPr>
                      <a:lvl2pPr marL="457159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2pPr>
                      <a:lvl3pPr marL="91431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3pPr>
                      <a:lvl4pPr marL="137147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4pPr>
                      <a:lvl5pPr marL="1828636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5pPr>
                      <a:lvl6pPr marL="2285794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6pPr>
                      <a:lvl7pPr marL="2742953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7pPr>
                      <a:lvl8pPr marL="3200112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8pPr>
                      <a:lvl9pPr marL="3657271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9pPr>
                    </a:lstStyle>
                    <a:p>
                      <a:r>
                        <a:rPr lang="en-US" sz="1200" b="1" dirty="0">
                          <a:solidFill>
                            <a:schemeClr val="tx2"/>
                          </a:solidFill>
                          <a:latin typeface="Courier New" charset="0"/>
                          <a:ea typeface="Courier New" charset="0"/>
                          <a:cs typeface="Courier New" charset="0"/>
                        </a:rPr>
                        <a:t>Roses</a:t>
                      </a:r>
                      <a:r>
                        <a:rPr lang="en-US" sz="1200" b="1" baseline="0" dirty="0">
                          <a:solidFill>
                            <a:schemeClr val="tx2"/>
                          </a:solidFill>
                          <a:latin typeface="Courier New" charset="0"/>
                          <a:ea typeface="Courier New" charset="0"/>
                          <a:cs typeface="Courier New" charset="0"/>
                        </a:rPr>
                        <a:t> Street</a:t>
                      </a:r>
                      <a:endParaRPr lang="en-US" sz="1200" b="1" dirty="0">
                        <a:solidFill>
                          <a:schemeClr val="tx2"/>
                        </a:solidFill>
                        <a:latin typeface="Courier New" charset="0"/>
                        <a:ea typeface="Courier New" charset="0"/>
                        <a:cs typeface="Courier New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CC93B6E7-6441-2949-8C3C-BF7772BA6D69}"/>
              </a:ext>
            </a:extLst>
          </p:cNvPr>
          <p:cNvSpPr/>
          <p:nvPr/>
        </p:nvSpPr>
        <p:spPr>
          <a:xfrm>
            <a:off x="440530" y="1323142"/>
            <a:ext cx="306693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b="1" dirty="0">
                <a:latin typeface="Helvetica Neue" panose="02000503000000020004" pitchFamily="2" charset="0"/>
              </a:rPr>
              <a:t>Query:</a:t>
            </a:r>
            <a:r>
              <a:rPr lang="en-US" sz="1350" dirty="0">
                <a:latin typeface="Helvetica Neue" panose="02000503000000020004" pitchFamily="2" charset="0"/>
              </a:rPr>
              <a:t>         Set of Variable Mappings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7A41BFD-136D-0440-BBDF-B200D41B43BB}"/>
              </a:ext>
            </a:extLst>
          </p:cNvPr>
          <p:cNvSpPr/>
          <p:nvPr/>
        </p:nvSpPr>
        <p:spPr>
          <a:xfrm>
            <a:off x="6257399" y="2107432"/>
            <a:ext cx="1953518" cy="846227"/>
          </a:xfrm>
          <a:prstGeom prst="rect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135000" tIns="270000" rIns="135000" bIns="270000" rtlCol="0" anchor="ctr"/>
          <a:lstStyle/>
          <a:p>
            <a:pPr algn="ctr" defTabSz="342900">
              <a:defRPr/>
            </a:pPr>
            <a:r>
              <a:rPr lang="en-US" sz="1350" kern="0" dirty="0">
                <a:solidFill>
                  <a:prstClr val="white"/>
                </a:solidFill>
                <a:latin typeface="Helvetica Neue" panose="02000503000000020004" pitchFamily="2" charset="0"/>
                <a:ea typeface="Helvetica Neue Medium" charset="0"/>
                <a:cs typeface="Helvetica Neue Medium" charset="0"/>
              </a:rPr>
              <a:t>INTRACTABLE</a:t>
            </a:r>
          </a:p>
          <a:p>
            <a:pPr algn="ctr" defTabSz="342900">
              <a:defRPr/>
            </a:pPr>
            <a:endParaRPr lang="en-US" sz="1350" kern="0" dirty="0">
              <a:solidFill>
                <a:prstClr val="white"/>
              </a:solidFill>
              <a:latin typeface="Helvetica Neue" panose="02000503000000020004" pitchFamily="2" charset="0"/>
              <a:ea typeface="Helvetica Neue Medium" charset="0"/>
              <a:cs typeface="Helvetica Neue Medium" charset="0"/>
            </a:endParaRPr>
          </a:p>
          <a:p>
            <a:pPr algn="ctr" defTabSz="342900">
              <a:defRPr/>
            </a:pPr>
            <a:endParaRPr lang="en-US" sz="1350" kern="0" dirty="0">
              <a:solidFill>
                <a:prstClr val="white"/>
              </a:solidFill>
              <a:latin typeface="Helvetica Neue" panose="02000503000000020004" pitchFamily="2" charset="0"/>
              <a:ea typeface="Helvetica Neue Medium" charset="0"/>
              <a:cs typeface="Helvetica Neue Medium" charset="0"/>
            </a:endParaRPr>
          </a:p>
          <a:p>
            <a:pPr algn="ctr" defTabSz="342900">
              <a:defRPr/>
            </a:pPr>
            <a:endParaRPr lang="en-US" sz="1350" kern="0" dirty="0">
              <a:solidFill>
                <a:prstClr val="white"/>
              </a:solidFill>
              <a:latin typeface="Helvetica Neue" panose="02000503000000020004" pitchFamily="2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6B402A0-9CA8-EB45-AF5E-88BE8B871373}"/>
              </a:ext>
            </a:extLst>
          </p:cNvPr>
          <p:cNvSpPr/>
          <p:nvPr/>
        </p:nvSpPr>
        <p:spPr>
          <a:xfrm>
            <a:off x="5815228" y="1203099"/>
            <a:ext cx="2383421" cy="783732"/>
          </a:xfrm>
          <a:prstGeom prst="rect">
            <a:avLst/>
          </a:prstGeom>
          <a:solidFill>
            <a:srgbClr val="5373CA"/>
          </a:solidFill>
          <a:ln w="25400" cap="flat" cmpd="sng" algn="ctr">
            <a:noFill/>
            <a:prstDash val="solid"/>
          </a:ln>
          <a:effectLst/>
        </p:spPr>
        <p:txBody>
          <a:bodyPr lIns="135000" tIns="270000" rIns="135000" bIns="270000" rtlCol="0" anchor="ctr"/>
          <a:lstStyle/>
          <a:p>
            <a:pPr algn="ctr" defTabSz="342900">
              <a:defRPr/>
            </a:pPr>
            <a:r>
              <a:rPr lang="en-US" sz="1350" kern="0" dirty="0">
                <a:solidFill>
                  <a:prstClr val="white"/>
                </a:solidFill>
                <a:latin typeface="Helvetica Neue" panose="02000503000000020004" pitchFamily="2" charset="0"/>
                <a:ea typeface="Helvetica Neue Medium" charset="0"/>
                <a:cs typeface="Helvetica Neue Medium" charset="0"/>
              </a:rPr>
              <a:t>Enumerate all possible </a:t>
            </a:r>
          </a:p>
          <a:p>
            <a:pPr algn="ctr" defTabSz="342900">
              <a:defRPr/>
            </a:pPr>
            <a:r>
              <a:rPr lang="en-US" sz="1350" kern="0" dirty="0">
                <a:solidFill>
                  <a:prstClr val="white"/>
                </a:solidFill>
                <a:latin typeface="Helvetica Neue" panose="02000503000000020004" pitchFamily="2" charset="0"/>
                <a:ea typeface="Helvetica Neue Medium" charset="0"/>
                <a:cs typeface="Helvetica Neue Medium" charset="0"/>
              </a:rPr>
              <a:t>SPARQL queries satisfied</a:t>
            </a:r>
          </a:p>
          <a:p>
            <a:pPr algn="ctr" defTabSz="342900">
              <a:defRPr/>
            </a:pPr>
            <a:r>
              <a:rPr lang="en-US" sz="1350" kern="0" dirty="0">
                <a:solidFill>
                  <a:prstClr val="white"/>
                </a:solidFill>
                <a:latin typeface="Helvetica Neue" panose="02000503000000020004" pitchFamily="2" charset="0"/>
                <a:ea typeface="Helvetica Neue Medium" charset="0"/>
                <a:cs typeface="Helvetica Neue Medium" charset="0"/>
              </a:rPr>
              <a:t>by the mappings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B7199BC-CA2C-524A-9073-69A89ADABCAB}"/>
              </a:ext>
            </a:extLst>
          </p:cNvPr>
          <p:cNvSpPr/>
          <p:nvPr/>
        </p:nvSpPr>
        <p:spPr>
          <a:xfrm>
            <a:off x="5815228" y="3191642"/>
            <a:ext cx="2383421" cy="783732"/>
          </a:xfrm>
          <a:prstGeom prst="rect">
            <a:avLst/>
          </a:prstGeom>
          <a:solidFill>
            <a:srgbClr val="5373CA"/>
          </a:solidFill>
          <a:ln w="25400" cap="flat" cmpd="sng" algn="ctr">
            <a:noFill/>
            <a:prstDash val="solid"/>
          </a:ln>
          <a:effectLst/>
        </p:spPr>
        <p:txBody>
          <a:bodyPr lIns="135000" tIns="270000" rIns="135000" bIns="270000" rtlCol="0" anchor="ctr"/>
          <a:lstStyle/>
          <a:p>
            <a:pPr algn="ctr" defTabSz="342900">
              <a:defRPr/>
            </a:pPr>
            <a:r>
              <a:rPr lang="en-US" sz="1350" kern="0" dirty="0">
                <a:solidFill>
                  <a:prstClr val="white"/>
                </a:solidFill>
                <a:latin typeface="Helvetica Neue" panose="02000503000000020004" pitchFamily="2" charset="0"/>
                <a:ea typeface="Helvetica Neue Medium" charset="0"/>
                <a:cs typeface="Helvetica Neue Medium" charset="0"/>
              </a:rPr>
              <a:t>Build tree-shaped</a:t>
            </a:r>
          </a:p>
          <a:p>
            <a:pPr algn="ctr" defTabSz="342900">
              <a:defRPr/>
            </a:pPr>
            <a:r>
              <a:rPr lang="en-US" sz="1350" kern="0" dirty="0">
                <a:solidFill>
                  <a:prstClr val="white"/>
                </a:solidFill>
                <a:latin typeface="Helvetica Neue" panose="02000503000000020004" pitchFamily="2" charset="0"/>
                <a:ea typeface="Helvetica Neue Medium" charset="0"/>
                <a:cs typeface="Helvetica Neue Medium" charset="0"/>
              </a:rPr>
              <a:t>SPARQL queries IMPLIED</a:t>
            </a:r>
          </a:p>
          <a:p>
            <a:pPr algn="ctr" defTabSz="342900">
              <a:defRPr/>
            </a:pPr>
            <a:r>
              <a:rPr lang="en-US" sz="1350" kern="0" dirty="0">
                <a:solidFill>
                  <a:prstClr val="white"/>
                </a:solidFill>
                <a:latin typeface="Helvetica Neue" panose="02000503000000020004" pitchFamily="2" charset="0"/>
                <a:ea typeface="Helvetica Neue Medium" charset="0"/>
                <a:cs typeface="Helvetica Neue Medium" charset="0"/>
              </a:rPr>
              <a:t>by the mappings</a:t>
            </a:r>
          </a:p>
        </p:txBody>
      </p:sp>
      <p:pic>
        <p:nvPicPr>
          <p:cNvPr id="60" name="pasted-image.pdf" descr="pasted-image.pdf">
            <a:extLst>
              <a:ext uri="{FF2B5EF4-FFF2-40B4-BE49-F238E27FC236}">
                <a16:creationId xmlns:a16="http://schemas.microsoft.com/office/drawing/2014/main" id="{97893466-C69A-B74B-9BBF-E8DFDE3E31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00000"/>
                    </a14:imgEffect>
                    <a14:imgEffect>
                      <a14:colorTemperature colorTemp="604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1301" y="2363263"/>
            <a:ext cx="1302569" cy="25431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1" name="pasted-image.pdf" descr="pasted-image.pdf">
            <a:extLst>
              <a:ext uri="{FF2B5EF4-FFF2-40B4-BE49-F238E27FC236}">
                <a16:creationId xmlns:a16="http://schemas.microsoft.com/office/drawing/2014/main" id="{9433E900-9BCD-C64D-8B60-C746472A825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8104" y="2708335"/>
            <a:ext cx="1354089" cy="17684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CAA37E7-B303-8640-8871-67019A7181F5}"/>
              </a:ext>
            </a:extLst>
          </p:cNvPr>
          <p:cNvSpPr/>
          <p:nvPr/>
        </p:nvSpPr>
        <p:spPr>
          <a:xfrm>
            <a:off x="1436467" y="4091047"/>
            <a:ext cx="2383421" cy="669485"/>
          </a:xfrm>
          <a:prstGeom prst="rect">
            <a:avLst/>
          </a:prstGeom>
          <a:solidFill>
            <a:srgbClr val="5373CA"/>
          </a:solidFill>
          <a:ln w="25400" cap="flat" cmpd="sng" algn="ctr">
            <a:noFill/>
            <a:prstDash val="solid"/>
          </a:ln>
          <a:effectLst/>
        </p:spPr>
        <p:txBody>
          <a:bodyPr lIns="135000" tIns="270000" rIns="135000" bIns="270000" rtlCol="0" anchor="ctr"/>
          <a:lstStyle/>
          <a:p>
            <a:pPr algn="ctr" defTabSz="342900">
              <a:defRPr/>
            </a:pPr>
            <a:r>
              <a:rPr lang="en-US" sz="1200" kern="0" dirty="0">
                <a:solidFill>
                  <a:prstClr val="white"/>
                </a:solidFill>
                <a:latin typeface="Helvetica Neue" panose="02000503000000020004" pitchFamily="2" charset="0"/>
                <a:ea typeface="Helvetica Neue Medium" charset="0"/>
                <a:cs typeface="Helvetica Neue Medium" charset="0"/>
              </a:rPr>
              <a:t>Incomplete Mappings are treated as OPTIONAL</a:t>
            </a:r>
          </a:p>
          <a:p>
            <a:pPr algn="ctr" defTabSz="342900">
              <a:defRPr/>
            </a:pPr>
            <a:r>
              <a:rPr lang="en-US" sz="1200" kern="0" dirty="0">
                <a:solidFill>
                  <a:prstClr val="white"/>
                </a:solidFill>
                <a:latin typeface="Helvetica Neue" panose="02000503000000020004" pitchFamily="2" charset="0"/>
                <a:ea typeface="Helvetica Neue Medium" charset="0"/>
                <a:cs typeface="Helvetica Neue Medium" charset="0"/>
              </a:rPr>
              <a:t>Typical of RDF queries</a:t>
            </a:r>
          </a:p>
        </p:txBody>
      </p:sp>
    </p:spTree>
    <p:extLst>
      <p:ext uri="{BB962C8B-B14F-4D97-AF65-F5344CB8AC3E}">
        <p14:creationId xmlns:p14="http://schemas.microsoft.com/office/powerpoint/2010/main" val="29073354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43DAA7-211F-0F4E-85D4-F878CC76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530" y="277718"/>
            <a:ext cx="6415760" cy="1105789"/>
          </a:xfrm>
        </p:spPr>
        <p:txBody>
          <a:bodyPr/>
          <a:lstStyle/>
          <a:p>
            <a:r>
              <a:rPr lang="en-US" b="1" dirty="0">
                <a:latin typeface="Helvetica Neue Condensed Black" panose="02000503000000020004" pitchFamily="2" charset="0"/>
              </a:rPr>
              <a:t>Reverse engineering SPARQL queries</a:t>
            </a:r>
            <a:br>
              <a:rPr lang="en-US" b="1" dirty="0">
                <a:latin typeface="Helvetica Neue Condensed Black" panose="02000503000000020004" pitchFamily="2" charset="0"/>
              </a:rPr>
            </a:br>
            <a:r>
              <a:rPr lang="en-US" sz="1800" dirty="0">
                <a:latin typeface="Helvetica Neue Thin" panose="020B0403020202020204" pitchFamily="34" charset="0"/>
              </a:rPr>
              <a:t>Challenges and Complexity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B4A9E0-26C2-CB48-A0E7-D65926700CB3}"/>
              </a:ext>
            </a:extLst>
          </p:cNvPr>
          <p:cNvSpPr/>
          <p:nvPr/>
        </p:nvSpPr>
        <p:spPr>
          <a:xfrm>
            <a:off x="7263152" y="391604"/>
            <a:ext cx="159364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50" dirty="0">
                <a:solidFill>
                  <a:srgbClr val="0072E5"/>
                </a:solidFill>
                <a:latin typeface="LibreCaslonText"/>
              </a:rPr>
              <a:t>Arenas et al. </a:t>
            </a:r>
            <a:r>
              <a:rPr lang="en-GB" sz="1350" dirty="0">
                <a:latin typeface="LibreCaslonText"/>
              </a:rPr>
              <a:t>[</a:t>
            </a:r>
            <a:r>
              <a:rPr lang="en-GB" sz="1350" dirty="0">
                <a:solidFill>
                  <a:srgbClr val="0072E5"/>
                </a:solidFill>
                <a:latin typeface="LibreCaslonText"/>
              </a:rPr>
              <a:t>2016</a:t>
            </a:r>
            <a:r>
              <a:rPr lang="en-GB" sz="1350" dirty="0">
                <a:latin typeface="LibreCaslonText"/>
              </a:rPr>
              <a:t>] </a:t>
            </a:r>
            <a:endParaRPr lang="en-GB" sz="1350" dirty="0">
              <a:latin typeface="Helvetica Neue" panose="02000503000000020004" pitchFamily="2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7D8E582-807B-CD4F-A93C-CFB8D15691D8}"/>
              </a:ext>
            </a:extLst>
          </p:cNvPr>
          <p:cNvSpPr/>
          <p:nvPr/>
        </p:nvSpPr>
        <p:spPr>
          <a:xfrm>
            <a:off x="440530" y="1273628"/>
            <a:ext cx="4225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latin typeface="Helvetica Neue" panose="02000503000000020004" pitchFamily="2" charset="0"/>
              </a:rPr>
              <a:t>Query:         Set of Variable Mappings  </a:t>
            </a:r>
            <a:r>
              <a:rPr lang="en-US" dirty="0" err="1">
                <a:latin typeface="Helvetica Neue" panose="02000503000000020004" pitchFamily="2" charset="0"/>
              </a:rPr>
              <a:t>Ω</a:t>
            </a:r>
            <a:endParaRPr lang="en-US" sz="1350" dirty="0">
              <a:latin typeface="Helvetica Neue" panose="02000503000000020004" pitchFamily="2" charset="0"/>
            </a:endParaRPr>
          </a:p>
        </p:txBody>
      </p:sp>
      <p:grpSp>
        <p:nvGrpSpPr>
          <p:cNvPr id="29" name="Group">
            <a:extLst>
              <a:ext uri="{FF2B5EF4-FFF2-40B4-BE49-F238E27FC236}">
                <a16:creationId xmlns:a16="http://schemas.microsoft.com/office/drawing/2014/main" id="{9DA2312C-D200-AE4F-9DBD-AED98848ADCE}"/>
              </a:ext>
            </a:extLst>
          </p:cNvPr>
          <p:cNvGrpSpPr/>
          <p:nvPr/>
        </p:nvGrpSpPr>
        <p:grpSpPr>
          <a:xfrm>
            <a:off x="440863" y="1793432"/>
            <a:ext cx="2050550" cy="1088163"/>
            <a:chOff x="0" y="0"/>
            <a:chExt cx="5525287" cy="2985489"/>
          </a:xfrm>
        </p:grpSpPr>
        <p:pic>
          <p:nvPicPr>
            <p:cNvPr id="30" name="pasted-image.pdf" descr="pasted-image.pdf">
              <a:extLst>
                <a:ext uri="{FF2B5EF4-FFF2-40B4-BE49-F238E27FC236}">
                  <a16:creationId xmlns:a16="http://schemas.microsoft.com/office/drawing/2014/main" id="{DD793717-2942-9048-8F3E-87E7866E3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30481"/>
              <a:ext cx="5525288" cy="26550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" name="pasted-image.pdf" descr="pasted-image.pdf">
              <a:extLst>
                <a:ext uri="{FF2B5EF4-FFF2-40B4-BE49-F238E27FC236}">
                  <a16:creationId xmlns:a16="http://schemas.microsoft.com/office/drawing/2014/main" id="{EF65DF7F-4605-7B4E-98B0-0C8DC29F0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13149" y="0"/>
              <a:ext cx="298989" cy="3348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2" name="Group">
            <a:extLst>
              <a:ext uri="{FF2B5EF4-FFF2-40B4-BE49-F238E27FC236}">
                <a16:creationId xmlns:a16="http://schemas.microsoft.com/office/drawing/2014/main" id="{B26AE996-0EB7-BE4F-9B7A-D4CCF753C83A}"/>
              </a:ext>
            </a:extLst>
          </p:cNvPr>
          <p:cNvGrpSpPr/>
          <p:nvPr/>
        </p:nvGrpSpPr>
        <p:grpSpPr>
          <a:xfrm>
            <a:off x="2956430" y="1925788"/>
            <a:ext cx="1732518" cy="1006337"/>
            <a:chOff x="0" y="0"/>
            <a:chExt cx="4958035" cy="3030240"/>
          </a:xfrm>
        </p:grpSpPr>
        <p:pic>
          <p:nvPicPr>
            <p:cNvPr id="33" name="pasted-image.pdf" descr="pasted-image.pdf">
              <a:extLst>
                <a:ext uri="{FF2B5EF4-FFF2-40B4-BE49-F238E27FC236}">
                  <a16:creationId xmlns:a16="http://schemas.microsoft.com/office/drawing/2014/main" id="{70CC9216-5186-1E44-A584-D402F769C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697781" y="2534940"/>
              <a:ext cx="914401" cy="495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" name="pasted-image.pdf" descr="pasted-image.pdf">
              <a:extLst>
                <a:ext uri="{FF2B5EF4-FFF2-40B4-BE49-F238E27FC236}">
                  <a16:creationId xmlns:a16="http://schemas.microsoft.com/office/drawing/2014/main" id="{8D4E9BCD-575D-824F-A987-600D79587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17800" y="1232870"/>
              <a:ext cx="1587500" cy="495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" name="pasted-image.pdf" descr="pasted-image.pdf">
              <a:extLst>
                <a:ext uri="{FF2B5EF4-FFF2-40B4-BE49-F238E27FC236}">
                  <a16:creationId xmlns:a16="http://schemas.microsoft.com/office/drawing/2014/main" id="{29121BA4-6C44-B341-8A13-2B995EEC0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232870"/>
              <a:ext cx="1587500" cy="495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" name="pasted-image.pdf" descr="pasted-image.pdf">
              <a:extLst>
                <a:ext uri="{FF2B5EF4-FFF2-40B4-BE49-F238E27FC236}">
                  <a16:creationId xmlns:a16="http://schemas.microsoft.com/office/drawing/2014/main" id="{8E59A3B8-E1BD-674E-B23E-7D9CFA67E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781" y="0"/>
              <a:ext cx="2946401" cy="495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" name="Line">
              <a:extLst>
                <a:ext uri="{FF2B5EF4-FFF2-40B4-BE49-F238E27FC236}">
                  <a16:creationId xmlns:a16="http://schemas.microsoft.com/office/drawing/2014/main" id="{2D487A43-89F3-434B-9C47-D7DF562EE268}"/>
                </a:ext>
              </a:extLst>
            </p:cNvPr>
            <p:cNvSpPr/>
            <p:nvPr/>
          </p:nvSpPr>
          <p:spPr>
            <a:xfrm>
              <a:off x="2516459" y="578820"/>
              <a:ext cx="580481" cy="58048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342900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"/>
                </a:defRPr>
              </a:pPr>
              <a:endParaRPr sz="2100" cap="all" dirty="0">
                <a:solidFill>
                  <a:prstClr val="black"/>
                </a:solidFill>
                <a:latin typeface="Helvetica Neue" panose="02000503000000020004" pitchFamily="2" charset="0"/>
                <a:sym typeface="DIN Condensed"/>
              </a:endParaRPr>
            </a:p>
          </p:txBody>
        </p:sp>
        <p:sp>
          <p:nvSpPr>
            <p:cNvPr id="38" name="Line">
              <a:extLst>
                <a:ext uri="{FF2B5EF4-FFF2-40B4-BE49-F238E27FC236}">
                  <a16:creationId xmlns:a16="http://schemas.microsoft.com/office/drawing/2014/main" id="{FA0E5BCE-3753-5742-9647-BBD6B36C4C83}"/>
                </a:ext>
              </a:extLst>
            </p:cNvPr>
            <p:cNvSpPr/>
            <p:nvPr/>
          </p:nvSpPr>
          <p:spPr>
            <a:xfrm flipH="1">
              <a:off x="1208359" y="578820"/>
              <a:ext cx="580481" cy="58048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342900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"/>
                </a:defRPr>
              </a:pPr>
              <a:endParaRPr sz="2100" cap="all" dirty="0">
                <a:solidFill>
                  <a:prstClr val="black"/>
                </a:solidFill>
                <a:latin typeface="Helvetica Neue" panose="02000503000000020004" pitchFamily="2" charset="0"/>
                <a:sym typeface="DIN Condensed"/>
              </a:endParaRPr>
            </a:p>
          </p:txBody>
        </p:sp>
        <p:sp>
          <p:nvSpPr>
            <p:cNvPr id="39" name="Line">
              <a:extLst>
                <a:ext uri="{FF2B5EF4-FFF2-40B4-BE49-F238E27FC236}">
                  <a16:creationId xmlns:a16="http://schemas.microsoft.com/office/drawing/2014/main" id="{B53EFA1F-B731-A046-9146-1693C8C2B93A}"/>
                </a:ext>
              </a:extLst>
            </p:cNvPr>
            <p:cNvSpPr/>
            <p:nvPr/>
          </p:nvSpPr>
          <p:spPr>
            <a:xfrm flipH="1">
              <a:off x="2507479" y="1845805"/>
              <a:ext cx="580481" cy="58048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342900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"/>
                </a:defRPr>
              </a:pPr>
              <a:endParaRPr sz="2100" cap="all" dirty="0">
                <a:solidFill>
                  <a:prstClr val="black"/>
                </a:solidFill>
                <a:latin typeface="Helvetica Neue" panose="02000503000000020004" pitchFamily="2" charset="0"/>
                <a:sym typeface="DIN Condensed"/>
              </a:endParaRPr>
            </a:p>
          </p:txBody>
        </p:sp>
        <p:sp>
          <p:nvSpPr>
            <p:cNvPr id="40" name="Line">
              <a:extLst>
                <a:ext uri="{FF2B5EF4-FFF2-40B4-BE49-F238E27FC236}">
                  <a16:creationId xmlns:a16="http://schemas.microsoft.com/office/drawing/2014/main" id="{3F3E75EF-4B0A-0E46-9DDE-A7D61F3EC433}"/>
                </a:ext>
              </a:extLst>
            </p:cNvPr>
            <p:cNvSpPr/>
            <p:nvPr/>
          </p:nvSpPr>
          <p:spPr>
            <a:xfrm>
              <a:off x="1217340" y="1845805"/>
              <a:ext cx="580481" cy="58048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342900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"/>
                </a:defRPr>
              </a:pPr>
              <a:endParaRPr sz="2100" cap="all" dirty="0">
                <a:solidFill>
                  <a:prstClr val="black"/>
                </a:solidFill>
                <a:latin typeface="Helvetica Neue" panose="02000503000000020004" pitchFamily="2" charset="0"/>
                <a:sym typeface="DIN Condensed"/>
              </a:endParaRPr>
            </a:p>
          </p:txBody>
        </p:sp>
        <p:pic>
          <p:nvPicPr>
            <p:cNvPr id="41" name="pasted-image.pdf" descr="pasted-image.pdf">
              <a:extLst>
                <a:ext uri="{FF2B5EF4-FFF2-40B4-BE49-F238E27FC236}">
                  <a16:creationId xmlns:a16="http://schemas.microsoft.com/office/drawing/2014/main" id="{FF70A233-DAB0-3340-9C31-18B6D7CC4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28764" y="70820"/>
              <a:ext cx="622301" cy="355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" name="pasted-image.pdf" descr="pasted-image.pdf">
              <a:extLst>
                <a:ext uri="{FF2B5EF4-FFF2-40B4-BE49-F238E27FC236}">
                  <a16:creationId xmlns:a16="http://schemas.microsoft.com/office/drawing/2014/main" id="{FB3DBB34-D2A7-9142-963C-C87472380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88083" y="1302720"/>
              <a:ext cx="571501" cy="355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" name="pasted-image.pdf" descr="pasted-image.pdf">
              <a:extLst>
                <a:ext uri="{FF2B5EF4-FFF2-40B4-BE49-F238E27FC236}">
                  <a16:creationId xmlns:a16="http://schemas.microsoft.com/office/drawing/2014/main" id="{FD0B13D7-3B07-1E41-A781-E52B242BA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399235" y="1302720"/>
              <a:ext cx="558801" cy="355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" name="pasted-image.pdf" descr="pasted-image.pdf">
              <a:extLst>
                <a:ext uri="{FF2B5EF4-FFF2-40B4-BE49-F238E27FC236}">
                  <a16:creationId xmlns:a16="http://schemas.microsoft.com/office/drawing/2014/main" id="{9D4CFC4A-761F-B746-AC63-CB82D9E1A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91383" y="2598440"/>
              <a:ext cx="698501" cy="368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5" name="Group">
            <a:extLst>
              <a:ext uri="{FF2B5EF4-FFF2-40B4-BE49-F238E27FC236}">
                <a16:creationId xmlns:a16="http://schemas.microsoft.com/office/drawing/2014/main" id="{422A57C8-1605-EA49-A150-6F3C04AA56A3}"/>
              </a:ext>
            </a:extLst>
          </p:cNvPr>
          <p:cNvGrpSpPr/>
          <p:nvPr/>
        </p:nvGrpSpPr>
        <p:grpSpPr>
          <a:xfrm>
            <a:off x="5171215" y="1793432"/>
            <a:ext cx="729000" cy="784116"/>
            <a:chOff x="-33714" y="0"/>
            <a:chExt cx="2592271" cy="2895580"/>
          </a:xfrm>
        </p:grpSpPr>
        <p:sp>
          <p:nvSpPr>
            <p:cNvPr id="46" name="Line">
              <a:extLst>
                <a:ext uri="{FF2B5EF4-FFF2-40B4-BE49-F238E27FC236}">
                  <a16:creationId xmlns:a16="http://schemas.microsoft.com/office/drawing/2014/main" id="{5924A0AF-12E2-4B4C-B0D4-40638D0B5FA4}"/>
                </a:ext>
              </a:extLst>
            </p:cNvPr>
            <p:cNvSpPr/>
            <p:nvPr/>
          </p:nvSpPr>
          <p:spPr>
            <a:xfrm>
              <a:off x="1614654" y="501969"/>
              <a:ext cx="580482" cy="58048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342900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"/>
                </a:defRPr>
              </a:pPr>
              <a:endParaRPr sz="2100" cap="all" dirty="0">
                <a:solidFill>
                  <a:prstClr val="black"/>
                </a:solidFill>
                <a:latin typeface="Helvetica Neue" panose="02000503000000020004" pitchFamily="2" charset="0"/>
                <a:sym typeface="DIN Condensed"/>
              </a:endParaRPr>
            </a:p>
          </p:txBody>
        </p:sp>
        <p:sp>
          <p:nvSpPr>
            <p:cNvPr id="63" name="Line">
              <a:extLst>
                <a:ext uri="{FF2B5EF4-FFF2-40B4-BE49-F238E27FC236}">
                  <a16:creationId xmlns:a16="http://schemas.microsoft.com/office/drawing/2014/main" id="{E482D454-EACD-D044-A515-30FF3426FB88}"/>
                </a:ext>
              </a:extLst>
            </p:cNvPr>
            <p:cNvSpPr/>
            <p:nvPr/>
          </p:nvSpPr>
          <p:spPr>
            <a:xfrm flipH="1">
              <a:off x="306554" y="501969"/>
              <a:ext cx="580482" cy="58048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342900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"/>
                </a:defRPr>
              </a:pPr>
              <a:endParaRPr sz="2100" cap="all" dirty="0">
                <a:solidFill>
                  <a:prstClr val="black"/>
                </a:solidFill>
                <a:latin typeface="Helvetica Neue" panose="02000503000000020004" pitchFamily="2" charset="0"/>
                <a:sym typeface="DIN Condensed"/>
              </a:endParaRPr>
            </a:p>
          </p:txBody>
        </p:sp>
        <p:sp>
          <p:nvSpPr>
            <p:cNvPr id="64" name="Line">
              <a:extLst>
                <a:ext uri="{FF2B5EF4-FFF2-40B4-BE49-F238E27FC236}">
                  <a16:creationId xmlns:a16="http://schemas.microsoft.com/office/drawing/2014/main" id="{20B284A8-F068-9C45-9111-67F399FF2CA2}"/>
                </a:ext>
              </a:extLst>
            </p:cNvPr>
            <p:cNvSpPr/>
            <p:nvPr/>
          </p:nvSpPr>
          <p:spPr>
            <a:xfrm flipH="1">
              <a:off x="315535" y="1768954"/>
              <a:ext cx="1" cy="57084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342900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"/>
                </a:defRPr>
              </a:pPr>
              <a:endParaRPr sz="2100" cap="all" dirty="0">
                <a:solidFill>
                  <a:prstClr val="black"/>
                </a:solidFill>
                <a:latin typeface="Helvetica Neue" panose="02000503000000020004" pitchFamily="2" charset="0"/>
                <a:sym typeface="DIN Condensed"/>
              </a:endParaRPr>
            </a:p>
          </p:txBody>
        </p:sp>
        <p:pic>
          <p:nvPicPr>
            <p:cNvPr id="65" name="pasted-image.pdf" descr="pasted-image.pdf">
              <a:extLst>
                <a:ext uri="{FF2B5EF4-FFF2-40B4-BE49-F238E27FC236}">
                  <a16:creationId xmlns:a16="http://schemas.microsoft.com/office/drawing/2014/main" id="{FD07D0C8-2CE5-2E4F-BF67-1C4846287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026" y="0"/>
              <a:ext cx="622301" cy="355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" name="pasted-image.pdf" descr="pasted-image.pdf">
              <a:extLst>
                <a:ext uri="{FF2B5EF4-FFF2-40B4-BE49-F238E27FC236}">
                  <a16:creationId xmlns:a16="http://schemas.microsoft.com/office/drawing/2014/main" id="{66A84E8C-DD1F-0B4F-9FD0-EAB861B92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225869"/>
              <a:ext cx="571500" cy="355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" name="pasted-image.pdf" descr="pasted-image.pdf">
              <a:extLst>
                <a:ext uri="{FF2B5EF4-FFF2-40B4-BE49-F238E27FC236}">
                  <a16:creationId xmlns:a16="http://schemas.microsoft.com/office/drawing/2014/main" id="{8F6D87DA-350F-CF47-A420-504548501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999757" y="1243412"/>
              <a:ext cx="558801" cy="355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8" name="pasted-image.pdf" descr="pasted-image.pdf">
              <a:extLst>
                <a:ext uri="{FF2B5EF4-FFF2-40B4-BE49-F238E27FC236}">
                  <a16:creationId xmlns:a16="http://schemas.microsoft.com/office/drawing/2014/main" id="{566EE5B4-15F3-C544-AD09-60F7E82D0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3715" y="2527280"/>
              <a:ext cx="698501" cy="368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9" name="Group">
            <a:extLst>
              <a:ext uri="{FF2B5EF4-FFF2-40B4-BE49-F238E27FC236}">
                <a16:creationId xmlns:a16="http://schemas.microsoft.com/office/drawing/2014/main" id="{35484A2C-7BF6-2342-86D6-954EA153B5AA}"/>
              </a:ext>
            </a:extLst>
          </p:cNvPr>
          <p:cNvGrpSpPr/>
          <p:nvPr/>
        </p:nvGrpSpPr>
        <p:grpSpPr>
          <a:xfrm>
            <a:off x="3179233" y="2903670"/>
            <a:ext cx="1198174" cy="1389089"/>
            <a:chOff x="0" y="0"/>
            <a:chExt cx="3867003" cy="4781723"/>
          </a:xfrm>
        </p:grpSpPr>
        <p:sp>
          <p:nvSpPr>
            <p:cNvPr id="70" name="Rounded Rectangle">
              <a:extLst>
                <a:ext uri="{FF2B5EF4-FFF2-40B4-BE49-F238E27FC236}">
                  <a16:creationId xmlns:a16="http://schemas.microsoft.com/office/drawing/2014/main" id="{7CFC9EC8-6CA6-3749-8A51-6BC8DEA5697B}"/>
                </a:ext>
              </a:extLst>
            </p:cNvPr>
            <p:cNvSpPr/>
            <p:nvPr/>
          </p:nvSpPr>
          <p:spPr>
            <a:xfrm>
              <a:off x="0" y="353239"/>
              <a:ext cx="3867004" cy="4428485"/>
            </a:xfrm>
            <a:prstGeom prst="roundRect">
              <a:avLst>
                <a:gd name="adj" fmla="val 6191"/>
              </a:avLst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342900">
                <a:lnSpc>
                  <a:spcPct val="80000"/>
                </a:lnSpc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 sz="2100" cap="all" dirty="0">
                <a:solidFill>
                  <a:srgbClr val="FFFFFF"/>
                </a:solidFill>
                <a:latin typeface="Helvetica Neue" panose="02000503000000020004" pitchFamily="2" charset="0"/>
                <a:sym typeface="DIN Condensed"/>
              </a:endParaRPr>
            </a:p>
          </p:txBody>
        </p:sp>
        <p:pic>
          <p:nvPicPr>
            <p:cNvPr id="71" name="pasted-image.pdf" descr="pasted-image.pdf">
              <a:extLst>
                <a:ext uri="{FF2B5EF4-FFF2-40B4-BE49-F238E27FC236}">
                  <a16:creationId xmlns:a16="http://schemas.microsoft.com/office/drawing/2014/main" id="{0853177A-81A9-2948-BA10-1B948D319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807" y="478416"/>
              <a:ext cx="1663701" cy="495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" name="pasted-image.pdf" descr="pasted-image.pdf">
              <a:extLst>
                <a:ext uri="{FF2B5EF4-FFF2-40B4-BE49-F238E27FC236}">
                  <a16:creationId xmlns:a16="http://schemas.microsoft.com/office/drawing/2014/main" id="{1220C022-5938-5F4C-A7F2-18C34E87A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0194" y="1487018"/>
              <a:ext cx="1663701" cy="495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" name="pasted-image.pdf" descr="pasted-image.pdf">
              <a:extLst>
                <a:ext uri="{FF2B5EF4-FFF2-40B4-BE49-F238E27FC236}">
                  <a16:creationId xmlns:a16="http://schemas.microsoft.com/office/drawing/2014/main" id="{9B3B8E58-C7FC-D742-ACFF-59714328B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0194" y="2382278"/>
              <a:ext cx="1663701" cy="495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" name="pasted-image.pdf" descr="pasted-image.pdf">
              <a:extLst>
                <a:ext uri="{FF2B5EF4-FFF2-40B4-BE49-F238E27FC236}">
                  <a16:creationId xmlns:a16="http://schemas.microsoft.com/office/drawing/2014/main" id="{1710BB6F-5C11-694B-B2B2-4FED03805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0194" y="3277538"/>
              <a:ext cx="1663701" cy="495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" name="pasted-image.pdf" descr="pasted-image.pdf">
              <a:extLst>
                <a:ext uri="{FF2B5EF4-FFF2-40B4-BE49-F238E27FC236}">
                  <a16:creationId xmlns:a16="http://schemas.microsoft.com/office/drawing/2014/main" id="{5CA16A70-61A9-C74B-B4B2-018B0F9FF9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31808" y="1487018"/>
              <a:ext cx="1905001" cy="495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" name="pasted-image.pdf" descr="pasted-image.pdf">
              <a:extLst>
                <a:ext uri="{FF2B5EF4-FFF2-40B4-BE49-F238E27FC236}">
                  <a16:creationId xmlns:a16="http://schemas.microsoft.com/office/drawing/2014/main" id="{DDB5C7AB-ECDA-B541-8D11-5B38CBB53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31808" y="3277538"/>
              <a:ext cx="1905001" cy="495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" name="pasted-image.pdf" descr="pasted-image.pdf">
              <a:extLst>
                <a:ext uri="{FF2B5EF4-FFF2-40B4-BE49-F238E27FC236}">
                  <a16:creationId xmlns:a16="http://schemas.microsoft.com/office/drawing/2014/main" id="{14B49712-EAAD-2745-903C-245076823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31808" y="2382278"/>
              <a:ext cx="1905001" cy="495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" name="pasted-image.pdf" descr="pasted-image.pdf">
              <a:extLst>
                <a:ext uri="{FF2B5EF4-FFF2-40B4-BE49-F238E27FC236}">
                  <a16:creationId xmlns:a16="http://schemas.microsoft.com/office/drawing/2014/main" id="{4A7C1D5D-49C2-2345-9F92-BA773CE2E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31808" y="3779142"/>
              <a:ext cx="1905001" cy="495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" name="pasted-image.pdf" descr="pasted-image.pdf">
              <a:extLst>
                <a:ext uri="{FF2B5EF4-FFF2-40B4-BE49-F238E27FC236}">
                  <a16:creationId xmlns:a16="http://schemas.microsoft.com/office/drawing/2014/main" id="{15EAA1F6-0DDB-164D-B152-6BDD11F8C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31808" y="4278366"/>
              <a:ext cx="1905001" cy="495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" name="pasted-image.pdf" descr="pasted-image.pdf">
              <a:extLst>
                <a:ext uri="{FF2B5EF4-FFF2-40B4-BE49-F238E27FC236}">
                  <a16:creationId xmlns:a16="http://schemas.microsoft.com/office/drawing/2014/main" id="{A2881C59-33CF-B547-925A-616AB952B6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92700" y="0"/>
              <a:ext cx="381001" cy="355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1" name="Right Arrow 80">
            <a:extLst>
              <a:ext uri="{FF2B5EF4-FFF2-40B4-BE49-F238E27FC236}">
                <a16:creationId xmlns:a16="http://schemas.microsoft.com/office/drawing/2014/main" id="{E4D0FA64-4B17-7C4C-9109-AC84C0310847}"/>
              </a:ext>
            </a:extLst>
          </p:cNvPr>
          <p:cNvSpPr/>
          <p:nvPr/>
        </p:nvSpPr>
        <p:spPr>
          <a:xfrm>
            <a:off x="2606253" y="2358418"/>
            <a:ext cx="194642" cy="141292"/>
          </a:xfrm>
          <a:prstGeom prst="rightArrow">
            <a:avLst/>
          </a:prstGeom>
          <a:solidFill>
            <a:srgbClr val="325AB4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 dirty="0">
              <a:solidFill>
                <a:prstClr val="white"/>
              </a:solidFill>
              <a:latin typeface="Helvetica Neue" panose="02000503000000020004" pitchFamily="2" charset="0"/>
            </a:endParaRPr>
          </a:p>
        </p:txBody>
      </p:sp>
      <p:graphicFrame>
        <p:nvGraphicFramePr>
          <p:cNvPr id="82" name="Table 81">
            <a:extLst>
              <a:ext uri="{FF2B5EF4-FFF2-40B4-BE49-F238E27FC236}">
                <a16:creationId xmlns:a16="http://schemas.microsoft.com/office/drawing/2014/main" id="{959212C3-96D1-5D42-A489-89FC3F02F24C}"/>
              </a:ext>
            </a:extLst>
          </p:cNvPr>
          <p:cNvGraphicFramePr>
            <a:graphicFrameLocks noGrp="1"/>
          </p:cNvGraphicFramePr>
          <p:nvPr/>
        </p:nvGraphicFramePr>
        <p:xfrm>
          <a:off x="470818" y="2133959"/>
          <a:ext cx="300941" cy="720440"/>
        </p:xfrm>
        <a:graphic>
          <a:graphicData uri="http://schemas.openxmlformats.org/drawingml/2006/table">
            <a:tbl>
              <a:tblPr firstRow="1" bandRow="1"/>
              <a:tblGrid>
                <a:gridCol w="3009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0110">
                <a:tc>
                  <a:txBody>
                    <a:bodyPr/>
                    <a:lstStyle>
                      <a:lvl1pPr marL="0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1pPr>
                      <a:lvl2pPr marL="457159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2pPr>
                      <a:lvl3pPr marL="91431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3pPr>
                      <a:lvl4pPr marL="137147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4pPr>
                      <a:lvl5pPr marL="1828636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5pPr>
                      <a:lvl6pPr marL="2285794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6pPr>
                      <a:lvl7pPr marL="2742953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7pPr>
                      <a:lvl8pPr marL="3200112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8pPr>
                      <a:lvl9pPr marL="3657271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9pPr>
                    </a:lstStyle>
                    <a:p>
                      <a:pPr algn="ctr"/>
                      <a:r>
                        <a:rPr lang="en-US" sz="1100" b="1" dirty="0">
                          <a:latin typeface="Courier New" charset="0"/>
                          <a:ea typeface="Courier New" charset="0"/>
                          <a:cs typeface="Courier New" charset="0"/>
                        </a:rPr>
                        <a:t>M1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110">
                <a:tc>
                  <a:txBody>
                    <a:bodyPr/>
                    <a:lstStyle>
                      <a:lvl1pPr marL="0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1pPr>
                      <a:lvl2pPr marL="457159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2pPr>
                      <a:lvl3pPr marL="91431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3pPr>
                      <a:lvl4pPr marL="137147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4pPr>
                      <a:lvl5pPr marL="1828636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5pPr>
                      <a:lvl6pPr marL="2285794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6pPr>
                      <a:lvl7pPr marL="2742953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7pPr>
                      <a:lvl8pPr marL="3200112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8pPr>
                      <a:lvl9pPr marL="3657271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9pPr>
                    </a:lstStyle>
                    <a:p>
                      <a:pPr algn="ctr"/>
                      <a:r>
                        <a:rPr lang="en-US" sz="1100" b="1" dirty="0">
                          <a:latin typeface="Courier New" charset="0"/>
                          <a:ea typeface="Courier New" charset="0"/>
                          <a:cs typeface="Courier New" charset="0"/>
                        </a:rPr>
                        <a:t>M2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110">
                <a:tc>
                  <a:txBody>
                    <a:bodyPr/>
                    <a:lstStyle>
                      <a:lvl1pPr marL="0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1pPr>
                      <a:lvl2pPr marL="457159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2pPr>
                      <a:lvl3pPr marL="91431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3pPr>
                      <a:lvl4pPr marL="137147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4pPr>
                      <a:lvl5pPr marL="1828636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5pPr>
                      <a:lvl6pPr marL="2285794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6pPr>
                      <a:lvl7pPr marL="2742953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7pPr>
                      <a:lvl8pPr marL="3200112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8pPr>
                      <a:lvl9pPr marL="3657271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9pPr>
                    </a:lstStyle>
                    <a:p>
                      <a:pPr algn="ctr"/>
                      <a:r>
                        <a:rPr lang="en-US" sz="1100" b="1" dirty="0">
                          <a:latin typeface="Courier New" charset="0"/>
                          <a:ea typeface="Courier New" charset="0"/>
                          <a:cs typeface="Courier New" charset="0"/>
                        </a:rPr>
                        <a:t>M3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110">
                <a:tc>
                  <a:txBody>
                    <a:bodyPr/>
                    <a:lstStyle>
                      <a:lvl1pPr marL="0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1pPr>
                      <a:lvl2pPr marL="457159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2pPr>
                      <a:lvl3pPr marL="91431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3pPr>
                      <a:lvl4pPr marL="137147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4pPr>
                      <a:lvl5pPr marL="1828636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5pPr>
                      <a:lvl6pPr marL="2285794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6pPr>
                      <a:lvl7pPr marL="2742953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7pPr>
                      <a:lvl8pPr marL="3200112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8pPr>
                      <a:lvl9pPr marL="3657271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9pPr>
                    </a:lstStyle>
                    <a:p>
                      <a:pPr algn="ctr"/>
                      <a:r>
                        <a:rPr lang="en-US" sz="1100" b="1" dirty="0">
                          <a:latin typeface="Courier New" charset="0"/>
                          <a:ea typeface="Courier New" charset="0"/>
                          <a:cs typeface="Courier New" charset="0"/>
                        </a:rPr>
                        <a:t>M4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3" name="TextBox 82">
            <a:extLst>
              <a:ext uri="{FF2B5EF4-FFF2-40B4-BE49-F238E27FC236}">
                <a16:creationId xmlns:a16="http://schemas.microsoft.com/office/drawing/2014/main" id="{4811E041-ED39-0741-A351-2A693A81A8CE}"/>
              </a:ext>
            </a:extLst>
          </p:cNvPr>
          <p:cNvSpPr txBox="1"/>
          <p:nvPr/>
        </p:nvSpPr>
        <p:spPr>
          <a:xfrm>
            <a:off x="3051932" y="1891862"/>
            <a:ext cx="1226618" cy="253916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defTabSz="322660">
              <a:spcAft>
                <a:spcPts val="300"/>
              </a:spcAft>
              <a:buSzPct val="100000"/>
              <a:defRPr/>
            </a:pPr>
            <a:r>
              <a:rPr lang="en-US" sz="1050" kern="0" dirty="0">
                <a:solidFill>
                  <a:prstClr val="black"/>
                </a:solidFill>
                <a:latin typeface="Courier" charset="0"/>
                <a:ea typeface="Courier" charset="0"/>
                <a:cs typeface="Courier" charset="0"/>
              </a:rPr>
              <a:t>{M1,M2,M3,M4}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0FE1AF08-5FC7-5A44-B08A-0E23ACBC2D9E}"/>
              </a:ext>
            </a:extLst>
          </p:cNvPr>
          <p:cNvSpPr txBox="1"/>
          <p:nvPr/>
        </p:nvSpPr>
        <p:spPr>
          <a:xfrm>
            <a:off x="2938550" y="2342391"/>
            <a:ext cx="598285" cy="161583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lIns="0" tIns="0" rIns="0" bIns="0" rtlCol="0">
            <a:spAutoFit/>
          </a:bodyPr>
          <a:lstStyle/>
          <a:p>
            <a:pPr defTabSz="322660">
              <a:spcAft>
                <a:spcPts val="300"/>
              </a:spcAft>
              <a:buSzPct val="100000"/>
              <a:defRPr/>
            </a:pPr>
            <a:r>
              <a:rPr lang="en-US" sz="1050" kern="0" dirty="0">
                <a:solidFill>
                  <a:prstClr val="black"/>
                </a:solidFill>
                <a:latin typeface="Courier" charset="0"/>
                <a:ea typeface="Courier" charset="0"/>
                <a:cs typeface="Courier" charset="0"/>
              </a:rPr>
              <a:t>{M2,M4}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9A224F09-88B7-3E40-809D-E0FEAC3AD984}"/>
              </a:ext>
            </a:extLst>
          </p:cNvPr>
          <p:cNvSpPr txBox="1"/>
          <p:nvPr/>
        </p:nvSpPr>
        <p:spPr>
          <a:xfrm>
            <a:off x="3887262" y="2336674"/>
            <a:ext cx="598285" cy="161583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lIns="0" tIns="0" rIns="0" bIns="0" rtlCol="0">
            <a:spAutoFit/>
          </a:bodyPr>
          <a:lstStyle/>
          <a:p>
            <a:pPr defTabSz="322660">
              <a:spcAft>
                <a:spcPts val="300"/>
              </a:spcAft>
              <a:buSzPct val="100000"/>
              <a:defRPr/>
            </a:pPr>
            <a:r>
              <a:rPr lang="en-US" sz="1050" kern="0" dirty="0">
                <a:solidFill>
                  <a:prstClr val="black"/>
                </a:solidFill>
                <a:latin typeface="Courier" charset="0"/>
                <a:ea typeface="Courier" charset="0"/>
                <a:cs typeface="Courier" charset="0"/>
              </a:rPr>
              <a:t>{M3,M4}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398D9AF1-D806-E342-8F3E-7C29E54AEF61}"/>
              </a:ext>
            </a:extLst>
          </p:cNvPr>
          <p:cNvSpPr txBox="1"/>
          <p:nvPr/>
        </p:nvSpPr>
        <p:spPr>
          <a:xfrm>
            <a:off x="3552790" y="2773774"/>
            <a:ext cx="324000" cy="161583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lIns="0" tIns="0" rIns="0" bIns="0" rtlCol="0">
            <a:spAutoFit/>
          </a:bodyPr>
          <a:lstStyle/>
          <a:p>
            <a:pPr defTabSz="322660">
              <a:spcAft>
                <a:spcPts val="300"/>
              </a:spcAft>
              <a:buSzPct val="100000"/>
              <a:defRPr/>
            </a:pPr>
            <a:r>
              <a:rPr lang="en-US" sz="1050" kern="0">
                <a:solidFill>
                  <a:prstClr val="black"/>
                </a:solidFill>
                <a:latin typeface="Courier" charset="0"/>
                <a:ea typeface="Courier" charset="0"/>
                <a:cs typeface="Courier" charset="0"/>
              </a:rPr>
              <a:t>{M4}</a:t>
            </a:r>
            <a:endParaRPr lang="en-US" sz="1050" kern="0" dirty="0">
              <a:solidFill>
                <a:prstClr val="black"/>
              </a:solidFill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C3A162E8-FCF6-1D4D-B1F8-81C616C3094D}"/>
              </a:ext>
            </a:extLst>
          </p:cNvPr>
          <p:cNvSpPr/>
          <p:nvPr/>
        </p:nvSpPr>
        <p:spPr>
          <a:xfrm>
            <a:off x="440862" y="3411383"/>
            <a:ext cx="1880885" cy="879035"/>
          </a:xfrm>
          <a:prstGeom prst="rect">
            <a:avLst/>
          </a:prstGeom>
          <a:solidFill>
            <a:srgbClr val="5373CA"/>
          </a:solidFill>
          <a:ln w="25400" cap="flat" cmpd="sng" algn="ctr">
            <a:noFill/>
            <a:prstDash val="solid"/>
          </a:ln>
          <a:effectLst/>
        </p:spPr>
        <p:txBody>
          <a:bodyPr lIns="135000" tIns="135000" rIns="135000" bIns="135000" rtlCol="0" anchor="ctr"/>
          <a:lstStyle/>
          <a:p>
            <a:pPr algn="ctr" defTabSz="342900">
              <a:defRPr/>
            </a:pPr>
            <a:r>
              <a:rPr lang="en-US" sz="1500" kern="0" dirty="0">
                <a:solidFill>
                  <a:prstClr val="white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Greedy: keep just enough to cover all variables</a:t>
            </a:r>
          </a:p>
        </p:txBody>
      </p:sp>
      <p:graphicFrame>
        <p:nvGraphicFramePr>
          <p:cNvPr id="88" name="Table 87">
            <a:extLst>
              <a:ext uri="{FF2B5EF4-FFF2-40B4-BE49-F238E27FC236}">
                <a16:creationId xmlns:a16="http://schemas.microsoft.com/office/drawing/2014/main" id="{B123635A-B63F-EA45-B4F0-6845FD7F3F5C}"/>
              </a:ext>
            </a:extLst>
          </p:cNvPr>
          <p:cNvGraphicFramePr>
            <a:graphicFrameLocks noGrp="1"/>
          </p:cNvGraphicFramePr>
          <p:nvPr/>
        </p:nvGraphicFramePr>
        <p:xfrm>
          <a:off x="2838955" y="3049368"/>
          <a:ext cx="320109" cy="1060652"/>
        </p:xfrm>
        <a:graphic>
          <a:graphicData uri="http://schemas.openxmlformats.org/drawingml/2006/table">
            <a:tbl>
              <a:tblPr firstRow="1" bandRow="1"/>
              <a:tblGrid>
                <a:gridCol w="3201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5163">
                <a:tc>
                  <a:txBody>
                    <a:bodyPr/>
                    <a:lstStyle>
                      <a:lvl1pPr marL="0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1pPr>
                      <a:lvl2pPr marL="457159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2pPr>
                      <a:lvl3pPr marL="91431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3pPr>
                      <a:lvl4pPr marL="137147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4pPr>
                      <a:lvl5pPr marL="1828636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5pPr>
                      <a:lvl6pPr marL="2285794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6pPr>
                      <a:lvl7pPr marL="2742953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7pPr>
                      <a:lvl8pPr marL="3200112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8pPr>
                      <a:lvl9pPr marL="3657271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9pPr>
                    </a:lstStyle>
                    <a:p>
                      <a:pPr algn="ctr"/>
                      <a:r>
                        <a:rPr lang="en-US" sz="1100" b="1" dirty="0">
                          <a:latin typeface="Courier New" charset="0"/>
                          <a:ea typeface="Courier New" charset="0"/>
                          <a:cs typeface="Courier New" charset="0"/>
                        </a:rPr>
                        <a:t>M1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163">
                <a:tc>
                  <a:txBody>
                    <a:bodyPr/>
                    <a:lstStyle>
                      <a:lvl1pPr marL="0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1pPr>
                      <a:lvl2pPr marL="457159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2pPr>
                      <a:lvl3pPr marL="91431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3pPr>
                      <a:lvl4pPr marL="137147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4pPr>
                      <a:lvl5pPr marL="1828636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5pPr>
                      <a:lvl6pPr marL="2285794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6pPr>
                      <a:lvl7pPr marL="2742953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7pPr>
                      <a:lvl8pPr marL="3200112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8pPr>
                      <a:lvl9pPr marL="3657271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9pPr>
                    </a:lstStyle>
                    <a:p>
                      <a:pPr algn="ctr"/>
                      <a:r>
                        <a:rPr lang="en-US" sz="1100" b="1" dirty="0">
                          <a:latin typeface="Courier New" charset="0"/>
                          <a:ea typeface="Courier New" charset="0"/>
                          <a:cs typeface="Courier New" charset="0"/>
                        </a:rPr>
                        <a:t>M2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5163">
                <a:tc>
                  <a:txBody>
                    <a:bodyPr/>
                    <a:lstStyle>
                      <a:lvl1pPr marL="0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1pPr>
                      <a:lvl2pPr marL="457159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2pPr>
                      <a:lvl3pPr marL="91431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3pPr>
                      <a:lvl4pPr marL="137147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4pPr>
                      <a:lvl5pPr marL="1828636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5pPr>
                      <a:lvl6pPr marL="2285794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6pPr>
                      <a:lvl7pPr marL="2742953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7pPr>
                      <a:lvl8pPr marL="3200112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8pPr>
                      <a:lvl9pPr marL="3657271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9pPr>
                    </a:lstStyle>
                    <a:p>
                      <a:pPr algn="ctr"/>
                      <a:r>
                        <a:rPr lang="en-US" sz="1100" b="1" dirty="0">
                          <a:latin typeface="Courier New" charset="0"/>
                          <a:ea typeface="Courier New" charset="0"/>
                          <a:cs typeface="Courier New" charset="0"/>
                        </a:rPr>
                        <a:t>M3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5163">
                <a:tc>
                  <a:txBody>
                    <a:bodyPr/>
                    <a:lstStyle>
                      <a:lvl1pPr marL="0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1pPr>
                      <a:lvl2pPr marL="457159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2pPr>
                      <a:lvl3pPr marL="91431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3pPr>
                      <a:lvl4pPr marL="1371478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4pPr>
                      <a:lvl5pPr marL="1828636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5pPr>
                      <a:lvl6pPr marL="2285794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6pPr>
                      <a:lvl7pPr marL="2742953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7pPr>
                      <a:lvl8pPr marL="3200112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8pPr>
                      <a:lvl9pPr marL="3657271" algn="l" defTabSz="91431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P Simplified"/>
                        </a:defRPr>
                      </a:lvl9pPr>
                    </a:lstStyle>
                    <a:p>
                      <a:pPr algn="ctr"/>
                      <a:r>
                        <a:rPr lang="en-US" sz="1100" b="1" dirty="0">
                          <a:latin typeface="Courier New" charset="0"/>
                          <a:ea typeface="Courier New" charset="0"/>
                          <a:cs typeface="Courier New" charset="0"/>
                        </a:rPr>
                        <a:t>M4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9" name="Right Arrow 88">
            <a:extLst>
              <a:ext uri="{FF2B5EF4-FFF2-40B4-BE49-F238E27FC236}">
                <a16:creationId xmlns:a16="http://schemas.microsoft.com/office/drawing/2014/main" id="{E0922200-3125-1046-A611-E32FCBDC0A22}"/>
              </a:ext>
            </a:extLst>
          </p:cNvPr>
          <p:cNvSpPr/>
          <p:nvPr/>
        </p:nvSpPr>
        <p:spPr>
          <a:xfrm>
            <a:off x="4830151" y="2338236"/>
            <a:ext cx="194642" cy="141292"/>
          </a:xfrm>
          <a:prstGeom prst="rightArrow">
            <a:avLst/>
          </a:prstGeom>
          <a:solidFill>
            <a:srgbClr val="325AB4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 dirty="0">
              <a:solidFill>
                <a:prstClr val="white"/>
              </a:solidFill>
              <a:latin typeface="Helvetica Neue" panose="02000503000000020004" pitchFamily="2" charset="0"/>
            </a:endParaRPr>
          </a:p>
        </p:txBody>
      </p:sp>
      <p:sp>
        <p:nvSpPr>
          <p:cNvPr id="90" name="Right Arrow 89">
            <a:extLst>
              <a:ext uri="{FF2B5EF4-FFF2-40B4-BE49-F238E27FC236}">
                <a16:creationId xmlns:a16="http://schemas.microsoft.com/office/drawing/2014/main" id="{8C3AA79D-2E40-374E-A541-333B436C9369}"/>
              </a:ext>
            </a:extLst>
          </p:cNvPr>
          <p:cNvSpPr/>
          <p:nvPr/>
        </p:nvSpPr>
        <p:spPr>
          <a:xfrm rot="2512953">
            <a:off x="2577280" y="2957960"/>
            <a:ext cx="194642" cy="141292"/>
          </a:xfrm>
          <a:prstGeom prst="rightArrow">
            <a:avLst/>
          </a:prstGeom>
          <a:solidFill>
            <a:srgbClr val="325AB4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 dirty="0">
              <a:solidFill>
                <a:prstClr val="white"/>
              </a:solidFill>
              <a:latin typeface="Helvetica Neue" panose="02000503000000020004" pitchFamily="2" charset="0"/>
            </a:endParaRPr>
          </a:p>
        </p:txBody>
      </p:sp>
      <p:grpSp>
        <p:nvGrpSpPr>
          <p:cNvPr id="91" name="Group">
            <a:extLst>
              <a:ext uri="{FF2B5EF4-FFF2-40B4-BE49-F238E27FC236}">
                <a16:creationId xmlns:a16="http://schemas.microsoft.com/office/drawing/2014/main" id="{C4F7736B-1CC8-0F44-9C0A-D484685122B2}"/>
              </a:ext>
            </a:extLst>
          </p:cNvPr>
          <p:cNvGrpSpPr/>
          <p:nvPr/>
        </p:nvGrpSpPr>
        <p:grpSpPr>
          <a:xfrm>
            <a:off x="5959894" y="1793432"/>
            <a:ext cx="749527" cy="784116"/>
            <a:chOff x="0" y="0"/>
            <a:chExt cx="2665262" cy="2895581"/>
          </a:xfrm>
        </p:grpSpPr>
        <p:sp>
          <p:nvSpPr>
            <p:cNvPr id="92" name="Line">
              <a:extLst>
                <a:ext uri="{FF2B5EF4-FFF2-40B4-BE49-F238E27FC236}">
                  <a16:creationId xmlns:a16="http://schemas.microsoft.com/office/drawing/2014/main" id="{4F40BC50-1EC7-5945-B244-0D6634F037C1}"/>
                </a:ext>
              </a:extLst>
            </p:cNvPr>
            <p:cNvSpPr/>
            <p:nvPr/>
          </p:nvSpPr>
          <p:spPr>
            <a:xfrm>
              <a:off x="1614654" y="501969"/>
              <a:ext cx="580482" cy="58048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342900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"/>
                </a:defRPr>
              </a:pPr>
              <a:endParaRPr sz="2100" cap="all" dirty="0">
                <a:solidFill>
                  <a:prstClr val="black"/>
                </a:solidFill>
                <a:latin typeface="Helvetica Neue" panose="02000503000000020004" pitchFamily="2" charset="0"/>
                <a:sym typeface="DIN Condensed"/>
              </a:endParaRPr>
            </a:p>
          </p:txBody>
        </p:sp>
        <p:sp>
          <p:nvSpPr>
            <p:cNvPr id="93" name="Line">
              <a:extLst>
                <a:ext uri="{FF2B5EF4-FFF2-40B4-BE49-F238E27FC236}">
                  <a16:creationId xmlns:a16="http://schemas.microsoft.com/office/drawing/2014/main" id="{73C00200-1497-354A-BEF7-BED4B9F383B9}"/>
                </a:ext>
              </a:extLst>
            </p:cNvPr>
            <p:cNvSpPr/>
            <p:nvPr/>
          </p:nvSpPr>
          <p:spPr>
            <a:xfrm flipH="1">
              <a:off x="306554" y="501969"/>
              <a:ext cx="580482" cy="58048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342900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"/>
                </a:defRPr>
              </a:pPr>
              <a:endParaRPr sz="2100" cap="all" dirty="0">
                <a:solidFill>
                  <a:prstClr val="black"/>
                </a:solidFill>
                <a:latin typeface="Helvetica Neue" panose="02000503000000020004" pitchFamily="2" charset="0"/>
                <a:sym typeface="DIN Condensed"/>
              </a:endParaRPr>
            </a:p>
          </p:txBody>
        </p:sp>
        <p:sp>
          <p:nvSpPr>
            <p:cNvPr id="94" name="Line">
              <a:extLst>
                <a:ext uri="{FF2B5EF4-FFF2-40B4-BE49-F238E27FC236}">
                  <a16:creationId xmlns:a16="http://schemas.microsoft.com/office/drawing/2014/main" id="{C095E692-339D-8349-9413-D50C789C331A}"/>
                </a:ext>
              </a:extLst>
            </p:cNvPr>
            <p:cNvSpPr/>
            <p:nvPr/>
          </p:nvSpPr>
          <p:spPr>
            <a:xfrm flipH="1">
              <a:off x="2316009" y="1768956"/>
              <a:ext cx="0" cy="57084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342900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"/>
                </a:defRPr>
              </a:pPr>
              <a:endParaRPr sz="2100" cap="all" dirty="0">
                <a:solidFill>
                  <a:prstClr val="black"/>
                </a:solidFill>
                <a:latin typeface="Helvetica Neue" panose="02000503000000020004" pitchFamily="2" charset="0"/>
                <a:sym typeface="DIN Condensed"/>
              </a:endParaRPr>
            </a:p>
          </p:txBody>
        </p:sp>
        <p:pic>
          <p:nvPicPr>
            <p:cNvPr id="95" name="pasted-image.pdf" descr="pasted-image.pdf">
              <a:extLst>
                <a:ext uri="{FF2B5EF4-FFF2-40B4-BE49-F238E27FC236}">
                  <a16:creationId xmlns:a16="http://schemas.microsoft.com/office/drawing/2014/main" id="{348ACF90-DE6A-7E47-8417-555941EC9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026" y="0"/>
              <a:ext cx="622301" cy="355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6" name="pasted-image.pdf" descr="pasted-image.pdf">
              <a:extLst>
                <a:ext uri="{FF2B5EF4-FFF2-40B4-BE49-F238E27FC236}">
                  <a16:creationId xmlns:a16="http://schemas.microsoft.com/office/drawing/2014/main" id="{DF23F8A2-4515-CB4C-A1F2-4CFC1264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225869"/>
              <a:ext cx="571500" cy="355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7" name="pasted-image.pdf" descr="pasted-image.pdf">
              <a:extLst>
                <a:ext uri="{FF2B5EF4-FFF2-40B4-BE49-F238E27FC236}">
                  <a16:creationId xmlns:a16="http://schemas.microsoft.com/office/drawing/2014/main" id="{ED75142A-8206-DD48-85D0-F98A8119C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999757" y="1243412"/>
              <a:ext cx="558801" cy="355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8" name="pasted-image.pdf" descr="pasted-image.pdf">
              <a:extLst>
                <a:ext uri="{FF2B5EF4-FFF2-40B4-BE49-F238E27FC236}">
                  <a16:creationId xmlns:a16="http://schemas.microsoft.com/office/drawing/2014/main" id="{8BB3C9E2-1981-9D4E-B5E4-9961C7051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66760" y="2527280"/>
              <a:ext cx="698502" cy="368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9" name="Group">
            <a:extLst>
              <a:ext uri="{FF2B5EF4-FFF2-40B4-BE49-F238E27FC236}">
                <a16:creationId xmlns:a16="http://schemas.microsoft.com/office/drawing/2014/main" id="{09A39D1A-F9F0-1243-9C15-41222989B8A8}"/>
              </a:ext>
            </a:extLst>
          </p:cNvPr>
          <p:cNvGrpSpPr/>
          <p:nvPr/>
        </p:nvGrpSpPr>
        <p:grpSpPr>
          <a:xfrm>
            <a:off x="4786277" y="2839637"/>
            <a:ext cx="2283866" cy="1392467"/>
            <a:chOff x="0" y="0"/>
            <a:chExt cx="8042689" cy="4184447"/>
          </a:xfrm>
        </p:grpSpPr>
        <p:sp>
          <p:nvSpPr>
            <p:cNvPr id="100" name="Line">
              <a:extLst>
                <a:ext uri="{FF2B5EF4-FFF2-40B4-BE49-F238E27FC236}">
                  <a16:creationId xmlns:a16="http://schemas.microsoft.com/office/drawing/2014/main" id="{48A2ACC7-ACB4-D548-A0C0-2CAF7F8C5E0F}"/>
                </a:ext>
              </a:extLst>
            </p:cNvPr>
            <p:cNvSpPr/>
            <p:nvPr/>
          </p:nvSpPr>
          <p:spPr>
            <a:xfrm flipH="1">
              <a:off x="2372846" y="873373"/>
              <a:ext cx="804041" cy="80404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342900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"/>
                </a:defRPr>
              </a:pPr>
              <a:endParaRPr sz="2100" cap="all" dirty="0">
                <a:solidFill>
                  <a:prstClr val="black"/>
                </a:solidFill>
                <a:latin typeface="Helvetica Neue" panose="02000503000000020004" pitchFamily="2" charset="0"/>
                <a:sym typeface="DIN Condensed"/>
              </a:endParaRPr>
            </a:p>
          </p:txBody>
        </p:sp>
        <p:pic>
          <p:nvPicPr>
            <p:cNvPr id="101" name="pasted-image.pdf" descr="pasted-image.pdf">
              <a:extLst>
                <a:ext uri="{FF2B5EF4-FFF2-40B4-BE49-F238E27FC236}">
                  <a16:creationId xmlns:a16="http://schemas.microsoft.com/office/drawing/2014/main" id="{9139476E-82C4-8043-9863-815C0221A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93100" y="1182058"/>
              <a:ext cx="904753" cy="3015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2" name="Rounded Rectangle">
              <a:extLst>
                <a:ext uri="{FF2B5EF4-FFF2-40B4-BE49-F238E27FC236}">
                  <a16:creationId xmlns:a16="http://schemas.microsoft.com/office/drawing/2014/main" id="{D722F4F6-2767-5B48-B446-E4A9ED91455F}"/>
                </a:ext>
              </a:extLst>
            </p:cNvPr>
            <p:cNvSpPr/>
            <p:nvPr/>
          </p:nvSpPr>
          <p:spPr>
            <a:xfrm>
              <a:off x="1949498" y="0"/>
              <a:ext cx="3867004" cy="775809"/>
            </a:xfrm>
            <a:prstGeom prst="roundRect">
              <a:avLst>
                <a:gd name="adj" fmla="val 26328"/>
              </a:avLst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342900">
                <a:lnSpc>
                  <a:spcPct val="80000"/>
                </a:lnSpc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 sz="2100" cap="all" dirty="0">
                <a:solidFill>
                  <a:srgbClr val="FFFFFF"/>
                </a:solidFill>
                <a:latin typeface="Helvetica Neue" panose="02000503000000020004" pitchFamily="2" charset="0"/>
                <a:sym typeface="DIN Condensed"/>
              </a:endParaRPr>
            </a:p>
          </p:txBody>
        </p:sp>
        <p:sp>
          <p:nvSpPr>
            <p:cNvPr id="103" name="Rounded Rectangle">
              <a:extLst>
                <a:ext uri="{FF2B5EF4-FFF2-40B4-BE49-F238E27FC236}">
                  <a16:creationId xmlns:a16="http://schemas.microsoft.com/office/drawing/2014/main" id="{55DB7AF8-20AA-E644-9FA5-EFD708EDF968}"/>
                </a:ext>
              </a:extLst>
            </p:cNvPr>
            <p:cNvSpPr/>
            <p:nvPr/>
          </p:nvSpPr>
          <p:spPr>
            <a:xfrm>
              <a:off x="0" y="1813264"/>
              <a:ext cx="3222339" cy="666865"/>
            </a:xfrm>
            <a:prstGeom prst="roundRect">
              <a:avLst>
                <a:gd name="adj" fmla="val 30630"/>
              </a:avLst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342900">
                <a:lnSpc>
                  <a:spcPct val="80000"/>
                </a:lnSpc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 sz="2100" cap="all" dirty="0">
                <a:solidFill>
                  <a:srgbClr val="FFFFFF"/>
                </a:solidFill>
                <a:latin typeface="Helvetica Neue" panose="02000503000000020004" pitchFamily="2" charset="0"/>
                <a:sym typeface="DIN Condensed"/>
              </a:endParaRPr>
            </a:p>
          </p:txBody>
        </p:sp>
        <p:sp>
          <p:nvSpPr>
            <p:cNvPr id="104" name="Line">
              <a:extLst>
                <a:ext uri="{FF2B5EF4-FFF2-40B4-BE49-F238E27FC236}">
                  <a16:creationId xmlns:a16="http://schemas.microsoft.com/office/drawing/2014/main" id="{637648CB-824B-7F4D-A5EA-EB282A37A860}"/>
                </a:ext>
              </a:extLst>
            </p:cNvPr>
            <p:cNvSpPr/>
            <p:nvPr/>
          </p:nvSpPr>
          <p:spPr>
            <a:xfrm>
              <a:off x="4556610" y="873562"/>
              <a:ext cx="804040" cy="80404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342900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"/>
                </a:defRPr>
              </a:pPr>
              <a:endParaRPr sz="2100" cap="all" dirty="0">
                <a:solidFill>
                  <a:prstClr val="black"/>
                </a:solidFill>
                <a:latin typeface="Helvetica Neue" panose="02000503000000020004" pitchFamily="2" charset="0"/>
                <a:sym typeface="DIN Condensed"/>
              </a:endParaRPr>
            </a:p>
          </p:txBody>
        </p:sp>
        <p:pic>
          <p:nvPicPr>
            <p:cNvPr id="105" name="pasted-image.pdf" descr="pasted-image.pdf">
              <a:extLst>
                <a:ext uri="{FF2B5EF4-FFF2-40B4-BE49-F238E27FC236}">
                  <a16:creationId xmlns:a16="http://schemas.microsoft.com/office/drawing/2014/main" id="{D4B0DD56-EA7D-BE42-A1FF-E775AF6ED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6661" y="1182058"/>
              <a:ext cx="904753" cy="3015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6" name="Rounded Rectangle">
              <a:extLst>
                <a:ext uri="{FF2B5EF4-FFF2-40B4-BE49-F238E27FC236}">
                  <a16:creationId xmlns:a16="http://schemas.microsoft.com/office/drawing/2014/main" id="{366087C4-0CC5-0941-9499-CC7864E8BFA4}"/>
                </a:ext>
              </a:extLst>
            </p:cNvPr>
            <p:cNvSpPr/>
            <p:nvPr/>
          </p:nvSpPr>
          <p:spPr>
            <a:xfrm>
              <a:off x="4162171" y="1776928"/>
              <a:ext cx="3222340" cy="666864"/>
            </a:xfrm>
            <a:prstGeom prst="roundRect">
              <a:avLst>
                <a:gd name="adj" fmla="val 30630"/>
              </a:avLst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342900">
                <a:lnSpc>
                  <a:spcPct val="80000"/>
                </a:lnSpc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 sz="2100" cap="all" dirty="0">
                <a:solidFill>
                  <a:srgbClr val="FFFFFF"/>
                </a:solidFill>
                <a:latin typeface="Helvetica Neue" panose="02000503000000020004" pitchFamily="2" charset="0"/>
                <a:sym typeface="DIN Condensed"/>
              </a:endParaRPr>
            </a:p>
          </p:txBody>
        </p:sp>
        <p:sp>
          <p:nvSpPr>
            <p:cNvPr id="107" name="Line">
              <a:extLst>
                <a:ext uri="{FF2B5EF4-FFF2-40B4-BE49-F238E27FC236}">
                  <a16:creationId xmlns:a16="http://schemas.microsoft.com/office/drawing/2014/main" id="{99764294-9AFF-9945-820E-1DEDB6C8C295}"/>
                </a:ext>
              </a:extLst>
            </p:cNvPr>
            <p:cNvSpPr/>
            <p:nvPr/>
          </p:nvSpPr>
          <p:spPr>
            <a:xfrm flipH="1">
              <a:off x="1611169" y="2615978"/>
              <a:ext cx="1" cy="80121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342900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"/>
                </a:defRPr>
              </a:pPr>
              <a:endParaRPr sz="2100" cap="all" dirty="0">
                <a:solidFill>
                  <a:prstClr val="black"/>
                </a:solidFill>
                <a:latin typeface="Helvetica Neue" panose="02000503000000020004" pitchFamily="2" charset="0"/>
                <a:sym typeface="DIN Condensed"/>
              </a:endParaRPr>
            </a:p>
          </p:txBody>
        </p:sp>
        <p:pic>
          <p:nvPicPr>
            <p:cNvPr id="108" name="pasted-image.pdf" descr="pasted-image.pdf">
              <a:extLst>
                <a:ext uri="{FF2B5EF4-FFF2-40B4-BE49-F238E27FC236}">
                  <a16:creationId xmlns:a16="http://schemas.microsoft.com/office/drawing/2014/main" id="{EBE80769-6697-0C48-86D3-DF9B346D5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47875" y="2826173"/>
              <a:ext cx="904751" cy="3015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9" name="Rounded Rectangle">
              <a:extLst>
                <a:ext uri="{FF2B5EF4-FFF2-40B4-BE49-F238E27FC236}">
                  <a16:creationId xmlns:a16="http://schemas.microsoft.com/office/drawing/2014/main" id="{EF91EC8E-FDB5-4141-8381-3D83DBECD99A}"/>
                </a:ext>
              </a:extLst>
            </p:cNvPr>
            <p:cNvSpPr/>
            <p:nvPr/>
          </p:nvSpPr>
          <p:spPr>
            <a:xfrm>
              <a:off x="0" y="3517583"/>
              <a:ext cx="6773854" cy="666864"/>
            </a:xfrm>
            <a:prstGeom prst="roundRect">
              <a:avLst>
                <a:gd name="adj" fmla="val 30630"/>
              </a:avLst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342900">
                <a:lnSpc>
                  <a:spcPct val="80000"/>
                </a:lnSpc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 sz="2100" cap="all" dirty="0">
                <a:solidFill>
                  <a:srgbClr val="FFFFFF"/>
                </a:solidFill>
                <a:latin typeface="Helvetica Neue" panose="02000503000000020004" pitchFamily="2" charset="0"/>
                <a:sym typeface="DIN Condensed"/>
              </a:endParaRPr>
            </a:p>
          </p:txBody>
        </p:sp>
        <p:pic>
          <p:nvPicPr>
            <p:cNvPr id="110" name="pasted-image.pdf" descr="pasted-image.pdf">
              <a:extLst>
                <a:ext uri="{FF2B5EF4-FFF2-40B4-BE49-F238E27FC236}">
                  <a16:creationId xmlns:a16="http://schemas.microsoft.com/office/drawing/2014/main" id="{4609DF88-A6F9-BC4D-9877-48E8D4F88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80792" y="210104"/>
              <a:ext cx="622301" cy="355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1" name="pasted-image.pdf" descr="pasted-image.pdf">
              <a:extLst>
                <a:ext uri="{FF2B5EF4-FFF2-40B4-BE49-F238E27FC236}">
                  <a16:creationId xmlns:a16="http://schemas.microsoft.com/office/drawing/2014/main" id="{3571E91D-BA90-5347-894D-77926FB03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7757" y="1945385"/>
              <a:ext cx="571500" cy="355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2" name="pasted-image.pdf" descr="pasted-image.pdf">
              <a:extLst>
                <a:ext uri="{FF2B5EF4-FFF2-40B4-BE49-F238E27FC236}">
                  <a16:creationId xmlns:a16="http://schemas.microsoft.com/office/drawing/2014/main" id="{A8ECBDCE-4FEC-C543-BDB3-D0D3B4937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483889" y="1894847"/>
              <a:ext cx="558800" cy="355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3" name="pasted-image.pdf" descr="pasted-image.pdf">
              <a:extLst>
                <a:ext uri="{FF2B5EF4-FFF2-40B4-BE49-F238E27FC236}">
                  <a16:creationId xmlns:a16="http://schemas.microsoft.com/office/drawing/2014/main" id="{86145829-FB32-B34F-9D6B-4CDC4577A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7820" y="3691221"/>
              <a:ext cx="698501" cy="368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14" name="pasted-image.pdf" descr="pasted-image.pdf">
            <a:extLst>
              <a:ext uri="{FF2B5EF4-FFF2-40B4-BE49-F238E27FC236}">
                <a16:creationId xmlns:a16="http://schemas.microsoft.com/office/drawing/2014/main" id="{CECC8AE3-CBF0-B44D-8988-46CF7D65FECC}"/>
              </a:ext>
            </a:extLst>
          </p:cNvPr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9157" y="2909553"/>
            <a:ext cx="578481" cy="1600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pasted-image.pdf" descr="pasted-image.pdf">
            <a:extLst>
              <a:ext uri="{FF2B5EF4-FFF2-40B4-BE49-F238E27FC236}">
                <a16:creationId xmlns:a16="http://schemas.microsoft.com/office/drawing/2014/main" id="{EE67B51D-9FF3-9642-82C9-E83B91EA5FC9}"/>
              </a:ext>
            </a:extLst>
          </p:cNvPr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0482" y="3491421"/>
            <a:ext cx="627230" cy="1464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pasted-image.pdf" descr="pasted-image.pdf">
            <a:extLst>
              <a:ext uri="{FF2B5EF4-FFF2-40B4-BE49-F238E27FC236}">
                <a16:creationId xmlns:a16="http://schemas.microsoft.com/office/drawing/2014/main" id="{368409E0-B588-2D47-967D-285A6897BD70}"/>
              </a:ext>
            </a:extLst>
          </p:cNvPr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1529" y="3483552"/>
            <a:ext cx="623474" cy="1464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pasted-image.pdf" descr="pasted-image.pdf">
            <a:extLst>
              <a:ext uri="{FF2B5EF4-FFF2-40B4-BE49-F238E27FC236}">
                <a16:creationId xmlns:a16="http://schemas.microsoft.com/office/drawing/2014/main" id="{988142DF-F085-D444-92E1-E1714030DA84}"/>
              </a:ext>
            </a:extLst>
          </p:cNvPr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5866" y="4067616"/>
            <a:ext cx="591367" cy="1356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pasted-image.pdf" descr="pasted-image.pdf">
            <a:extLst>
              <a:ext uri="{FF2B5EF4-FFF2-40B4-BE49-F238E27FC236}">
                <a16:creationId xmlns:a16="http://schemas.microsoft.com/office/drawing/2014/main" id="{9AEAE803-2F60-0C45-948C-0B4BF4F18966}"/>
              </a:ext>
            </a:extLst>
          </p:cNvPr>
          <p:cNvPicPr>
            <a:picLocks noChangeAspect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5719" y="4060460"/>
            <a:ext cx="584410" cy="1356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pasted-image.pdf" descr="pasted-image.pdf">
            <a:extLst>
              <a:ext uri="{FF2B5EF4-FFF2-40B4-BE49-F238E27FC236}">
                <a16:creationId xmlns:a16="http://schemas.microsoft.com/office/drawing/2014/main" id="{7A5DA54D-3E63-C14F-BFD3-8FE920D788F5}"/>
              </a:ext>
            </a:extLst>
          </p:cNvPr>
          <p:cNvPicPr>
            <a:picLocks noChangeAspect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2578" y="4060600"/>
            <a:ext cx="528752" cy="135667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Right Arrow 119">
            <a:extLst>
              <a:ext uri="{FF2B5EF4-FFF2-40B4-BE49-F238E27FC236}">
                <a16:creationId xmlns:a16="http://schemas.microsoft.com/office/drawing/2014/main" id="{3E191B7B-0428-034A-885A-3454F886549F}"/>
              </a:ext>
            </a:extLst>
          </p:cNvPr>
          <p:cNvSpPr/>
          <p:nvPr/>
        </p:nvSpPr>
        <p:spPr>
          <a:xfrm>
            <a:off x="4449647" y="3553997"/>
            <a:ext cx="194642" cy="141292"/>
          </a:xfrm>
          <a:prstGeom prst="rightArrow">
            <a:avLst/>
          </a:prstGeom>
          <a:solidFill>
            <a:srgbClr val="325AB4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 dirty="0">
              <a:solidFill>
                <a:prstClr val="white"/>
              </a:solidFill>
              <a:latin typeface="Helvetica Neue" panose="02000503000000020004" pitchFamily="2" charset="0"/>
            </a:endParaRPr>
          </a:p>
        </p:txBody>
      </p:sp>
      <p:sp>
        <p:nvSpPr>
          <p:cNvPr id="121" name="Right Arrow 120">
            <a:extLst>
              <a:ext uri="{FF2B5EF4-FFF2-40B4-BE49-F238E27FC236}">
                <a16:creationId xmlns:a16="http://schemas.microsoft.com/office/drawing/2014/main" id="{3F77C61F-8FFC-BC41-9267-04E16103CF74}"/>
              </a:ext>
            </a:extLst>
          </p:cNvPr>
          <p:cNvSpPr/>
          <p:nvPr/>
        </p:nvSpPr>
        <p:spPr>
          <a:xfrm rot="5400000">
            <a:off x="5501835" y="2582830"/>
            <a:ext cx="194642" cy="141292"/>
          </a:xfrm>
          <a:prstGeom prst="rightArrow">
            <a:avLst/>
          </a:prstGeom>
          <a:solidFill>
            <a:srgbClr val="325AB4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 dirty="0">
              <a:solidFill>
                <a:prstClr val="white"/>
              </a:solidFill>
              <a:latin typeface="Helvetica Neue" panose="02000503000000020004" pitchFamily="2" charset="0"/>
            </a:endParaRP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A6673A28-A330-A34B-B6DA-55208F635BB6}"/>
              </a:ext>
            </a:extLst>
          </p:cNvPr>
          <p:cNvSpPr/>
          <p:nvPr/>
        </p:nvSpPr>
        <p:spPr>
          <a:xfrm>
            <a:off x="6709420" y="742823"/>
            <a:ext cx="2383421" cy="1234442"/>
          </a:xfrm>
          <a:prstGeom prst="rect">
            <a:avLst/>
          </a:prstGeom>
          <a:solidFill>
            <a:srgbClr val="5373CA"/>
          </a:solidFill>
          <a:ln w="25400" cap="flat" cmpd="sng" algn="ctr">
            <a:noFill/>
            <a:prstDash val="solid"/>
          </a:ln>
          <a:effectLst/>
        </p:spPr>
        <p:txBody>
          <a:bodyPr lIns="135000" tIns="270000" rIns="135000" bIns="270000" rtlCol="0" anchor="ctr"/>
          <a:lstStyle/>
          <a:p>
            <a:pPr algn="ctr" defTabSz="342900">
              <a:defRPr/>
            </a:pPr>
            <a:r>
              <a:rPr lang="en-US" sz="1350" kern="0" dirty="0">
                <a:solidFill>
                  <a:prstClr val="white"/>
                </a:solidFill>
                <a:latin typeface="Helvetica Neue" panose="02000503000000020004" pitchFamily="2" charset="0"/>
                <a:ea typeface="Helvetica Neue Medium" charset="0"/>
                <a:cs typeface="Helvetica Neue Medium" charset="0"/>
              </a:rPr>
              <a:t>3 Instantiations:</a:t>
            </a:r>
          </a:p>
          <a:p>
            <a:pPr marL="257175" indent="-257175" algn="ctr" defTabSz="342900">
              <a:buFontTx/>
              <a:buAutoNum type="arabicPeriod"/>
              <a:defRPr/>
            </a:pPr>
            <a:r>
              <a:rPr lang="en-US" sz="1350" kern="0" dirty="0">
                <a:solidFill>
                  <a:prstClr val="white"/>
                </a:solidFill>
                <a:latin typeface="Helvetica Neue" panose="02000503000000020004" pitchFamily="2" charset="0"/>
                <a:ea typeface="Helvetica Neue Medium" charset="0"/>
                <a:cs typeface="Helvetica Neue Medium" charset="0"/>
              </a:rPr>
              <a:t>Only Positive Examples</a:t>
            </a:r>
          </a:p>
          <a:p>
            <a:pPr marL="257175" indent="-257175" algn="ctr" defTabSz="342900">
              <a:buFontTx/>
              <a:buAutoNum type="arabicPeriod"/>
              <a:defRPr/>
            </a:pPr>
            <a:r>
              <a:rPr lang="en-US" sz="1350" kern="0" dirty="0">
                <a:solidFill>
                  <a:prstClr val="white"/>
                </a:solidFill>
                <a:latin typeface="Helvetica Neue" panose="02000503000000020004" pitchFamily="2" charset="0"/>
                <a:ea typeface="Helvetica Neue Medium" charset="0"/>
                <a:cs typeface="Helvetica Neue Medium" charset="0"/>
              </a:rPr>
              <a:t>Positive &amp; Negative </a:t>
            </a:r>
          </a:p>
          <a:p>
            <a:pPr marL="257175" indent="-257175" algn="ctr" defTabSz="342900">
              <a:buFontTx/>
              <a:buAutoNum type="arabicPeriod"/>
              <a:defRPr/>
            </a:pPr>
            <a:r>
              <a:rPr lang="en-US" sz="1350" kern="0" dirty="0">
                <a:solidFill>
                  <a:prstClr val="white"/>
                </a:solidFill>
                <a:latin typeface="Helvetica Neue" panose="02000503000000020004" pitchFamily="2" charset="0"/>
                <a:ea typeface="Helvetica Neue Medium" charset="0"/>
                <a:cs typeface="Helvetica Neue Medium" charset="0"/>
              </a:rPr>
              <a:t>Exact Result only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444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89" grpId="0" animBg="1"/>
      <p:bldP spid="90" grpId="0" animBg="1"/>
      <p:bldP spid="120" grpId="0" animBg="1"/>
      <p:bldP spid="121" grpId="0" animBg="1"/>
      <p:bldP spid="122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43DAA7-211F-0F4E-85D4-F878CC76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530" y="277718"/>
            <a:ext cx="6415760" cy="1105789"/>
          </a:xfrm>
        </p:spPr>
        <p:txBody>
          <a:bodyPr/>
          <a:lstStyle/>
          <a:p>
            <a:r>
              <a:rPr lang="en-US" b="1" dirty="0">
                <a:latin typeface="Helvetica Neue Condensed Black" panose="02000503000000020004" pitchFamily="2" charset="0"/>
              </a:rPr>
              <a:t>Graph Exemplar Queries</a:t>
            </a:r>
            <a:br>
              <a:rPr lang="en-US" b="1" dirty="0">
                <a:latin typeface="Helvetica Neue Condensed Black" panose="02000503000000020004" pitchFamily="2" charset="0"/>
              </a:rPr>
            </a:br>
            <a:r>
              <a:rPr lang="en-US" sz="1800" dirty="0">
                <a:latin typeface="Helvetica Neue Thin" panose="020B0403020202020204" pitchFamily="34" charset="0"/>
              </a:rPr>
              <a:t>Search for Structures</a:t>
            </a:r>
          </a:p>
        </p:txBody>
      </p:sp>
      <p:sp>
        <p:nvSpPr>
          <p:cNvPr id="124" name="Rounded Rectangle 123">
            <a:extLst>
              <a:ext uri="{FF2B5EF4-FFF2-40B4-BE49-F238E27FC236}">
                <a16:creationId xmlns:a16="http://schemas.microsoft.com/office/drawing/2014/main" id="{31BC44E8-D5F9-4E40-BFA1-E6FFE2524F60}"/>
              </a:ext>
            </a:extLst>
          </p:cNvPr>
          <p:cNvSpPr/>
          <p:nvPr/>
        </p:nvSpPr>
        <p:spPr>
          <a:xfrm>
            <a:off x="6962586" y="895121"/>
            <a:ext cx="1404488" cy="667966"/>
          </a:xfrm>
          <a:prstGeom prst="roundRect">
            <a:avLst/>
          </a:prstGeom>
          <a:noFill/>
          <a:ln w="12700" cap="flat" cmpd="sng" algn="ctr">
            <a:solidFill>
              <a:sysClr val="windowText" lastClr="000000"/>
            </a:solidFill>
            <a:prstDash val="dash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it-IT" sz="1013" kern="0" dirty="0">
              <a:solidFill>
                <a:prstClr val="white"/>
              </a:solidFill>
              <a:latin typeface="Georgia Regular" charset="0"/>
            </a:endParaRPr>
          </a:p>
        </p:txBody>
      </p:sp>
      <p:sp>
        <p:nvSpPr>
          <p:cNvPr id="125" name="Cloud 124">
            <a:extLst>
              <a:ext uri="{FF2B5EF4-FFF2-40B4-BE49-F238E27FC236}">
                <a16:creationId xmlns:a16="http://schemas.microsoft.com/office/drawing/2014/main" id="{84C2CA0D-8C45-7F4F-93B3-F463DBA9B471}"/>
              </a:ext>
            </a:extLst>
          </p:cNvPr>
          <p:cNvSpPr/>
          <p:nvPr/>
        </p:nvSpPr>
        <p:spPr>
          <a:xfrm flipV="1">
            <a:off x="2233248" y="962220"/>
            <a:ext cx="6910753" cy="3695372"/>
          </a:xfrm>
          <a:prstGeom prst="cloud">
            <a:avLst/>
          </a:prstGeom>
          <a:solidFill>
            <a:srgbClr val="5373CA">
              <a:lumMod val="20000"/>
              <a:lumOff val="80000"/>
              <a:alpha val="58000"/>
            </a:srgbClr>
          </a:solidFill>
          <a:ln w="19050" cap="flat" cmpd="sng" algn="ctr">
            <a:noFill/>
            <a:prstDash val="dash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 dirty="0">
              <a:solidFill>
                <a:prstClr val="white"/>
              </a:solidFill>
              <a:latin typeface="Helvetica Neue" panose="02000503000000020004" pitchFamily="2" charset="0"/>
            </a:endParaRPr>
          </a:p>
        </p:txBody>
      </p:sp>
      <p:sp>
        <p:nvSpPr>
          <p:cNvPr id="126" name="Rounded Rectangle 125">
            <a:extLst>
              <a:ext uri="{FF2B5EF4-FFF2-40B4-BE49-F238E27FC236}">
                <a16:creationId xmlns:a16="http://schemas.microsoft.com/office/drawing/2014/main" id="{D35132CD-CBE7-C14C-92EF-A144416F5EE9}"/>
              </a:ext>
            </a:extLst>
          </p:cNvPr>
          <p:cNvSpPr/>
          <p:nvPr/>
        </p:nvSpPr>
        <p:spPr>
          <a:xfrm>
            <a:off x="5387498" y="2250101"/>
            <a:ext cx="1516641" cy="786998"/>
          </a:xfrm>
          <a:prstGeom prst="roundRect">
            <a:avLst/>
          </a:prstGeom>
          <a:solidFill>
            <a:srgbClr val="FEC856"/>
          </a:solidFill>
          <a:ln w="12700" cap="flat" cmpd="sng" algn="ctr">
            <a:solidFill>
              <a:sysClr val="windowText" lastClr="000000"/>
            </a:solidFill>
            <a:prstDash val="dash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it-IT" sz="1013" kern="0" dirty="0">
              <a:solidFill>
                <a:prstClr val="white"/>
              </a:solidFill>
              <a:latin typeface="Georgia Regular" charset="0"/>
            </a:endParaRPr>
          </a:p>
        </p:txBody>
      </p:sp>
      <p:sp>
        <p:nvSpPr>
          <p:cNvPr id="127" name="Rounded Rectangle 126">
            <a:extLst>
              <a:ext uri="{FF2B5EF4-FFF2-40B4-BE49-F238E27FC236}">
                <a16:creationId xmlns:a16="http://schemas.microsoft.com/office/drawing/2014/main" id="{C8636E0D-FDFA-A84E-98E1-BCF7E52EE0E2}"/>
              </a:ext>
            </a:extLst>
          </p:cNvPr>
          <p:cNvSpPr/>
          <p:nvPr/>
        </p:nvSpPr>
        <p:spPr>
          <a:xfrm>
            <a:off x="6940202" y="2240317"/>
            <a:ext cx="1516641" cy="786998"/>
          </a:xfrm>
          <a:prstGeom prst="roundRect">
            <a:avLst/>
          </a:prstGeom>
          <a:solidFill>
            <a:srgbClr val="FEC856"/>
          </a:solidFill>
          <a:ln w="12700" cap="flat" cmpd="sng" algn="ctr">
            <a:solidFill>
              <a:sysClr val="windowText" lastClr="000000"/>
            </a:solidFill>
            <a:prstDash val="dash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it-IT" sz="1013" kern="0" dirty="0">
              <a:solidFill>
                <a:prstClr val="white"/>
              </a:solidFill>
              <a:latin typeface="Georgia Regular" charset="0"/>
            </a:endParaRPr>
          </a:p>
        </p:txBody>
      </p:sp>
      <p:sp>
        <p:nvSpPr>
          <p:cNvPr id="128" name="Rounded Rectangle 127">
            <a:extLst>
              <a:ext uri="{FF2B5EF4-FFF2-40B4-BE49-F238E27FC236}">
                <a16:creationId xmlns:a16="http://schemas.microsoft.com/office/drawing/2014/main" id="{4C9C9433-E0CF-CA4D-9227-D08122476FDB}"/>
              </a:ext>
            </a:extLst>
          </p:cNvPr>
          <p:cNvSpPr/>
          <p:nvPr/>
        </p:nvSpPr>
        <p:spPr>
          <a:xfrm>
            <a:off x="3857714" y="2374497"/>
            <a:ext cx="519555" cy="126073"/>
          </a:xfrm>
          <a:prstGeom prst="roundRect">
            <a:avLst/>
          </a:prstGeom>
          <a:solidFill>
            <a:srgbClr val="FC696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it-IT" sz="1013" kern="0" dirty="0">
              <a:solidFill>
                <a:prstClr val="white"/>
              </a:solidFill>
              <a:latin typeface="Georgia Regular" charset="0"/>
            </a:endParaRPr>
          </a:p>
        </p:txBody>
      </p:sp>
      <p:sp>
        <p:nvSpPr>
          <p:cNvPr id="129" name="Rounded Rectangle 128">
            <a:extLst>
              <a:ext uri="{FF2B5EF4-FFF2-40B4-BE49-F238E27FC236}">
                <a16:creationId xmlns:a16="http://schemas.microsoft.com/office/drawing/2014/main" id="{1F2EAABA-E58C-7742-8C80-A4E3260853FD}"/>
              </a:ext>
            </a:extLst>
          </p:cNvPr>
          <p:cNvSpPr/>
          <p:nvPr/>
        </p:nvSpPr>
        <p:spPr>
          <a:xfrm>
            <a:off x="3840292" y="2777313"/>
            <a:ext cx="559899" cy="126073"/>
          </a:xfrm>
          <a:prstGeom prst="roundRect">
            <a:avLst/>
          </a:prstGeom>
          <a:solidFill>
            <a:srgbClr val="FC696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it-IT" sz="1013" kern="0" dirty="0">
              <a:solidFill>
                <a:prstClr val="white"/>
              </a:solidFill>
              <a:latin typeface="Georgia Regular" charset="0"/>
            </a:endParaRPr>
          </a:p>
        </p:txBody>
      </p:sp>
      <p:sp>
        <p:nvSpPr>
          <p:cNvPr id="130" name="Rounded Rectangle 129">
            <a:extLst>
              <a:ext uri="{FF2B5EF4-FFF2-40B4-BE49-F238E27FC236}">
                <a16:creationId xmlns:a16="http://schemas.microsoft.com/office/drawing/2014/main" id="{CEA55B83-14C0-7D43-AA6C-592B8995C38E}"/>
              </a:ext>
            </a:extLst>
          </p:cNvPr>
          <p:cNvSpPr/>
          <p:nvPr/>
        </p:nvSpPr>
        <p:spPr>
          <a:xfrm>
            <a:off x="4690068" y="2377850"/>
            <a:ext cx="516197" cy="126073"/>
          </a:xfrm>
          <a:prstGeom prst="roundRect">
            <a:avLst/>
          </a:prstGeom>
          <a:solidFill>
            <a:srgbClr val="FC696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it-IT" sz="1013" kern="0" dirty="0">
              <a:solidFill>
                <a:prstClr val="white"/>
              </a:solidFill>
              <a:latin typeface="Georgia Regular" charset="0"/>
            </a:endParaRPr>
          </a:p>
        </p:txBody>
      </p:sp>
      <p:pic>
        <p:nvPicPr>
          <p:cNvPr id="131" name="Picture 130" descr="exq-kb.pdf">
            <a:extLst>
              <a:ext uri="{FF2B5EF4-FFF2-40B4-BE49-F238E27FC236}">
                <a16:creationId xmlns:a16="http://schemas.microsoft.com/office/drawing/2014/main" id="{7F43DE18-3A3F-B04E-BE40-94F6941D19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8134" y="1474559"/>
            <a:ext cx="4638940" cy="2271273"/>
          </a:xfrm>
          <a:prstGeom prst="rect">
            <a:avLst/>
          </a:prstGeom>
        </p:spPr>
      </p:pic>
      <p:pic>
        <p:nvPicPr>
          <p:cNvPr id="132" name="Picture 131" descr="exq-kb.pdf">
            <a:extLst>
              <a:ext uri="{FF2B5EF4-FFF2-40B4-BE49-F238E27FC236}">
                <a16:creationId xmlns:a16="http://schemas.microsoft.com/office/drawing/2014/main" id="{9D4146CF-CD8C-0E4E-ABFB-9209296453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4887" b="67236"/>
          <a:stretch/>
        </p:blipFill>
        <p:spPr>
          <a:xfrm>
            <a:off x="6858680" y="876844"/>
            <a:ext cx="1564055" cy="742568"/>
          </a:xfrm>
          <a:prstGeom prst="rect">
            <a:avLst/>
          </a:prstGeom>
        </p:spPr>
      </p:pic>
      <p:sp>
        <p:nvSpPr>
          <p:cNvPr id="133" name="Rounded Rectangle 132">
            <a:extLst>
              <a:ext uri="{FF2B5EF4-FFF2-40B4-BE49-F238E27FC236}">
                <a16:creationId xmlns:a16="http://schemas.microsoft.com/office/drawing/2014/main" id="{6B98EAD8-94B9-4C4E-B382-B896A8AE9679}"/>
              </a:ext>
            </a:extLst>
          </p:cNvPr>
          <p:cNvSpPr/>
          <p:nvPr/>
        </p:nvSpPr>
        <p:spPr>
          <a:xfrm>
            <a:off x="3796592" y="2263706"/>
            <a:ext cx="1516641" cy="786998"/>
          </a:xfrm>
          <a:prstGeom prst="roundRect">
            <a:avLst/>
          </a:prstGeom>
          <a:noFill/>
          <a:ln w="12700" cap="flat" cmpd="sng" algn="ctr">
            <a:solidFill>
              <a:sysClr val="windowText" lastClr="000000"/>
            </a:solidFill>
            <a:prstDash val="dash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it-IT" sz="1013" kern="0" dirty="0">
              <a:solidFill>
                <a:prstClr val="white"/>
              </a:solidFill>
              <a:latin typeface="Georgia Regular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2D0735FE-9D29-F745-AB19-2FF6088F037E}"/>
              </a:ext>
            </a:extLst>
          </p:cNvPr>
          <p:cNvSpPr txBox="1"/>
          <p:nvPr/>
        </p:nvSpPr>
        <p:spPr>
          <a:xfrm>
            <a:off x="5103123" y="2890249"/>
            <a:ext cx="240772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41995">
              <a:spcAft>
                <a:spcPts val="225"/>
              </a:spcAft>
              <a:buSzPct val="100000"/>
            </a:pPr>
            <a:r>
              <a:rPr lang="it-IT" sz="788" dirty="0" err="1">
                <a:solidFill>
                  <a:srgbClr val="000000"/>
                </a:solidFill>
                <a:latin typeface="Georgia Regular" charset="0"/>
                <a:cs typeface="Georgia Regular" charset="0"/>
              </a:rPr>
              <a:t>S</a:t>
            </a:r>
            <a:endParaRPr lang="it-IT" sz="788" dirty="0">
              <a:solidFill>
                <a:srgbClr val="000000"/>
              </a:solidFill>
              <a:latin typeface="Georgia Regular" charset="0"/>
              <a:cs typeface="Georgia Regular" charset="0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4E71D953-4130-8643-B6A1-FC7F3DEC611F}"/>
              </a:ext>
            </a:extLst>
          </p:cNvPr>
          <p:cNvSpPr txBox="1"/>
          <p:nvPr/>
        </p:nvSpPr>
        <p:spPr>
          <a:xfrm>
            <a:off x="6655825" y="2876644"/>
            <a:ext cx="295274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41995">
              <a:spcAft>
                <a:spcPts val="225"/>
              </a:spcAft>
              <a:buSzPct val="100000"/>
            </a:pPr>
            <a:r>
              <a:rPr lang="it-IT" sz="788" dirty="0">
                <a:solidFill>
                  <a:srgbClr val="000000"/>
                </a:solidFill>
                <a:latin typeface="Georgia Regular" charset="0"/>
                <a:cs typeface="Georgia Regular" charset="0"/>
              </a:rPr>
              <a:t>A1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52447597-DDD6-424E-AEE7-930E3819943C}"/>
              </a:ext>
            </a:extLst>
          </p:cNvPr>
          <p:cNvSpPr txBox="1"/>
          <p:nvPr/>
        </p:nvSpPr>
        <p:spPr>
          <a:xfrm>
            <a:off x="8208528" y="2866860"/>
            <a:ext cx="308098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41995">
              <a:spcAft>
                <a:spcPts val="225"/>
              </a:spcAft>
              <a:buSzPct val="100000"/>
            </a:pPr>
            <a:r>
              <a:rPr lang="it-IT" sz="788" dirty="0">
                <a:solidFill>
                  <a:srgbClr val="000000"/>
                </a:solidFill>
                <a:latin typeface="Georgia Regular" charset="0"/>
                <a:cs typeface="Georgia Regular" charset="0"/>
              </a:rPr>
              <a:t>A2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6F1B941D-6477-BB49-A085-34CC15608C1D}"/>
              </a:ext>
            </a:extLst>
          </p:cNvPr>
          <p:cNvSpPr txBox="1"/>
          <p:nvPr/>
        </p:nvSpPr>
        <p:spPr>
          <a:xfrm>
            <a:off x="6376336" y="916497"/>
            <a:ext cx="6365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22660">
              <a:spcAft>
                <a:spcPts val="300"/>
              </a:spcAft>
              <a:buSzPct val="100000"/>
            </a:pPr>
            <a:r>
              <a:rPr lang="en-US" sz="1200" b="1" dirty="0">
                <a:solidFill>
                  <a:prstClr val="black"/>
                </a:solidFill>
                <a:latin typeface="Perpetua" charset="0"/>
                <a:ea typeface="Perpetua" charset="0"/>
                <a:cs typeface="Perpetua" charset="0"/>
              </a:rPr>
              <a:t>Query: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C9714242-5FF9-124C-B97D-0A8EE99EF02D}"/>
              </a:ext>
            </a:extLst>
          </p:cNvPr>
          <p:cNvSpPr txBox="1"/>
          <p:nvPr/>
        </p:nvSpPr>
        <p:spPr>
          <a:xfrm>
            <a:off x="3276078" y="3734562"/>
            <a:ext cx="946093" cy="5001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22660">
              <a:spcAft>
                <a:spcPts val="300"/>
              </a:spcAft>
              <a:buSzPct val="100000"/>
            </a:pP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Helvetica Neue Condensed Black" panose="02000503000000020004" pitchFamily="2" charset="0"/>
                <a:ea typeface="Perpetua" charset="0"/>
                <a:cs typeface="Perpetua" charset="0"/>
              </a:rPr>
              <a:t>Knowledge </a:t>
            </a:r>
          </a:p>
          <a:p>
            <a:pPr defTabSz="322660">
              <a:spcAft>
                <a:spcPts val="300"/>
              </a:spcAft>
              <a:buSzPct val="100000"/>
            </a:pP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Helvetica Neue Condensed Black" panose="02000503000000020004" pitchFamily="2" charset="0"/>
                <a:ea typeface="Perpetua" charset="0"/>
                <a:cs typeface="Perpetua" charset="0"/>
              </a:rPr>
              <a:t>Graph</a:t>
            </a:r>
          </a:p>
        </p:txBody>
      </p:sp>
      <p:sp>
        <p:nvSpPr>
          <p:cNvPr id="123" name="Content Placeholder 2">
            <a:extLst>
              <a:ext uri="{FF2B5EF4-FFF2-40B4-BE49-F238E27FC236}">
                <a16:creationId xmlns:a16="http://schemas.microsoft.com/office/drawing/2014/main" id="{D1071C0C-E765-3C4D-AF0C-787D40F21764}"/>
              </a:ext>
            </a:extLst>
          </p:cNvPr>
          <p:cNvSpPr txBox="1">
            <a:spLocks/>
          </p:cNvSpPr>
          <p:nvPr/>
        </p:nvSpPr>
        <p:spPr>
          <a:xfrm>
            <a:off x="386535" y="1147452"/>
            <a:ext cx="3046103" cy="1814627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914318" rtl="0" eaLnBrk="1" latinLnBrk="0" hangingPunct="1">
              <a:lnSpc>
                <a:spcPct val="120000"/>
              </a:lnSpc>
              <a:spcBef>
                <a:spcPts val="1000"/>
              </a:spcBef>
              <a:buFontTx/>
              <a:buBlip>
                <a:blip r:embed="rId4"/>
              </a:buBlip>
              <a:defRPr sz="16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3888" indent="-28575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Tx/>
              <a:buBlip>
                <a:blip r:embed="rId4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8525" indent="-17145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Tx/>
              <a:buBlip>
                <a:blip r:embed="rId5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3638" indent="-17145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Tx/>
              <a:buBlip>
                <a:blip r:embed="rId5"/>
              </a:buBlip>
              <a:tabLst>
                <a:tab pos="1163638" algn="l"/>
              </a:tabLst>
              <a:defRPr sz="10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63638" indent="-17145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Tx/>
              <a:buBlip>
                <a:blip r:embed="rId5"/>
              </a:buBlip>
              <a:defRPr sz="100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350" b="1" dirty="0">
                <a:latin typeface="Helvetica Neue" panose="02000503000000020004" pitchFamily="2" charset="0"/>
              </a:rPr>
              <a:t>Model:</a:t>
            </a:r>
            <a:r>
              <a:rPr lang="en-US" sz="1350" dirty="0">
                <a:latin typeface="Helvetica Neue" panose="02000503000000020004" pitchFamily="2" charset="0"/>
              </a:rPr>
              <a:t>        Knowledge Graph</a:t>
            </a:r>
          </a:p>
          <a:p>
            <a:pPr marL="0" indent="0">
              <a:buNone/>
            </a:pPr>
            <a:r>
              <a:rPr lang="en-US" sz="1350" b="1" dirty="0">
                <a:latin typeface="Helvetica Neue" panose="02000503000000020004" pitchFamily="2" charset="0"/>
              </a:rPr>
              <a:t>Query:</a:t>
            </a:r>
            <a:r>
              <a:rPr lang="en-US" sz="1350" dirty="0">
                <a:latin typeface="Helvetica Neue" panose="02000503000000020004" pitchFamily="2" charset="0"/>
              </a:rPr>
              <a:t>         Example Structure</a:t>
            </a:r>
          </a:p>
          <a:p>
            <a:pPr marL="0" indent="0">
              <a:buNone/>
            </a:pPr>
            <a:r>
              <a:rPr lang="en-US" sz="1350" b="1" dirty="0">
                <a:latin typeface="Helvetica Neue" panose="02000503000000020004" pitchFamily="2" charset="0"/>
              </a:rPr>
              <a:t>Similarity:</a:t>
            </a:r>
            <a:r>
              <a:rPr lang="en-US" sz="1350" dirty="0">
                <a:latin typeface="Helvetica Neue" panose="02000503000000020004" pitchFamily="2" charset="0"/>
              </a:rPr>
              <a:t> Isomorphism/Simulation</a:t>
            </a:r>
            <a:endParaRPr lang="en-US" sz="600" dirty="0">
              <a:latin typeface="Helvetica Neue" panose="02000503000000020004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350" b="1" dirty="0">
                <a:latin typeface="Helvetica Neue" panose="02000503000000020004" pitchFamily="2" charset="0"/>
              </a:rPr>
              <a:t>Output:</a:t>
            </a:r>
            <a:r>
              <a:rPr lang="en-US" sz="1350" dirty="0">
                <a:latin typeface="Helvetica Neue" panose="02000503000000020004" pitchFamily="2" charset="0"/>
              </a:rPr>
              <a:t>       A set of Sub-Graphs </a:t>
            </a:r>
            <a:endParaRPr lang="en-US" sz="900" dirty="0">
              <a:latin typeface="Helvetica Neue" panose="02000503000000020004" pitchFamily="2" charset="0"/>
            </a:endParaRPr>
          </a:p>
          <a:p>
            <a:endParaRPr lang="en-US" sz="900" dirty="0">
              <a:latin typeface="Helvetica Neue" panose="02000503000000020004" pitchFamily="2" charset="0"/>
            </a:endParaRPr>
          </a:p>
          <a:p>
            <a:endParaRPr lang="en-US" sz="900" dirty="0">
              <a:latin typeface="Helvetica Neue" panose="02000503000000020004" pitchFamily="2" charset="0"/>
            </a:endParaRPr>
          </a:p>
          <a:p>
            <a:endParaRPr lang="en-US" sz="900" dirty="0">
              <a:latin typeface="Helvetica Neue" panose="02000503000000020004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79DA84-60A6-5A40-B109-598456E8E000}"/>
              </a:ext>
            </a:extLst>
          </p:cNvPr>
          <p:cNvSpPr/>
          <p:nvPr/>
        </p:nvSpPr>
        <p:spPr>
          <a:xfrm>
            <a:off x="7301190" y="391604"/>
            <a:ext cx="159030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50" dirty="0" err="1">
                <a:solidFill>
                  <a:srgbClr val="0072E5"/>
                </a:solidFill>
                <a:latin typeface="LibreCaslonText"/>
              </a:rPr>
              <a:t>Mottin</a:t>
            </a:r>
            <a:r>
              <a:rPr lang="en-GB" sz="1350" dirty="0">
                <a:solidFill>
                  <a:srgbClr val="0072E5"/>
                </a:solidFill>
                <a:latin typeface="LibreCaslonText"/>
              </a:rPr>
              <a:t> et al. </a:t>
            </a:r>
            <a:r>
              <a:rPr lang="en-GB" sz="1350" dirty="0">
                <a:latin typeface="LibreCaslonText"/>
              </a:rPr>
              <a:t>[</a:t>
            </a:r>
            <a:r>
              <a:rPr lang="en-GB" sz="1350" dirty="0">
                <a:solidFill>
                  <a:srgbClr val="0072E5"/>
                </a:solidFill>
                <a:latin typeface="LibreCaslonText"/>
              </a:rPr>
              <a:t>2016</a:t>
            </a:r>
            <a:r>
              <a:rPr lang="en-GB" sz="1350" dirty="0">
                <a:latin typeface="LibreCaslonText"/>
              </a:rPr>
              <a:t>]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163BA0-08C4-8D48-864B-7F479BE1A56A}"/>
              </a:ext>
            </a:extLst>
          </p:cNvPr>
          <p:cNvSpPr/>
          <p:nvPr/>
        </p:nvSpPr>
        <p:spPr>
          <a:xfrm>
            <a:off x="67890" y="4265943"/>
            <a:ext cx="4504110" cy="4050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lIns="90000" tIns="90000" rIns="90000" bIns="90000" rtlCol="0" anchor="ctr"/>
          <a:lstStyle/>
          <a:p>
            <a:r>
              <a:rPr lang="en-US" sz="1200" dirty="0">
                <a:solidFill>
                  <a:schemeClr val="tx1"/>
                </a:solidFill>
                <a:latin typeface="Helvetica Neue" panose="02000503000000020004" pitchFamily="2" charset="0"/>
                <a:ea typeface="Georgia" charset="0"/>
                <a:cs typeface="Georgia" charset="0"/>
              </a:rPr>
              <a:t>Case: Rich Schema </a:t>
            </a:r>
            <a:r>
              <a:rPr lang="en-US" dirty="0">
                <a:solidFill>
                  <a:schemeClr val="tx1"/>
                </a:solidFill>
                <a:latin typeface="Helvetica Neue" panose="02000503000000020004" pitchFamily="2" charset="0"/>
                <a:ea typeface="Georgia" charset="0"/>
                <a:cs typeface="Georgia" charset="0"/>
              </a:rPr>
              <a:t>→</a:t>
            </a:r>
            <a:r>
              <a:rPr lang="en-US" sz="1400" dirty="0">
                <a:solidFill>
                  <a:schemeClr val="tx1"/>
                </a:solidFill>
                <a:latin typeface="Helvetica Neue" panose="02000503000000020004" pitchFamily="2" charset="0"/>
                <a:ea typeface="Georgia" charset="0"/>
                <a:cs typeface="Georgia" charset="0"/>
              </a:rPr>
              <a:t> </a:t>
            </a:r>
            <a:r>
              <a:rPr lang="en-US" sz="1200" dirty="0">
                <a:solidFill>
                  <a:schemeClr val="tx1"/>
                </a:solidFill>
                <a:latin typeface="Helvetica Neue" panose="02000503000000020004" pitchFamily="2" charset="0"/>
                <a:ea typeface="Georgia" charset="0"/>
                <a:cs typeface="Georgia" charset="0"/>
              </a:rPr>
              <a:t>Find Entities similarly connected</a:t>
            </a:r>
          </a:p>
        </p:txBody>
      </p:sp>
    </p:spTree>
    <p:extLst>
      <p:ext uri="{BB962C8B-B14F-4D97-AF65-F5344CB8AC3E}">
        <p14:creationId xmlns:p14="http://schemas.microsoft.com/office/powerpoint/2010/main" val="44978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-0.33555 0.27408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84" y="1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 animBg="1"/>
      <p:bldP spid="127" grpId="0" animBg="1"/>
      <p:bldP spid="128" grpId="0" animBg="1"/>
      <p:bldP spid="129" grpId="0" animBg="1"/>
      <p:bldP spid="130" grpId="0" animBg="1"/>
      <p:bldP spid="133" grpId="0" animBg="1"/>
      <p:bldP spid="134" grpId="0"/>
      <p:bldP spid="135" grpId="0"/>
      <p:bldP spid="136" grpId="0"/>
      <p:bldP spid="21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1523344-E5D1-F44E-840D-D3CEFBC85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530" y="277718"/>
            <a:ext cx="6755798" cy="1105789"/>
          </a:xfrm>
        </p:spPr>
        <p:txBody>
          <a:bodyPr/>
          <a:lstStyle/>
          <a:p>
            <a:r>
              <a:rPr lang="en-US" b="1" dirty="0">
                <a:latin typeface="Helvetica Neue Condensed Black" panose="02000503000000020004" pitchFamily="2" charset="0"/>
              </a:rPr>
              <a:t>Graph Isomorphism vs. Simulation Variants</a:t>
            </a:r>
            <a:br>
              <a:rPr lang="en-US" b="1" dirty="0">
                <a:latin typeface="Helvetica Neue Condensed Black" panose="02000503000000020004" pitchFamily="2" charset="0"/>
              </a:rPr>
            </a:br>
            <a:r>
              <a:rPr lang="en-US" sz="1800" dirty="0">
                <a:latin typeface="Helvetica Neue Thin" panose="020B0403020202020204" pitchFamily="34" charset="0"/>
              </a:rPr>
              <a:t>Structural Congruence/Similarity</a:t>
            </a:r>
          </a:p>
        </p:txBody>
      </p:sp>
      <p:pic>
        <p:nvPicPr>
          <p:cNvPr id="191" name="Picture 190">
            <a:extLst>
              <a:ext uri="{FF2B5EF4-FFF2-40B4-BE49-F238E27FC236}">
                <a16:creationId xmlns:a16="http://schemas.microsoft.com/office/drawing/2014/main" id="{BA745C30-921B-8E4B-AD05-24AB05AD2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" y="2017655"/>
            <a:ext cx="7662672" cy="2135250"/>
          </a:xfrm>
          <a:prstGeom prst="rect">
            <a:avLst/>
          </a:prstGeom>
        </p:spPr>
      </p:pic>
      <p:sp>
        <p:nvSpPr>
          <p:cNvPr id="192" name="Rectangle 191">
            <a:extLst>
              <a:ext uri="{FF2B5EF4-FFF2-40B4-BE49-F238E27FC236}">
                <a16:creationId xmlns:a16="http://schemas.microsoft.com/office/drawing/2014/main" id="{1EB5F8CC-811F-D645-9FD0-47DEC922B553}"/>
              </a:ext>
            </a:extLst>
          </p:cNvPr>
          <p:cNvSpPr/>
          <p:nvPr/>
        </p:nvSpPr>
        <p:spPr>
          <a:xfrm>
            <a:off x="1476755" y="4156834"/>
            <a:ext cx="6971919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350" dirty="0">
                <a:latin typeface="Helvetica Neue" panose="02000503000000020004" pitchFamily="2" charset="0"/>
              </a:rPr>
              <a:t>Example of Simulating (G1∼ {G2,G3,G4}) and Strong Simulating Graphs (G1≈G2) </a:t>
            </a:r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F8E26784-84F9-5B41-B329-C175755035FD}"/>
              </a:ext>
            </a:extLst>
          </p:cNvPr>
          <p:cNvSpPr/>
          <p:nvPr/>
        </p:nvSpPr>
        <p:spPr>
          <a:xfrm>
            <a:off x="128873" y="4431145"/>
            <a:ext cx="3922286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25" dirty="0">
                <a:latin typeface="Helvetica Neue" panose="02000503000000020004" pitchFamily="2" charset="0"/>
              </a:rPr>
              <a:t>Strong simulation: Capturing topology in graph pattern matching</a:t>
            </a:r>
          </a:p>
          <a:p>
            <a:r>
              <a:rPr lang="en-GB" sz="825" dirty="0">
                <a:latin typeface="Helvetica Neue" panose="02000503000000020004" pitchFamily="2" charset="0"/>
              </a:rPr>
              <a:t>– Shuai Ma et al., 2014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9BF73B-284E-EF47-B815-DD60B8BF40CC}"/>
              </a:ext>
            </a:extLst>
          </p:cNvPr>
          <p:cNvSpPr/>
          <p:nvPr/>
        </p:nvSpPr>
        <p:spPr>
          <a:xfrm>
            <a:off x="1947672" y="1157955"/>
            <a:ext cx="4914778" cy="821658"/>
          </a:xfrm>
          <a:prstGeom prst="rect">
            <a:avLst/>
          </a:prstGeom>
          <a:solidFill>
            <a:srgbClr val="5373CA"/>
          </a:solidFill>
          <a:ln w="25400" cap="flat" cmpd="sng" algn="ctr">
            <a:noFill/>
            <a:prstDash val="solid"/>
          </a:ln>
          <a:effectLst/>
        </p:spPr>
        <p:txBody>
          <a:bodyPr lIns="135000" tIns="135000" rIns="135000" bIns="135000" rtlCol="0" anchor="ctr"/>
          <a:lstStyle/>
          <a:p>
            <a:pPr algn="ctr" defTabSz="342900">
              <a:defRPr/>
            </a:pPr>
            <a:r>
              <a:rPr lang="en-US" sz="1500" kern="0" dirty="0">
                <a:solidFill>
                  <a:prstClr val="white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Isomorphism requires an </a:t>
            </a:r>
            <a:r>
              <a:rPr lang="en-US" sz="1500" u="sng" kern="0" dirty="0">
                <a:solidFill>
                  <a:prstClr val="white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bijective function</a:t>
            </a:r>
          </a:p>
          <a:p>
            <a:pPr algn="ctr" defTabSz="342900">
              <a:defRPr/>
            </a:pPr>
            <a:r>
              <a:rPr lang="en-US" sz="1500" kern="0" dirty="0">
                <a:solidFill>
                  <a:prstClr val="white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Simulation requires only a</a:t>
            </a:r>
            <a:r>
              <a:rPr lang="en-US" sz="1500" u="sng" kern="0" dirty="0">
                <a:solidFill>
                  <a:prstClr val="white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 surjective relation</a:t>
            </a:r>
          </a:p>
          <a:p>
            <a:pPr algn="ctr" defTabSz="342900">
              <a:defRPr/>
            </a:pPr>
            <a:r>
              <a:rPr lang="en-US" sz="1200" kern="0" dirty="0">
                <a:solidFill>
                  <a:prstClr val="white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Preserves only Parent → Child relationships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9652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43DAA7-211F-0F4E-85D4-F878CC76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530" y="277718"/>
            <a:ext cx="6415760" cy="1105789"/>
          </a:xfrm>
        </p:spPr>
        <p:txBody>
          <a:bodyPr/>
          <a:lstStyle/>
          <a:p>
            <a:r>
              <a:rPr lang="en-US" b="1" dirty="0">
                <a:latin typeface="Helvetica Neue Condensed Black" panose="02000503000000020004" pitchFamily="2" charset="0"/>
              </a:rPr>
              <a:t>Computing Exemplar Queries (</a:t>
            </a:r>
            <a:r>
              <a:rPr lang="en-US" b="1" dirty="0" err="1">
                <a:latin typeface="Helvetica Neue Condensed Black" panose="02000503000000020004" pitchFamily="2" charset="0"/>
              </a:rPr>
              <a:t>i</a:t>
            </a:r>
            <a:r>
              <a:rPr lang="en-US" b="1" dirty="0">
                <a:latin typeface="Helvetica Neue Condensed Black" panose="02000503000000020004" pitchFamily="2" charset="0"/>
              </a:rPr>
              <a:t>)</a:t>
            </a:r>
            <a:br>
              <a:rPr lang="en-US" b="1" dirty="0">
                <a:latin typeface="Helvetica Neue Condensed Black" panose="02000503000000020004" pitchFamily="2" charset="0"/>
              </a:rPr>
            </a:br>
            <a:r>
              <a:rPr lang="en-US" sz="1800" dirty="0">
                <a:latin typeface="Helvetica Neue Thin" panose="020B0403020202020204" pitchFamily="34" charset="0"/>
              </a:rPr>
              <a:t>Fast Structure Matching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79DA84-60A6-5A40-B109-598456E8E000}"/>
              </a:ext>
            </a:extLst>
          </p:cNvPr>
          <p:cNvSpPr/>
          <p:nvPr/>
        </p:nvSpPr>
        <p:spPr>
          <a:xfrm>
            <a:off x="7301190" y="391604"/>
            <a:ext cx="159030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50" dirty="0" err="1">
                <a:solidFill>
                  <a:srgbClr val="0072E5"/>
                </a:solidFill>
                <a:latin typeface="LibreCaslonText"/>
              </a:rPr>
              <a:t>Mottin</a:t>
            </a:r>
            <a:r>
              <a:rPr lang="en-GB" sz="1350" dirty="0">
                <a:solidFill>
                  <a:srgbClr val="0072E5"/>
                </a:solidFill>
                <a:latin typeface="LibreCaslonText"/>
              </a:rPr>
              <a:t> et al. </a:t>
            </a:r>
            <a:r>
              <a:rPr lang="en-GB" sz="1350" dirty="0">
                <a:latin typeface="LibreCaslonText"/>
              </a:rPr>
              <a:t>[</a:t>
            </a:r>
            <a:r>
              <a:rPr lang="en-GB" sz="1350" dirty="0">
                <a:solidFill>
                  <a:srgbClr val="0072E5"/>
                </a:solidFill>
                <a:latin typeface="LibreCaslonText"/>
              </a:rPr>
              <a:t>2016</a:t>
            </a:r>
            <a:r>
              <a:rPr lang="en-GB" sz="1350" dirty="0">
                <a:latin typeface="LibreCaslonText"/>
              </a:rPr>
              <a:t>] 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BAA77324-31E6-7348-BAEC-F21928DCF8DB}"/>
              </a:ext>
            </a:extLst>
          </p:cNvPr>
          <p:cNvSpPr/>
          <p:nvPr/>
        </p:nvSpPr>
        <p:spPr>
          <a:xfrm>
            <a:off x="5505932" y="1541161"/>
            <a:ext cx="3145918" cy="2045299"/>
          </a:xfrm>
          <a:prstGeom prst="rect">
            <a:avLst/>
          </a:prstGeom>
          <a:solidFill>
            <a:srgbClr val="325AB4"/>
          </a:solidFill>
          <a:ln w="25400" cap="flat" cmpd="sng" algn="ctr">
            <a:noFill/>
            <a:prstDash val="solid"/>
          </a:ln>
          <a:effectLst/>
        </p:spPr>
        <p:txBody>
          <a:bodyPr rtlCol="0" anchor="t"/>
          <a:lstStyle/>
          <a:p>
            <a:pPr defTabSz="342900">
              <a:defRPr/>
            </a:pPr>
            <a:r>
              <a:rPr lang="en-US" sz="1350" b="1" kern="0" dirty="0">
                <a:solidFill>
                  <a:prstClr val="white"/>
                </a:solidFill>
                <a:latin typeface="Helvetica Neue" panose="02000503000000020004" pitchFamily="2" charset="0"/>
              </a:rPr>
              <a:t>Exact Pruning technique: </a:t>
            </a:r>
          </a:p>
          <a:p>
            <a:pPr marL="160735" indent="-160735" defTabSz="342900">
              <a:buFont typeface="Arial" charset="0"/>
              <a:buChar char="•"/>
              <a:defRPr/>
            </a:pPr>
            <a:r>
              <a:rPr lang="en-US" sz="1350" kern="0" dirty="0">
                <a:solidFill>
                  <a:prstClr val="white"/>
                </a:solidFill>
                <a:latin typeface="Helvetica Neue" panose="02000503000000020004" pitchFamily="2" charset="0"/>
              </a:rPr>
              <a:t>Compute the neighbor labels of each node</a:t>
            </a:r>
          </a:p>
          <a:p>
            <a:pPr marL="160735" indent="-160735" defTabSz="342900">
              <a:buFont typeface="Arial" charset="0"/>
              <a:buChar char="•"/>
              <a:defRPr/>
            </a:pPr>
            <a:endParaRPr lang="en-US" sz="1350" kern="0" dirty="0">
              <a:solidFill>
                <a:prstClr val="white"/>
              </a:solidFill>
              <a:latin typeface="Helvetica Neue" panose="02000503000000020004" pitchFamily="2" charset="0"/>
            </a:endParaRPr>
          </a:p>
          <a:p>
            <a:pPr marL="160735" indent="-160735" defTabSz="342900">
              <a:buFont typeface="Arial" charset="0"/>
              <a:buChar char="•"/>
              <a:defRPr/>
            </a:pPr>
            <a:endParaRPr lang="en-US" sz="1350" kern="0" dirty="0">
              <a:solidFill>
                <a:prstClr val="white"/>
              </a:solidFill>
              <a:latin typeface="Helvetica Neue" panose="02000503000000020004" pitchFamily="2" charset="0"/>
            </a:endParaRPr>
          </a:p>
          <a:p>
            <a:pPr marL="160735" indent="-160735" defTabSz="342900">
              <a:buFont typeface="Arial" charset="0"/>
              <a:buChar char="•"/>
              <a:defRPr/>
            </a:pPr>
            <a:r>
              <a:rPr lang="en-US" sz="1350" b="1" kern="0" dirty="0">
                <a:solidFill>
                  <a:prstClr val="white"/>
                </a:solidFill>
                <a:latin typeface="Helvetica Neue" panose="02000503000000020004" pitchFamily="2" charset="0"/>
              </a:rPr>
              <a:t>Prune nodes not matching query </a:t>
            </a:r>
            <a:r>
              <a:rPr lang="en-US" sz="1350" kern="0" dirty="0">
                <a:solidFill>
                  <a:prstClr val="white"/>
                </a:solidFill>
                <a:latin typeface="Helvetica Neue" panose="02000503000000020004" pitchFamily="2" charset="0"/>
              </a:rPr>
              <a:t>nodes </a:t>
            </a:r>
            <a:r>
              <a:rPr lang="en-US" sz="1350" b="1" kern="0" dirty="0">
                <a:solidFill>
                  <a:prstClr val="white"/>
                </a:solidFill>
                <a:latin typeface="Helvetica Neue" panose="02000503000000020004" pitchFamily="2" charset="0"/>
              </a:rPr>
              <a:t>neighborhood</a:t>
            </a:r>
            <a:r>
              <a:rPr lang="en-US" sz="1350" kern="0" dirty="0">
                <a:solidFill>
                  <a:prstClr val="white"/>
                </a:solidFill>
                <a:latin typeface="Helvetica Neue" panose="02000503000000020004" pitchFamily="2" charset="0"/>
              </a:rPr>
              <a:t> labels</a:t>
            </a:r>
          </a:p>
          <a:p>
            <a:pPr marL="160735" indent="-160735" defTabSz="342900">
              <a:buFont typeface="Arial" charset="0"/>
              <a:buChar char="•"/>
              <a:defRPr/>
            </a:pPr>
            <a:endParaRPr lang="en-US" sz="1350" kern="0" dirty="0">
              <a:solidFill>
                <a:prstClr val="white"/>
              </a:solidFill>
              <a:latin typeface="Helvetica Neue" panose="02000503000000020004" pitchFamily="2" charset="0"/>
            </a:endParaRPr>
          </a:p>
          <a:p>
            <a:pPr marL="160735" indent="-160735" defTabSz="342900">
              <a:buFont typeface="Arial" charset="0"/>
              <a:buChar char="•"/>
              <a:defRPr/>
            </a:pPr>
            <a:r>
              <a:rPr lang="en-US" sz="1350" kern="0" dirty="0">
                <a:solidFill>
                  <a:prstClr val="white"/>
                </a:solidFill>
                <a:latin typeface="Helvetica Neue" panose="02000503000000020004" pitchFamily="2" charset="0"/>
              </a:rPr>
              <a:t>Apply iteratively on the query nodes</a:t>
            </a:r>
          </a:p>
        </p:txBody>
      </p:sp>
      <p:sp>
        <p:nvSpPr>
          <p:cNvPr id="110" name="Rettangolo arrotondato 48">
            <a:extLst>
              <a:ext uri="{FF2B5EF4-FFF2-40B4-BE49-F238E27FC236}">
                <a16:creationId xmlns:a16="http://schemas.microsoft.com/office/drawing/2014/main" id="{A11119A2-724C-6848-935A-CDE909F42C0A}"/>
              </a:ext>
            </a:extLst>
          </p:cNvPr>
          <p:cNvSpPr/>
          <p:nvPr/>
        </p:nvSpPr>
        <p:spPr>
          <a:xfrm>
            <a:off x="3315044" y="2975323"/>
            <a:ext cx="416103" cy="896972"/>
          </a:xfrm>
          <a:prstGeom prst="roundRect">
            <a:avLst/>
          </a:prstGeom>
          <a:gradFill rotWithShape="1">
            <a:gsLst>
              <a:gs pos="0">
                <a:srgbClr val="325AB4">
                  <a:tint val="50000"/>
                  <a:satMod val="300000"/>
                </a:srgbClr>
              </a:gs>
              <a:gs pos="35000">
                <a:srgbClr val="325AB4">
                  <a:tint val="37000"/>
                  <a:satMod val="300000"/>
                </a:srgbClr>
              </a:gs>
              <a:gs pos="100000">
                <a:srgbClr val="325AB4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325AB4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342900">
              <a:defRPr/>
            </a:pPr>
            <a:endParaRPr lang="it-IT" sz="1013" kern="0" dirty="0">
              <a:solidFill>
                <a:prstClr val="black"/>
              </a:solidFill>
              <a:latin typeface="Georgia Regular" charset="0"/>
            </a:endParaRPr>
          </a:p>
        </p:txBody>
      </p:sp>
      <p:sp>
        <p:nvSpPr>
          <p:cNvPr id="111" name="Rettangolo arrotondato 47">
            <a:extLst>
              <a:ext uri="{FF2B5EF4-FFF2-40B4-BE49-F238E27FC236}">
                <a16:creationId xmlns:a16="http://schemas.microsoft.com/office/drawing/2014/main" id="{F6D25BF6-7672-AA4E-80B6-AAA8A02F6829}"/>
              </a:ext>
            </a:extLst>
          </p:cNvPr>
          <p:cNvSpPr/>
          <p:nvPr/>
        </p:nvSpPr>
        <p:spPr>
          <a:xfrm>
            <a:off x="2765685" y="2483456"/>
            <a:ext cx="416103" cy="896972"/>
          </a:xfrm>
          <a:prstGeom prst="roundRect">
            <a:avLst/>
          </a:prstGeom>
          <a:gradFill rotWithShape="1">
            <a:gsLst>
              <a:gs pos="0">
                <a:srgbClr val="325AB4">
                  <a:tint val="50000"/>
                  <a:satMod val="300000"/>
                </a:srgbClr>
              </a:gs>
              <a:gs pos="35000">
                <a:srgbClr val="325AB4">
                  <a:tint val="37000"/>
                  <a:satMod val="300000"/>
                </a:srgbClr>
              </a:gs>
              <a:gs pos="100000">
                <a:srgbClr val="325AB4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325AB4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342900">
              <a:defRPr/>
            </a:pPr>
            <a:endParaRPr lang="it-IT" sz="1013" kern="0" dirty="0">
              <a:solidFill>
                <a:prstClr val="black"/>
              </a:solidFill>
              <a:latin typeface="Georgia Regular" charset="0"/>
            </a:endParaRPr>
          </a:p>
        </p:txBody>
      </p:sp>
      <p:sp>
        <p:nvSpPr>
          <p:cNvPr id="112" name="Rettangolo arrotondato 45">
            <a:extLst>
              <a:ext uri="{FF2B5EF4-FFF2-40B4-BE49-F238E27FC236}">
                <a16:creationId xmlns:a16="http://schemas.microsoft.com/office/drawing/2014/main" id="{B948D3A0-CA6C-BF40-BC50-D5C5C7BF4E04}"/>
              </a:ext>
            </a:extLst>
          </p:cNvPr>
          <p:cNvSpPr/>
          <p:nvPr/>
        </p:nvSpPr>
        <p:spPr>
          <a:xfrm>
            <a:off x="2168924" y="2483456"/>
            <a:ext cx="416103" cy="896972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B9B8BB"/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it-IT" sz="1013" kern="0" dirty="0">
              <a:solidFill>
                <a:prstClr val="black"/>
              </a:solidFill>
              <a:latin typeface="Georgia Regular" charset="0"/>
            </a:endParaRP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10B8C770-EBDF-F549-BFDC-C7715C1C8A11}"/>
              </a:ext>
            </a:extLst>
          </p:cNvPr>
          <p:cNvSpPr/>
          <p:nvPr/>
        </p:nvSpPr>
        <p:spPr>
          <a:xfrm>
            <a:off x="2291812" y="2585308"/>
            <a:ext cx="187037" cy="187037"/>
          </a:xfrm>
          <a:prstGeom prst="ellipse">
            <a:avLst/>
          </a:prstGeom>
          <a:solidFill>
            <a:srgbClr val="F05332"/>
          </a:solidFill>
          <a:ln w="25400" cap="flat" cmpd="sng" algn="ctr">
            <a:solidFill>
              <a:srgbClr val="F0533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r>
              <a:rPr lang="en-US" sz="1013" kern="0" dirty="0">
                <a:solidFill>
                  <a:prstClr val="white"/>
                </a:solidFill>
                <a:latin typeface="Georgia Regular" charset="0"/>
              </a:rPr>
              <a:t>A</a:t>
            </a: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C8284712-C5DB-4844-B7C7-B97BA9ABCFCF}"/>
              </a:ext>
            </a:extLst>
          </p:cNvPr>
          <p:cNvSpPr/>
          <p:nvPr/>
        </p:nvSpPr>
        <p:spPr>
          <a:xfrm>
            <a:off x="2890485" y="2095963"/>
            <a:ext cx="187037" cy="187037"/>
          </a:xfrm>
          <a:prstGeom prst="ellipse">
            <a:avLst/>
          </a:prstGeom>
          <a:solidFill>
            <a:srgbClr val="B9B8BB"/>
          </a:solidFill>
          <a:ln w="25400" cap="flat" cmpd="sng" algn="ctr">
            <a:solidFill>
              <a:srgbClr val="B9B8B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013" kern="0" dirty="0">
              <a:solidFill>
                <a:prstClr val="white"/>
              </a:solidFill>
              <a:latin typeface="Georgia Regular" charset="0"/>
            </a:endParaRP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4BC6976A-A342-154F-9061-B53B031004A7}"/>
              </a:ext>
            </a:extLst>
          </p:cNvPr>
          <p:cNvSpPr/>
          <p:nvPr/>
        </p:nvSpPr>
        <p:spPr>
          <a:xfrm>
            <a:off x="2890485" y="2572765"/>
            <a:ext cx="187037" cy="187037"/>
          </a:xfrm>
          <a:prstGeom prst="ellipse">
            <a:avLst/>
          </a:prstGeom>
          <a:solidFill>
            <a:srgbClr val="F05332"/>
          </a:solidFill>
          <a:ln w="25400" cap="flat" cmpd="sng" algn="ctr">
            <a:solidFill>
              <a:srgbClr val="F0533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r>
              <a:rPr lang="en-US" sz="1013" kern="0" dirty="0">
                <a:solidFill>
                  <a:prstClr val="white"/>
                </a:solidFill>
                <a:latin typeface="Georgia Regular" charset="0"/>
              </a:rPr>
              <a:t>A</a:t>
            </a: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5B29C3DD-73BE-4A41-BAAA-6E8134DA931E}"/>
              </a:ext>
            </a:extLst>
          </p:cNvPr>
          <p:cNvSpPr/>
          <p:nvPr/>
        </p:nvSpPr>
        <p:spPr>
          <a:xfrm>
            <a:off x="3432154" y="3088524"/>
            <a:ext cx="187037" cy="187037"/>
          </a:xfrm>
          <a:prstGeom prst="ellipse">
            <a:avLst/>
          </a:prstGeom>
          <a:solidFill>
            <a:srgbClr val="F05332"/>
          </a:solidFill>
          <a:ln w="25400" cap="flat" cmpd="sng" algn="ctr">
            <a:solidFill>
              <a:srgbClr val="F0533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r>
              <a:rPr lang="en-US" sz="1013" kern="0" dirty="0">
                <a:solidFill>
                  <a:prstClr val="white"/>
                </a:solidFill>
                <a:latin typeface="Georgia Regular" charset="0"/>
              </a:rPr>
              <a:t>A</a:t>
            </a: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A4F1DFD2-9794-794E-AEF2-C014D88D8AB0}"/>
              </a:ext>
            </a:extLst>
          </p:cNvPr>
          <p:cNvSpPr/>
          <p:nvPr/>
        </p:nvSpPr>
        <p:spPr>
          <a:xfrm>
            <a:off x="3432154" y="2566007"/>
            <a:ext cx="187037" cy="187037"/>
          </a:xfrm>
          <a:prstGeom prst="ellipse">
            <a:avLst/>
          </a:prstGeom>
          <a:solidFill>
            <a:srgbClr val="00B050"/>
          </a:solidFill>
          <a:ln w="25400" cap="flat" cmpd="sng" algn="ctr">
            <a:solidFill>
              <a:srgbClr val="B9B8B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013" kern="0" dirty="0">
              <a:solidFill>
                <a:prstClr val="white"/>
              </a:solidFill>
              <a:latin typeface="Georgia Regular" charset="0"/>
            </a:endParaRPr>
          </a:p>
        </p:txBody>
      </p:sp>
      <p:cxnSp>
        <p:nvCxnSpPr>
          <p:cNvPr id="119" name="Straight Arrow Connector 14">
            <a:extLst>
              <a:ext uri="{FF2B5EF4-FFF2-40B4-BE49-F238E27FC236}">
                <a16:creationId xmlns:a16="http://schemas.microsoft.com/office/drawing/2014/main" id="{049B70C3-301A-E546-B1B5-B72EB40221CC}"/>
              </a:ext>
            </a:extLst>
          </p:cNvPr>
          <p:cNvCxnSpPr/>
          <p:nvPr/>
        </p:nvCxnSpPr>
        <p:spPr>
          <a:xfrm flipH="1">
            <a:off x="2451458" y="2255609"/>
            <a:ext cx="466419" cy="357090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120" name="Straight Arrow Connector 15">
            <a:extLst>
              <a:ext uri="{FF2B5EF4-FFF2-40B4-BE49-F238E27FC236}">
                <a16:creationId xmlns:a16="http://schemas.microsoft.com/office/drawing/2014/main" id="{13A507E3-CE76-9542-881A-2252A39CD0F8}"/>
              </a:ext>
            </a:extLst>
          </p:cNvPr>
          <p:cNvCxnSpPr/>
          <p:nvPr/>
        </p:nvCxnSpPr>
        <p:spPr>
          <a:xfrm>
            <a:off x="2984003" y="2283000"/>
            <a:ext cx="0" cy="289765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121" name="Straight Arrow Connector 16">
            <a:extLst>
              <a:ext uri="{FF2B5EF4-FFF2-40B4-BE49-F238E27FC236}">
                <a16:creationId xmlns:a16="http://schemas.microsoft.com/office/drawing/2014/main" id="{A5D3D25F-D907-C649-AE86-D0621641C590}"/>
              </a:ext>
            </a:extLst>
          </p:cNvPr>
          <p:cNvCxnSpPr>
            <a:stCxn id="121" idx="5"/>
          </p:cNvCxnSpPr>
          <p:nvPr/>
        </p:nvCxnSpPr>
        <p:spPr>
          <a:xfrm>
            <a:off x="3050130" y="2255609"/>
            <a:ext cx="475542" cy="310398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122" name="Straight Arrow Connector 17">
            <a:extLst>
              <a:ext uri="{FF2B5EF4-FFF2-40B4-BE49-F238E27FC236}">
                <a16:creationId xmlns:a16="http://schemas.microsoft.com/office/drawing/2014/main" id="{0CEE8E56-B131-D945-9DD3-C00576B4B4D8}"/>
              </a:ext>
            </a:extLst>
          </p:cNvPr>
          <p:cNvCxnSpPr>
            <a:stCxn id="118" idx="4"/>
            <a:endCxn id="117" idx="0"/>
          </p:cNvCxnSpPr>
          <p:nvPr/>
        </p:nvCxnSpPr>
        <p:spPr>
          <a:xfrm>
            <a:off x="3525672" y="2753043"/>
            <a:ext cx="0" cy="335481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137" name="Straight Arrow Connector 27">
            <a:extLst>
              <a:ext uri="{FF2B5EF4-FFF2-40B4-BE49-F238E27FC236}">
                <a16:creationId xmlns:a16="http://schemas.microsoft.com/office/drawing/2014/main" id="{56C0AAE9-8D7B-8D45-9BDA-7DC884294F10}"/>
              </a:ext>
            </a:extLst>
          </p:cNvPr>
          <p:cNvCxnSpPr/>
          <p:nvPr/>
        </p:nvCxnSpPr>
        <p:spPr>
          <a:xfrm flipH="1">
            <a:off x="2478849" y="2666283"/>
            <a:ext cx="411637" cy="12544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/>
            <a:tailEnd type="none"/>
          </a:ln>
          <a:effectLst/>
        </p:spPr>
      </p:cxnSp>
      <p:sp>
        <p:nvSpPr>
          <p:cNvPr id="140" name="Ovale 18">
            <a:extLst>
              <a:ext uri="{FF2B5EF4-FFF2-40B4-BE49-F238E27FC236}">
                <a16:creationId xmlns:a16="http://schemas.microsoft.com/office/drawing/2014/main" id="{654CE745-2D94-0241-94C1-6EC9BADC959B}"/>
              </a:ext>
            </a:extLst>
          </p:cNvPr>
          <p:cNvSpPr/>
          <p:nvPr/>
        </p:nvSpPr>
        <p:spPr>
          <a:xfrm>
            <a:off x="3421222" y="3590035"/>
            <a:ext cx="203747" cy="203747"/>
          </a:xfrm>
          <a:prstGeom prst="ellipse">
            <a:avLst/>
          </a:prstGeom>
          <a:solidFill>
            <a:srgbClr val="325AB4"/>
          </a:solidFill>
          <a:ln w="25400" cap="flat" cmpd="sng" algn="ctr">
            <a:solidFill>
              <a:srgbClr val="325AB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r>
              <a:rPr lang="it-IT" sz="1350" kern="0" dirty="0">
                <a:solidFill>
                  <a:prstClr val="white"/>
                </a:solidFill>
                <a:latin typeface="Georgia Regular" charset="0"/>
              </a:rPr>
              <a:t>B</a:t>
            </a:r>
          </a:p>
        </p:txBody>
      </p:sp>
      <p:sp>
        <p:nvSpPr>
          <p:cNvPr id="141" name="Ovale 19">
            <a:extLst>
              <a:ext uri="{FF2B5EF4-FFF2-40B4-BE49-F238E27FC236}">
                <a16:creationId xmlns:a16="http://schemas.microsoft.com/office/drawing/2014/main" id="{523C395E-3E99-CC45-855D-37E241FBBB79}"/>
              </a:ext>
            </a:extLst>
          </p:cNvPr>
          <p:cNvSpPr/>
          <p:nvPr/>
        </p:nvSpPr>
        <p:spPr>
          <a:xfrm>
            <a:off x="2286532" y="3071814"/>
            <a:ext cx="203747" cy="203747"/>
          </a:xfrm>
          <a:prstGeom prst="ellipse">
            <a:avLst/>
          </a:prstGeom>
          <a:solidFill>
            <a:srgbClr val="325AB4"/>
          </a:solidFill>
          <a:ln w="25400" cap="flat" cmpd="sng" algn="ctr">
            <a:solidFill>
              <a:srgbClr val="325AB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r>
              <a:rPr lang="it-IT" sz="1013" kern="0" dirty="0">
                <a:solidFill>
                  <a:prstClr val="white"/>
                </a:solidFill>
                <a:latin typeface="Georgia Regular" charset="0"/>
              </a:rPr>
              <a:t>B</a:t>
            </a:r>
          </a:p>
        </p:txBody>
      </p:sp>
      <p:sp>
        <p:nvSpPr>
          <p:cNvPr id="142" name="Ovale 20">
            <a:extLst>
              <a:ext uri="{FF2B5EF4-FFF2-40B4-BE49-F238E27FC236}">
                <a16:creationId xmlns:a16="http://schemas.microsoft.com/office/drawing/2014/main" id="{4A7A9EC5-BB49-7C43-AAD8-536CE19B2782}"/>
              </a:ext>
            </a:extLst>
          </p:cNvPr>
          <p:cNvSpPr/>
          <p:nvPr/>
        </p:nvSpPr>
        <p:spPr>
          <a:xfrm>
            <a:off x="2885204" y="3071814"/>
            <a:ext cx="203747" cy="203747"/>
          </a:xfrm>
          <a:prstGeom prst="ellipse">
            <a:avLst/>
          </a:prstGeom>
          <a:solidFill>
            <a:srgbClr val="325AB4"/>
          </a:solidFill>
          <a:ln w="25400" cap="flat" cmpd="sng" algn="ctr">
            <a:solidFill>
              <a:srgbClr val="325AB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r>
              <a:rPr lang="it-IT" sz="1013" kern="0" dirty="0">
                <a:solidFill>
                  <a:prstClr val="white"/>
                </a:solidFill>
                <a:latin typeface="Georgia Regular" charset="0"/>
              </a:rPr>
              <a:t>B</a:t>
            </a:r>
          </a:p>
        </p:txBody>
      </p:sp>
      <p:cxnSp>
        <p:nvCxnSpPr>
          <p:cNvPr id="143" name="Straight Arrow Connector 27">
            <a:extLst>
              <a:ext uri="{FF2B5EF4-FFF2-40B4-BE49-F238E27FC236}">
                <a16:creationId xmlns:a16="http://schemas.microsoft.com/office/drawing/2014/main" id="{7A7DE73F-D0E5-3E4E-A95A-38A8662E2B44}"/>
              </a:ext>
            </a:extLst>
          </p:cNvPr>
          <p:cNvCxnSpPr>
            <a:stCxn id="141" idx="0"/>
            <a:endCxn id="114" idx="4"/>
          </p:cNvCxnSpPr>
          <p:nvPr/>
        </p:nvCxnSpPr>
        <p:spPr>
          <a:xfrm flipH="1" flipV="1">
            <a:off x="2385330" y="2772345"/>
            <a:ext cx="3075" cy="299470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144" name="Straight Arrow Connector 17">
            <a:extLst>
              <a:ext uri="{FF2B5EF4-FFF2-40B4-BE49-F238E27FC236}">
                <a16:creationId xmlns:a16="http://schemas.microsoft.com/office/drawing/2014/main" id="{78E428B9-AEDC-EC44-AAA9-FDF19B5F8151}"/>
              </a:ext>
            </a:extLst>
          </p:cNvPr>
          <p:cNvCxnSpPr>
            <a:stCxn id="116" idx="4"/>
            <a:endCxn id="142" idx="0"/>
          </p:cNvCxnSpPr>
          <p:nvPr/>
        </p:nvCxnSpPr>
        <p:spPr>
          <a:xfrm>
            <a:off x="2984003" y="2759800"/>
            <a:ext cx="3075" cy="312014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145" name="Straight Arrow Connector 17">
            <a:extLst>
              <a:ext uri="{FF2B5EF4-FFF2-40B4-BE49-F238E27FC236}">
                <a16:creationId xmlns:a16="http://schemas.microsoft.com/office/drawing/2014/main" id="{587AC2D3-A473-EB48-BB97-2F271030B1DF}"/>
              </a:ext>
            </a:extLst>
          </p:cNvPr>
          <p:cNvCxnSpPr>
            <a:stCxn id="117" idx="4"/>
            <a:endCxn id="140" idx="0"/>
          </p:cNvCxnSpPr>
          <p:nvPr/>
        </p:nvCxnSpPr>
        <p:spPr>
          <a:xfrm flipH="1">
            <a:off x="3523096" y="3275561"/>
            <a:ext cx="2576" cy="314474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/>
            <a:tailEnd type="none"/>
          </a:ln>
          <a:effectLst/>
        </p:spPr>
      </p:cxnSp>
      <p:sp>
        <p:nvSpPr>
          <p:cNvPr id="146" name="Rectangle 92">
            <a:extLst>
              <a:ext uri="{FF2B5EF4-FFF2-40B4-BE49-F238E27FC236}">
                <a16:creationId xmlns:a16="http://schemas.microsoft.com/office/drawing/2014/main" id="{96DD5A34-16C6-B34F-B664-0B55E2C3F85F}"/>
              </a:ext>
            </a:extLst>
          </p:cNvPr>
          <p:cNvSpPr/>
          <p:nvPr/>
        </p:nvSpPr>
        <p:spPr>
          <a:xfrm>
            <a:off x="6643670" y="889200"/>
            <a:ext cx="1998736" cy="345080"/>
          </a:xfrm>
          <a:prstGeom prst="rect">
            <a:avLst/>
          </a:prstGeom>
          <a:solidFill>
            <a:srgbClr val="F0533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r>
              <a:rPr lang="en-US" sz="1200" kern="0" dirty="0">
                <a:solidFill>
                  <a:prstClr val="white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NP-complete </a:t>
            </a:r>
          </a:p>
          <a:p>
            <a:pPr algn="ctr" defTabSz="342900">
              <a:defRPr/>
            </a:pPr>
            <a:r>
              <a:rPr lang="en-US" sz="1200" kern="0" dirty="0">
                <a:solidFill>
                  <a:prstClr val="white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(subgraph isomorphism)</a:t>
            </a:r>
          </a:p>
        </p:txBody>
      </p:sp>
      <p:sp>
        <p:nvSpPr>
          <p:cNvPr id="147" name="Oval 8">
            <a:extLst>
              <a:ext uri="{FF2B5EF4-FFF2-40B4-BE49-F238E27FC236}">
                <a16:creationId xmlns:a16="http://schemas.microsoft.com/office/drawing/2014/main" id="{273A9095-7C90-934F-85A9-412CB5121ED0}"/>
              </a:ext>
            </a:extLst>
          </p:cNvPr>
          <p:cNvSpPr/>
          <p:nvPr/>
        </p:nvSpPr>
        <p:spPr>
          <a:xfrm>
            <a:off x="4022163" y="2564788"/>
            <a:ext cx="187037" cy="187037"/>
          </a:xfrm>
          <a:prstGeom prst="ellipse">
            <a:avLst/>
          </a:prstGeom>
          <a:solidFill>
            <a:srgbClr val="B9B8BB"/>
          </a:solidFill>
          <a:ln w="25400" cap="flat" cmpd="sng" algn="ctr">
            <a:solidFill>
              <a:srgbClr val="B9B8B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013" kern="0" dirty="0">
              <a:solidFill>
                <a:prstClr val="white"/>
              </a:solidFill>
              <a:latin typeface="Georgia Regular" charset="0"/>
            </a:endParaRPr>
          </a:p>
        </p:txBody>
      </p:sp>
      <p:cxnSp>
        <p:nvCxnSpPr>
          <p:cNvPr id="148" name="Straight Arrow Connector 16">
            <a:extLst>
              <a:ext uri="{FF2B5EF4-FFF2-40B4-BE49-F238E27FC236}">
                <a16:creationId xmlns:a16="http://schemas.microsoft.com/office/drawing/2014/main" id="{F7DD8495-DA5A-8E4D-9206-064D1C1C135B}"/>
              </a:ext>
            </a:extLst>
          </p:cNvPr>
          <p:cNvCxnSpPr>
            <a:stCxn id="115" idx="5"/>
            <a:endCxn id="147" idx="1"/>
          </p:cNvCxnSpPr>
          <p:nvPr/>
        </p:nvCxnSpPr>
        <p:spPr>
          <a:xfrm>
            <a:off x="3050130" y="2255609"/>
            <a:ext cx="999425" cy="336570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/>
            <a:tailEnd type="none"/>
          </a:ln>
          <a:effectLst/>
        </p:spPr>
      </p:cxnSp>
      <p:sp>
        <p:nvSpPr>
          <p:cNvPr id="149" name="Oval 10">
            <a:extLst>
              <a:ext uri="{FF2B5EF4-FFF2-40B4-BE49-F238E27FC236}">
                <a16:creationId xmlns:a16="http://schemas.microsoft.com/office/drawing/2014/main" id="{1CF31456-6E35-4649-AE6E-401EF54E7171}"/>
              </a:ext>
            </a:extLst>
          </p:cNvPr>
          <p:cNvSpPr/>
          <p:nvPr/>
        </p:nvSpPr>
        <p:spPr>
          <a:xfrm>
            <a:off x="4022163" y="3085990"/>
            <a:ext cx="187037" cy="187037"/>
          </a:xfrm>
          <a:prstGeom prst="ellipse">
            <a:avLst/>
          </a:prstGeom>
          <a:solidFill>
            <a:srgbClr val="F05332"/>
          </a:solidFill>
          <a:ln w="25400" cap="flat" cmpd="sng" algn="ctr">
            <a:solidFill>
              <a:srgbClr val="F0533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013" kern="0" dirty="0">
              <a:solidFill>
                <a:prstClr val="white"/>
              </a:solidFill>
              <a:latin typeface="Georgia Regular" charset="0"/>
            </a:endParaRPr>
          </a:p>
        </p:txBody>
      </p:sp>
      <p:cxnSp>
        <p:nvCxnSpPr>
          <p:cNvPr id="150" name="Straight Arrow Connector 16">
            <a:extLst>
              <a:ext uri="{FF2B5EF4-FFF2-40B4-BE49-F238E27FC236}">
                <a16:creationId xmlns:a16="http://schemas.microsoft.com/office/drawing/2014/main" id="{2AF3DFCA-7CBE-4343-A980-76B90F93BE9E}"/>
              </a:ext>
            </a:extLst>
          </p:cNvPr>
          <p:cNvCxnSpPr>
            <a:stCxn id="117" idx="6"/>
            <a:endCxn id="149" idx="2"/>
          </p:cNvCxnSpPr>
          <p:nvPr/>
        </p:nvCxnSpPr>
        <p:spPr>
          <a:xfrm flipV="1">
            <a:off x="3619190" y="3179509"/>
            <a:ext cx="402973" cy="2534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/>
            <a:tailEnd type="none"/>
          </a:ln>
          <a:effectLst/>
        </p:spPr>
      </p:cxnSp>
      <p:sp>
        <p:nvSpPr>
          <p:cNvPr id="151" name="CasellaDiTesto 46">
            <a:extLst>
              <a:ext uri="{FF2B5EF4-FFF2-40B4-BE49-F238E27FC236}">
                <a16:creationId xmlns:a16="http://schemas.microsoft.com/office/drawing/2014/main" id="{40646516-7484-5F4F-B73F-7993F310F9D3}"/>
              </a:ext>
            </a:extLst>
          </p:cNvPr>
          <p:cNvSpPr txBox="1"/>
          <p:nvPr/>
        </p:nvSpPr>
        <p:spPr>
          <a:xfrm>
            <a:off x="1995938" y="3407871"/>
            <a:ext cx="7537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it-IT" sz="1350" dirty="0">
                <a:solidFill>
                  <a:prstClr val="black"/>
                </a:solidFill>
                <a:latin typeface="Georgia Regular" charset="0"/>
              </a:rPr>
              <a:t>Sample</a:t>
            </a:r>
          </a:p>
        </p:txBody>
      </p:sp>
      <p:sp>
        <p:nvSpPr>
          <p:cNvPr id="152" name="CasellaDiTesto 49">
            <a:extLst>
              <a:ext uri="{FF2B5EF4-FFF2-40B4-BE49-F238E27FC236}">
                <a16:creationId xmlns:a16="http://schemas.microsoft.com/office/drawing/2014/main" id="{4DC7CF03-9BE9-8741-B6E6-CC4C40745F11}"/>
              </a:ext>
            </a:extLst>
          </p:cNvPr>
          <p:cNvSpPr txBox="1"/>
          <p:nvPr/>
        </p:nvSpPr>
        <p:spPr>
          <a:xfrm>
            <a:off x="2851467" y="3419604"/>
            <a:ext cx="37382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it-IT" sz="1350" dirty="0">
                <a:solidFill>
                  <a:prstClr val="black"/>
                </a:solidFill>
                <a:latin typeface="Georgia Regular" charset="0"/>
              </a:rPr>
              <a:t>A1</a:t>
            </a:r>
          </a:p>
        </p:txBody>
      </p:sp>
      <p:sp>
        <p:nvSpPr>
          <p:cNvPr id="153" name="CasellaDiTesto 51">
            <a:extLst>
              <a:ext uri="{FF2B5EF4-FFF2-40B4-BE49-F238E27FC236}">
                <a16:creationId xmlns:a16="http://schemas.microsoft.com/office/drawing/2014/main" id="{6608F089-67E3-694C-95E4-7493E8A8F097}"/>
              </a:ext>
            </a:extLst>
          </p:cNvPr>
          <p:cNvSpPr txBox="1"/>
          <p:nvPr/>
        </p:nvSpPr>
        <p:spPr>
          <a:xfrm>
            <a:off x="3421222" y="3880617"/>
            <a:ext cx="3962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it-IT" sz="1350" dirty="0">
                <a:solidFill>
                  <a:prstClr val="black"/>
                </a:solidFill>
                <a:latin typeface="Georgia Regular" charset="0"/>
              </a:rPr>
              <a:t>A2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E4DDBCC6-BE37-F746-9A04-48F51804C1ED}"/>
              </a:ext>
            </a:extLst>
          </p:cNvPr>
          <p:cNvSpPr txBox="1"/>
          <p:nvPr/>
        </p:nvSpPr>
        <p:spPr>
          <a:xfrm>
            <a:off x="3923016" y="2884333"/>
            <a:ext cx="311188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3375" dirty="0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5" name="Rectangle 92">
                <a:extLst>
                  <a:ext uri="{FF2B5EF4-FFF2-40B4-BE49-F238E27FC236}">
                    <a16:creationId xmlns:a16="http://schemas.microsoft.com/office/drawing/2014/main" id="{1E09C303-7158-0A4A-8EB0-7E03C53AC2B5}"/>
                  </a:ext>
                </a:extLst>
              </p:cNvPr>
              <p:cNvSpPr/>
              <p:nvPr/>
            </p:nvSpPr>
            <p:spPr>
              <a:xfrm>
                <a:off x="6642456" y="1276097"/>
                <a:ext cx="1998736" cy="226828"/>
              </a:xfrm>
              <a:prstGeom prst="rect">
                <a:avLst/>
              </a:prstGeom>
              <a:solidFill>
                <a:srgbClr val="F0533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342900">
                  <a:defRPr/>
                </a:pPr>
                <a14:m>
                  <m:oMath xmlns:m="http://schemas.openxmlformats.org/officeDocument/2006/math">
                    <m:r>
                      <a:rPr lang="en-US" sz="1050" b="1" i="1" kern="0" dirty="0">
                        <a:solidFill>
                          <a:prstClr val="white"/>
                        </a:solidFill>
                        <a:latin typeface="Cambria Math" charset="0"/>
                      </a:rPr>
                      <m:t>𝑶</m:t>
                    </m:r>
                    <m:d>
                      <m:dPr>
                        <m:ctrlPr>
                          <a:rPr lang="en-US" sz="1050" b="1" i="1" kern="0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050" b="1" i="1" kern="0" dirty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1050" b="1" i="1" kern="0" dirty="0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050" b="1" i="1" kern="0" dirty="0">
                                    <a:solidFill>
                                      <a:prstClr val="white"/>
                                    </a:solidFill>
                                    <a:latin typeface="Cambria Math" charset="0"/>
                                  </a:rPr>
                                  <m:t>𝑽</m:t>
                                </m:r>
                              </m:e>
                            </m:d>
                          </m:e>
                          <m:sup>
                            <m:r>
                              <a:rPr lang="en-US" sz="1050" b="1" i="1" kern="0" dirty="0">
                                <a:solidFill>
                                  <a:prstClr val="white"/>
                                </a:solidFill>
                                <a:latin typeface="Cambria Math" charset="0"/>
                              </a:rPr>
                              <m:t>𝟒</m:t>
                            </m:r>
                          </m:sup>
                        </m:sSup>
                      </m:e>
                    </m:d>
                    <m:r>
                      <a:rPr lang="en-US" sz="1050" b="1" i="1" kern="0" dirty="0">
                        <a:solidFill>
                          <a:prstClr val="white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1050" kern="0" dirty="0">
                    <a:solidFill>
                      <a:prstClr val="white"/>
                    </a:solidFill>
                    <a:latin typeface="Helvetica Neue" panose="02000503000000020004" pitchFamily="2" charset="0"/>
                  </a:rPr>
                  <a:t>(simulation)</a:t>
                </a:r>
              </a:p>
            </p:txBody>
          </p:sp>
        </mc:Choice>
        <mc:Fallback xmlns="">
          <p:sp>
            <p:nvSpPr>
              <p:cNvPr id="155" name="Rectangle 92">
                <a:extLst>
                  <a:ext uri="{FF2B5EF4-FFF2-40B4-BE49-F238E27FC236}">
                    <a16:creationId xmlns:a16="http://schemas.microsoft.com/office/drawing/2014/main" id="{1E09C303-7158-0A4A-8EB0-7E03C53AC2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2456" y="1276097"/>
                <a:ext cx="1998736" cy="226828"/>
              </a:xfrm>
              <a:prstGeom prst="rect">
                <a:avLst/>
              </a:prstGeom>
              <a:blipFill>
                <a:blip r:embed="rId2"/>
                <a:stretch>
                  <a:fillRect b="-15789"/>
                </a:stretch>
              </a:blipFill>
              <a:ln w="25400" cap="flat" cmpd="sng" algn="ctr">
                <a:noFill/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2E009FD5-2F6D-7A4F-8726-ADD7CE421F83}"/>
                  </a:ext>
                </a:extLst>
              </p:cNvPr>
              <p:cNvSpPr/>
              <p:nvPr/>
            </p:nvSpPr>
            <p:spPr>
              <a:xfrm>
                <a:off x="5850775" y="2232469"/>
                <a:ext cx="2900828" cy="2852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679" lvl="1" defTabSz="34290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solidFill>
                                <a:prstClr val="white"/>
                              </a:solidFill>
                              <a:latin typeface="Cambria Math" charset="0"/>
                            </a:rPr>
                            <m:t>𝑊</m:t>
                          </m:r>
                        </m:e>
                        <m:sub>
                          <m:r>
                            <a:rPr lang="en-US" sz="1200" i="1">
                              <a:solidFill>
                                <a:prstClr val="white"/>
                              </a:solidFill>
                              <a:latin typeface="Cambria Math" charset="0"/>
                            </a:rPr>
                            <m:t>𝑛</m:t>
                          </m:r>
                          <m:r>
                            <a:rPr lang="en-US" sz="1200" i="1">
                              <a:solidFill>
                                <a:prstClr val="white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sz="1200" i="1">
                              <a:solidFill>
                                <a:prstClr val="white"/>
                              </a:solidFill>
                              <a:latin typeface="Cambria Math" charset="0"/>
                            </a:rPr>
                            <m:t>𝑎</m:t>
                          </m:r>
                          <m:r>
                            <a:rPr lang="en-US" sz="1200" i="1">
                              <a:solidFill>
                                <a:prstClr val="white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sz="1200" i="1">
                              <a:solidFill>
                                <a:prstClr val="white"/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sz="1200" i="1">
                          <a:solidFill>
                            <a:prstClr val="white"/>
                          </a:solidFill>
                          <a:latin typeface="Cambria Math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12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2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prstClr val="white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prstClr val="white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e>
                        <m:e>
                          <m:r>
                            <a:rPr lang="en-US" sz="1200" i="1">
                              <a:solidFill>
                                <a:prstClr val="white"/>
                              </a:solidFill>
                              <a:latin typeface="Cambria Math" charset="0"/>
                            </a:rPr>
                            <m:t>𝑙</m:t>
                          </m:r>
                          <m:d>
                            <m:dPr>
                              <m:ctrlPr>
                                <a:rPr lang="en-US" sz="12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solidFill>
                                        <a:prstClr val="white"/>
                                      </a:solidFill>
                                      <a:latin typeface="Cambria Math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prstClr val="white"/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200" i="1">
                                  <a:solidFill>
                                    <a:prstClr val="white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solidFill>
                                        <a:prstClr val="white"/>
                                      </a:solidFill>
                                      <a:latin typeface="Cambria Math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prstClr val="white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200" i="1">
                              <a:solidFill>
                                <a:prstClr val="white"/>
                              </a:solidFill>
                              <a:latin typeface="Cambria Math" charset="0"/>
                            </a:rPr>
                            <m:t>=</m:t>
                          </m:r>
                          <m:r>
                            <a:rPr lang="en-US" sz="1200" i="1">
                              <a:solidFill>
                                <a:prstClr val="white"/>
                              </a:solidFill>
                              <a:latin typeface="Cambria Math" charset="0"/>
                            </a:rPr>
                            <m:t>𝑎</m:t>
                          </m:r>
                          <m:r>
                            <a:rPr lang="en-US" sz="1200" i="1">
                              <a:solidFill>
                                <a:prstClr val="white"/>
                              </a:solidFill>
                              <a:latin typeface="Cambria Math" charset="0"/>
                            </a:rPr>
                            <m:t>∨∈</m:t>
                          </m:r>
                          <m:sSub>
                            <m:sSubPr>
                              <m:ctrlPr>
                                <a:rPr lang="en-US" sz="12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prstClr val="white"/>
                                  </a:solidFill>
                                  <a:latin typeface="Cambria Math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prstClr val="white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1200" i="1">
                                  <a:solidFill>
                                    <a:prstClr val="white"/>
                                  </a:solidFill>
                                  <a:latin typeface="Cambria Math" charset="0"/>
                                </a:rPr>
                                <m:t>−1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2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200" i="1">
                                  <a:solidFill>
                                    <a:prstClr val="white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1200" dirty="0">
                  <a:solidFill>
                    <a:prstClr val="white"/>
                  </a:solidFill>
                  <a:latin typeface="Georgia Regular" charset="0"/>
                </a:endParaRPr>
              </a:p>
            </p:txBody>
          </p:sp>
        </mc:Choice>
        <mc:Fallback xmlns=""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2E009FD5-2F6D-7A4F-8726-ADD7CE421F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0775" y="2232469"/>
                <a:ext cx="2900828" cy="28520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7" name="TextBox 156">
            <a:extLst>
              <a:ext uri="{FF2B5EF4-FFF2-40B4-BE49-F238E27FC236}">
                <a16:creationId xmlns:a16="http://schemas.microsoft.com/office/drawing/2014/main" id="{601870F1-5013-DB41-9383-AD993E743208}"/>
              </a:ext>
            </a:extLst>
          </p:cNvPr>
          <p:cNvSpPr txBox="1"/>
          <p:nvPr/>
        </p:nvSpPr>
        <p:spPr>
          <a:xfrm>
            <a:off x="4032116" y="3275561"/>
            <a:ext cx="260008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1013" dirty="0">
                <a:solidFill>
                  <a:prstClr val="black"/>
                </a:solidFill>
                <a:latin typeface="Georgia Regular" charset="0"/>
              </a:rPr>
              <a:t>u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87EA19EC-1529-7B45-9CDC-1DE47E4FC2DC}"/>
              </a:ext>
            </a:extLst>
          </p:cNvPr>
          <p:cNvSpPr txBox="1"/>
          <p:nvPr/>
        </p:nvSpPr>
        <p:spPr>
          <a:xfrm>
            <a:off x="1665007" y="3379435"/>
            <a:ext cx="3129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1350" dirty="0">
                <a:solidFill>
                  <a:prstClr val="black"/>
                </a:solidFill>
                <a:latin typeface="Georgia Regular" charset="0"/>
              </a:rPr>
              <a:t>Q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83BB39F2-E402-C24B-B223-27360EAFD49B}"/>
                  </a:ext>
                </a:extLst>
              </p:cNvPr>
              <p:cNvSpPr txBox="1"/>
              <p:nvPr/>
            </p:nvSpPr>
            <p:spPr>
              <a:xfrm>
                <a:off x="5303396" y="3636460"/>
                <a:ext cx="2472152" cy="784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342900"/>
                <a:r>
                  <a:rPr lang="en-US" sz="1500" dirty="0">
                    <a:solidFill>
                      <a:prstClr val="black"/>
                    </a:solidFill>
                    <a:latin typeface="Georgia Regular" charset="0"/>
                  </a:rPr>
                  <a:t>neighborhood (v) = {(B,1)}</a:t>
                </a:r>
              </a:p>
              <a:p>
                <a:pPr defTabSz="342900"/>
                <a:r>
                  <a:rPr lang="en-US" sz="1500" dirty="0">
                    <a:solidFill>
                      <a:prstClr val="black"/>
                    </a:solidFill>
                    <a:latin typeface="Georgia Regular" charset="0"/>
                  </a:rPr>
                  <a:t>                                    </a:t>
                </a:r>
                <a14:m>
                  <m:oMath xmlns:m="http://schemas.openxmlformats.org/officeDocument/2006/math">
                    <m:r>
                      <a:rPr lang="en-US" sz="1500" i="1">
                        <a:solidFill>
                          <a:prstClr val="black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⊈</m:t>
                    </m:r>
                    <m:r>
                      <a:rPr lang="en-US" sz="1500" i="1">
                        <a:solidFill>
                          <a:prstClr val="black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endParaRPr lang="en-US" sz="1500" dirty="0">
                  <a:solidFill>
                    <a:prstClr val="black"/>
                  </a:solidFill>
                  <a:latin typeface="Georgia Regular" charset="0"/>
                </a:endParaRPr>
              </a:p>
              <a:p>
                <a:pPr defTabSz="342900"/>
                <a:r>
                  <a:rPr lang="en-US" sz="1500" dirty="0">
                    <a:solidFill>
                      <a:prstClr val="black"/>
                    </a:solidFill>
                    <a:latin typeface="Georgia Regular" charset="0"/>
                  </a:rPr>
                  <a:t>neighborhood (u) = {(A,1)}</a:t>
                </a:r>
              </a:p>
            </p:txBody>
          </p:sp>
        </mc:Choice>
        <mc:Fallback xmlns=""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83BB39F2-E402-C24B-B223-27360EAFD4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3396" y="3636460"/>
                <a:ext cx="2472152" cy="784830"/>
              </a:xfrm>
              <a:prstGeom prst="rect">
                <a:avLst/>
              </a:prstGeom>
              <a:blipFill>
                <a:blip r:embed="rId4"/>
                <a:stretch>
                  <a:fillRect l="-1026" b="-7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0" name="TextBox 159">
            <a:extLst>
              <a:ext uri="{FF2B5EF4-FFF2-40B4-BE49-F238E27FC236}">
                <a16:creationId xmlns:a16="http://schemas.microsoft.com/office/drawing/2014/main" id="{138CF9B1-BF8A-F449-94A2-2EF809292279}"/>
              </a:ext>
            </a:extLst>
          </p:cNvPr>
          <p:cNvSpPr txBox="1"/>
          <p:nvPr/>
        </p:nvSpPr>
        <p:spPr>
          <a:xfrm>
            <a:off x="1558824" y="4020393"/>
            <a:ext cx="1824538" cy="323165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325AB4"/>
            </a:solidFill>
            <a:prstDash val="solid"/>
          </a:ln>
          <a:effectLst/>
        </p:spPr>
        <p:txBody>
          <a:bodyPr wrap="none" rtlCol="0">
            <a:spAutoFit/>
          </a:bodyPr>
          <a:lstStyle/>
          <a:p>
            <a:pPr defTabSz="342900">
              <a:defRPr/>
            </a:pPr>
            <a:r>
              <a:rPr lang="en-US" sz="1500" kern="0" dirty="0">
                <a:solidFill>
                  <a:prstClr val="black"/>
                </a:solidFill>
                <a:latin typeface="Georgia Regular" charset="0"/>
              </a:rPr>
              <a:t>Labels at distance 1</a:t>
            </a:r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18C826CC-42D5-B844-A8F8-5376C9866D32}"/>
              </a:ext>
            </a:extLst>
          </p:cNvPr>
          <p:cNvSpPr/>
          <p:nvPr/>
        </p:nvSpPr>
        <p:spPr>
          <a:xfrm>
            <a:off x="1671403" y="2595070"/>
            <a:ext cx="187037" cy="187037"/>
          </a:xfrm>
          <a:prstGeom prst="ellipse">
            <a:avLst/>
          </a:prstGeom>
          <a:solidFill>
            <a:srgbClr val="F05332"/>
          </a:solidFill>
          <a:ln w="25400" cap="flat" cmpd="sng" algn="ctr">
            <a:solidFill>
              <a:srgbClr val="F0533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r>
              <a:rPr lang="en-US" sz="1013" kern="0" dirty="0">
                <a:solidFill>
                  <a:prstClr val="white"/>
                </a:solidFill>
                <a:latin typeface="Georgia Regular" charset="0"/>
              </a:rPr>
              <a:t>A</a:t>
            </a:r>
          </a:p>
        </p:txBody>
      </p:sp>
      <p:sp>
        <p:nvSpPr>
          <p:cNvPr id="162" name="Ovale 19">
            <a:extLst>
              <a:ext uri="{FF2B5EF4-FFF2-40B4-BE49-F238E27FC236}">
                <a16:creationId xmlns:a16="http://schemas.microsoft.com/office/drawing/2014/main" id="{A366BD1D-0EB1-BB4F-B71F-D4078ACFFD84}"/>
              </a:ext>
            </a:extLst>
          </p:cNvPr>
          <p:cNvSpPr/>
          <p:nvPr/>
        </p:nvSpPr>
        <p:spPr>
          <a:xfrm>
            <a:off x="1666123" y="3081575"/>
            <a:ext cx="203747" cy="203747"/>
          </a:xfrm>
          <a:prstGeom prst="ellipse">
            <a:avLst/>
          </a:prstGeom>
          <a:solidFill>
            <a:srgbClr val="325AB4"/>
          </a:solidFill>
          <a:ln w="25400" cap="flat" cmpd="sng" algn="ctr">
            <a:solidFill>
              <a:srgbClr val="325AB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r>
              <a:rPr lang="it-IT" sz="1013" kern="0" dirty="0">
                <a:solidFill>
                  <a:prstClr val="white"/>
                </a:solidFill>
                <a:latin typeface="Georgia Regular" charset="0"/>
              </a:rPr>
              <a:t>B</a:t>
            </a:r>
          </a:p>
        </p:txBody>
      </p:sp>
      <p:cxnSp>
        <p:nvCxnSpPr>
          <p:cNvPr id="163" name="Straight Arrow Connector 27">
            <a:extLst>
              <a:ext uri="{FF2B5EF4-FFF2-40B4-BE49-F238E27FC236}">
                <a16:creationId xmlns:a16="http://schemas.microsoft.com/office/drawing/2014/main" id="{0BBE830B-B5EA-CB47-9727-6C580A8984C4}"/>
              </a:ext>
            </a:extLst>
          </p:cNvPr>
          <p:cNvCxnSpPr/>
          <p:nvPr/>
        </p:nvCxnSpPr>
        <p:spPr>
          <a:xfrm flipH="1" flipV="1">
            <a:off x="1764922" y="2782106"/>
            <a:ext cx="3075" cy="299470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/>
            <a:tailEnd type="none"/>
          </a:ln>
          <a:effectLst/>
        </p:spPr>
      </p:cxnSp>
      <p:sp>
        <p:nvSpPr>
          <p:cNvPr id="164" name="TextBox 163">
            <a:extLst>
              <a:ext uri="{FF2B5EF4-FFF2-40B4-BE49-F238E27FC236}">
                <a16:creationId xmlns:a16="http://schemas.microsoft.com/office/drawing/2014/main" id="{28BC37D2-2EA5-A84D-BE90-873E2C5658A1}"/>
              </a:ext>
            </a:extLst>
          </p:cNvPr>
          <p:cNvSpPr txBox="1"/>
          <p:nvPr/>
        </p:nvSpPr>
        <p:spPr>
          <a:xfrm>
            <a:off x="1525934" y="2585308"/>
            <a:ext cx="248786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1013" dirty="0">
                <a:solidFill>
                  <a:prstClr val="black"/>
                </a:solidFill>
                <a:latin typeface="Georgia Regular" charset="0"/>
              </a:rPr>
              <a:t>v</a:t>
            </a:r>
          </a:p>
        </p:txBody>
      </p:sp>
      <p:sp>
        <p:nvSpPr>
          <p:cNvPr id="165" name="Rectangle 92">
            <a:extLst>
              <a:ext uri="{FF2B5EF4-FFF2-40B4-BE49-F238E27FC236}">
                <a16:creationId xmlns:a16="http://schemas.microsoft.com/office/drawing/2014/main" id="{C4C4D05E-0E45-F743-9EA4-3BA99B0DE588}"/>
              </a:ext>
            </a:extLst>
          </p:cNvPr>
          <p:cNvSpPr/>
          <p:nvPr/>
        </p:nvSpPr>
        <p:spPr>
          <a:xfrm>
            <a:off x="8009618" y="3872576"/>
            <a:ext cx="946899" cy="289515"/>
          </a:xfrm>
          <a:prstGeom prst="rect">
            <a:avLst/>
          </a:prstGeom>
          <a:solidFill>
            <a:srgbClr val="F0533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r>
              <a:rPr lang="en-US" sz="1200" kern="0" dirty="0">
                <a:solidFill>
                  <a:prstClr val="white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No Match</a:t>
            </a:r>
          </a:p>
        </p:txBody>
      </p:sp>
      <p:cxnSp>
        <p:nvCxnSpPr>
          <p:cNvPr id="166" name="Straight Arrow Connector 165">
            <a:extLst>
              <a:ext uri="{FF2B5EF4-FFF2-40B4-BE49-F238E27FC236}">
                <a16:creationId xmlns:a16="http://schemas.microsoft.com/office/drawing/2014/main" id="{14178D7C-59BE-8F47-97E7-516EA01F0131}"/>
              </a:ext>
            </a:extLst>
          </p:cNvPr>
          <p:cNvCxnSpPr>
            <a:cxnSpLocks/>
            <a:stCxn id="165" idx="1"/>
            <a:endCxn id="159" idx="3"/>
          </p:cNvCxnSpPr>
          <p:nvPr/>
        </p:nvCxnSpPr>
        <p:spPr>
          <a:xfrm flipH="1">
            <a:off x="7775548" y="4017334"/>
            <a:ext cx="234070" cy="11541"/>
          </a:xfrm>
          <a:prstGeom prst="straightConnector1">
            <a:avLst/>
          </a:prstGeom>
          <a:noFill/>
          <a:ln w="28575" cap="flat" cmpd="sng" algn="ctr">
            <a:solidFill>
              <a:srgbClr val="822980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sp>
        <p:nvSpPr>
          <p:cNvPr id="169" name="Rectangle 168">
            <a:extLst>
              <a:ext uri="{FF2B5EF4-FFF2-40B4-BE49-F238E27FC236}">
                <a16:creationId xmlns:a16="http://schemas.microsoft.com/office/drawing/2014/main" id="{3B247AB5-2409-9D44-BFCB-B74C49B525B8}"/>
              </a:ext>
            </a:extLst>
          </p:cNvPr>
          <p:cNvSpPr/>
          <p:nvPr/>
        </p:nvSpPr>
        <p:spPr>
          <a:xfrm>
            <a:off x="462343" y="1206880"/>
            <a:ext cx="3771860" cy="728219"/>
          </a:xfrm>
          <a:prstGeom prst="rect">
            <a:avLst/>
          </a:prstGeom>
          <a:solidFill>
            <a:srgbClr val="5373CA"/>
          </a:solidFill>
          <a:ln w="25400" cap="flat" cmpd="sng" algn="ctr">
            <a:noFill/>
            <a:prstDash val="solid"/>
          </a:ln>
          <a:effectLst/>
        </p:spPr>
        <p:txBody>
          <a:bodyPr lIns="135000" tIns="135000" rIns="135000" bIns="135000" rtlCol="0" anchor="ctr"/>
          <a:lstStyle/>
          <a:p>
            <a:pPr algn="ctr" defTabSz="342900">
              <a:defRPr/>
            </a:pPr>
            <a:r>
              <a:rPr lang="en-US" sz="1500" kern="0" dirty="0">
                <a:solidFill>
                  <a:prstClr val="white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Reduce Search Space: </a:t>
            </a:r>
          </a:p>
          <a:p>
            <a:pPr algn="ctr" defTabSz="342900">
              <a:defRPr/>
            </a:pPr>
            <a:r>
              <a:rPr lang="en-US" sz="1350" kern="0" dirty="0">
                <a:solidFill>
                  <a:prstClr val="white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Removes nodes that cannot be part of a solution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6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0" grpId="0" animBg="1"/>
      <p:bldP spid="111" grpId="0" animBg="1"/>
      <p:bldP spid="152" grpId="0"/>
      <p:bldP spid="153" grpId="0"/>
      <p:bldP spid="154" grpId="0"/>
      <p:bldP spid="159" grpId="0"/>
      <p:bldP spid="160" grpId="0" animBg="1"/>
      <p:bldP spid="16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Similarities are the key </a:t>
            </a:r>
            <a:r>
              <a:rPr lang="mr-IN" dirty="0"/>
              <a:t>…</a:t>
            </a:r>
            <a:r>
              <a:rPr lang="en-US" dirty="0"/>
              <a:t>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8"/>
              <p:cNvSpPr txBox="1">
                <a:spLocks/>
              </p:cNvSpPr>
              <p:nvPr/>
            </p:nvSpPr>
            <p:spPr>
              <a:xfrm>
                <a:off x="257175" y="759119"/>
                <a:ext cx="8629650" cy="4763770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4572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buSzPct val="100000"/>
                  <a:buFont typeface="Arial"/>
                  <a:buNone/>
                  <a:defRPr sz="1800" b="1" i="0" kern="1200">
                    <a:solidFill>
                      <a:srgbClr val="5373CA"/>
                    </a:solidFill>
                    <a:latin typeface="Helvetica Neue"/>
                    <a:ea typeface="+mn-ea"/>
                    <a:cs typeface="Helvetica Neue"/>
                  </a:defRPr>
                </a:lvl1pPr>
                <a:lvl2pPr marL="0" indent="0" algn="l" defTabSz="430213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buSzPct val="100000"/>
                  <a:buFont typeface="Lucida Grande"/>
                  <a:buNone/>
                  <a:defRPr sz="1600" b="0" i="0" kern="1200">
                    <a:solidFill>
                      <a:srgbClr val="000000"/>
                    </a:solidFill>
                    <a:latin typeface="Helvetica Neue"/>
                    <a:ea typeface="+mn-ea"/>
                    <a:cs typeface="Helvetica Neue"/>
                  </a:defRPr>
                </a:lvl2pPr>
                <a:lvl3pPr marL="169863" indent="-169863" algn="l" defTabSz="4572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buFont typeface="HP Simplified" pitchFamily="34" charset="0"/>
                  <a:buChar char="•"/>
                  <a:defRPr sz="1400" b="0" i="0" kern="1200">
                    <a:solidFill>
                      <a:srgbClr val="000000"/>
                    </a:solidFill>
                    <a:latin typeface="Helvetica Neue"/>
                    <a:ea typeface="+mn-ea"/>
                    <a:cs typeface="Helvetica Neue"/>
                  </a:defRPr>
                </a:lvl3pPr>
                <a:lvl4pPr marL="341313" indent="-180975" algn="l" defTabSz="4572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buSzPct val="80000"/>
                  <a:buFont typeface="HP Simplified" pitchFamily="34" charset="0"/>
                  <a:buChar char="–"/>
                  <a:defRPr lang="en-US" sz="1400" b="0" i="0" kern="1200" dirty="0" smtClean="0">
                    <a:solidFill>
                      <a:srgbClr val="000000"/>
                    </a:solidFill>
                    <a:latin typeface="Helvetica Neue"/>
                    <a:ea typeface="+mn-ea"/>
                    <a:cs typeface="Helvetica Neue"/>
                  </a:defRPr>
                </a:lvl4pPr>
                <a:lvl5pPr marL="469900" indent="-150813" algn="l" defTabSz="4572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buFont typeface="HP Simplified" pitchFamily="34" charset="0"/>
                  <a:buChar char="•"/>
                  <a:tabLst/>
                  <a:defRPr sz="1400" b="0" i="0" kern="1200">
                    <a:solidFill>
                      <a:srgbClr val="000000"/>
                    </a:solidFill>
                    <a:latin typeface="Helvetica Neue"/>
                    <a:ea typeface="+mn-ea"/>
                    <a:cs typeface="Helvetica Neue"/>
                  </a:defRPr>
                </a:lvl5pPr>
                <a:lvl6pPr marL="2286000" indent="0" algn="l" defTabSz="457200" rtl="0" eaLnBrk="1" latinLnBrk="0" hangingPunct="1">
                  <a:lnSpc>
                    <a:spcPts val="2500"/>
                  </a:lnSpc>
                  <a:spcBef>
                    <a:spcPct val="20000"/>
                  </a:spcBef>
                  <a:buFont typeface="Arial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We define: </a:t>
                </a:r>
              </a:p>
              <a:p>
                <a:pPr lvl="1"/>
                <a:r>
                  <a:rPr lang="en-US" dirty="0"/>
                  <a:t>A universe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</a:rPr>
                      <m:t>𝒰</m:t>
                    </m:r>
                  </m:oMath>
                </a14:m>
                <a:r>
                  <a:rPr lang="en-US" dirty="0"/>
                  <a:t> of items</a:t>
                </a:r>
              </a:p>
              <a:p>
                <a:pPr lvl="1"/>
                <a:r>
                  <a:rPr lang="en-US" dirty="0"/>
                  <a:t>A similarity among items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∼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A set of </a:t>
                </a:r>
                <a:r>
                  <a:rPr lang="en-US" dirty="0">
                    <a:solidFill>
                      <a:schemeClr val="accent1"/>
                    </a:solidFill>
                  </a:rPr>
                  <a:t>input</a:t>
                </a:r>
                <a:r>
                  <a:rPr lang="en-US" dirty="0"/>
                  <a:t> examples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ℰ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A set of </a:t>
                </a:r>
                <a:r>
                  <a:rPr lang="en-US" dirty="0">
                    <a:solidFill>
                      <a:srgbClr val="C00000"/>
                    </a:solidFill>
                  </a:rPr>
                  <a:t>output</a:t>
                </a:r>
                <a:r>
                  <a:rPr lang="en-US" dirty="0"/>
                  <a:t> user desired answers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</a:rPr>
                      <m:t>𝒜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4" name="Content Placeholder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175" y="759119"/>
                <a:ext cx="8629650" cy="4763770"/>
              </a:xfrm>
              <a:prstGeom prst="rect">
                <a:avLst/>
              </a:prstGeom>
              <a:blipFill rotWithShape="0">
                <a:blip r:embed="rId2"/>
                <a:stretch>
                  <a:fillRect l="-565" t="-7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7767" y="2275573"/>
            <a:ext cx="5939642" cy="234896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769043" y="2758849"/>
            <a:ext cx="2908621" cy="186569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57939377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43DAA7-211F-0F4E-85D4-F878CC76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530" y="277718"/>
            <a:ext cx="6415760" cy="1105789"/>
          </a:xfrm>
        </p:spPr>
        <p:txBody>
          <a:bodyPr/>
          <a:lstStyle/>
          <a:p>
            <a:r>
              <a:rPr lang="en-US" b="1" dirty="0">
                <a:latin typeface="Helvetica Neue Condensed Black" panose="02000503000000020004" pitchFamily="2" charset="0"/>
              </a:rPr>
              <a:t>Computing Exemplar Queries (ii)</a:t>
            </a:r>
            <a:br>
              <a:rPr lang="en-US" b="1" dirty="0">
                <a:latin typeface="Helvetica Neue Condensed Black" panose="02000503000000020004" pitchFamily="2" charset="0"/>
              </a:rPr>
            </a:br>
            <a:r>
              <a:rPr lang="en-US" sz="1800" dirty="0">
                <a:latin typeface="Helvetica Neue Thin" panose="020B0403020202020204" pitchFamily="34" charset="0"/>
              </a:rPr>
              <a:t>Prune Irrelevant Answers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79DA84-60A6-5A40-B109-598456E8E000}"/>
              </a:ext>
            </a:extLst>
          </p:cNvPr>
          <p:cNvSpPr/>
          <p:nvPr/>
        </p:nvSpPr>
        <p:spPr>
          <a:xfrm>
            <a:off x="7301190" y="391604"/>
            <a:ext cx="159030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50" dirty="0" err="1">
                <a:solidFill>
                  <a:srgbClr val="0072E5"/>
                </a:solidFill>
                <a:latin typeface="LibreCaslonText"/>
              </a:rPr>
              <a:t>Mottin</a:t>
            </a:r>
            <a:r>
              <a:rPr lang="en-GB" sz="1350" dirty="0">
                <a:solidFill>
                  <a:srgbClr val="0072E5"/>
                </a:solidFill>
                <a:latin typeface="LibreCaslonText"/>
              </a:rPr>
              <a:t> et al. </a:t>
            </a:r>
            <a:r>
              <a:rPr lang="en-GB" sz="1350" dirty="0">
                <a:latin typeface="LibreCaslonText"/>
              </a:rPr>
              <a:t>[</a:t>
            </a:r>
            <a:r>
              <a:rPr lang="en-GB" sz="1350" dirty="0">
                <a:solidFill>
                  <a:srgbClr val="0072E5"/>
                </a:solidFill>
                <a:latin typeface="LibreCaslonText"/>
              </a:rPr>
              <a:t>2016</a:t>
            </a:r>
            <a:r>
              <a:rPr lang="en-GB" sz="1350" dirty="0">
                <a:latin typeface="LibreCaslonText"/>
              </a:rPr>
              <a:t>] </a:t>
            </a:r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F40ACF4E-2C16-3F46-9B4D-6681E581466E}"/>
              </a:ext>
            </a:extLst>
          </p:cNvPr>
          <p:cNvGrpSpPr/>
          <p:nvPr/>
        </p:nvGrpSpPr>
        <p:grpSpPr>
          <a:xfrm>
            <a:off x="5433419" y="1666982"/>
            <a:ext cx="3207773" cy="3198801"/>
            <a:chOff x="4508938" y="1400208"/>
            <a:chExt cx="4376506" cy="5686757"/>
          </a:xfrm>
        </p:grpSpPr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D80F5C09-FF11-F548-A0CE-BBDB525604F3}"/>
                </a:ext>
              </a:extLst>
            </p:cNvPr>
            <p:cNvSpPr/>
            <p:nvPr/>
          </p:nvSpPr>
          <p:spPr>
            <a:xfrm>
              <a:off x="4508938" y="1400208"/>
              <a:ext cx="4376506" cy="5686757"/>
            </a:xfrm>
            <a:prstGeom prst="rect">
              <a:avLst/>
            </a:prstGeom>
            <a:solidFill>
              <a:srgbClr val="325AB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t"/>
            <a:lstStyle/>
            <a:p>
              <a:pPr defTabSz="342900">
                <a:defRPr/>
              </a:pPr>
              <a:r>
                <a:rPr lang="en-US" sz="1500" b="1" kern="0" dirty="0">
                  <a:solidFill>
                    <a:prstClr val="white"/>
                  </a:solidFill>
                  <a:latin typeface="Helvetica Neue" panose="02000503000000020004" pitchFamily="2" charset="0"/>
                </a:rPr>
                <a:t>Approximation:</a:t>
              </a:r>
            </a:p>
            <a:p>
              <a:pPr marL="160735" indent="-160735" defTabSz="342900">
                <a:buFont typeface="Arial" charset="0"/>
                <a:buChar char="•"/>
                <a:defRPr/>
              </a:pPr>
              <a:r>
                <a:rPr lang="en-US" sz="1500" kern="0" dirty="0">
                  <a:solidFill>
                    <a:prstClr val="white"/>
                  </a:solidFill>
                  <a:latin typeface="Helvetica Neue" panose="02000503000000020004" pitchFamily="2" charset="0"/>
                </a:rPr>
                <a:t>Nodes closed to the sample are more important</a:t>
              </a:r>
            </a:p>
            <a:p>
              <a:pPr marL="160735" indent="-160735" defTabSz="342900">
                <a:buFont typeface="Arial" charset="0"/>
                <a:buChar char="•"/>
                <a:defRPr/>
              </a:pPr>
              <a:r>
                <a:rPr lang="en-US" sz="1500" kern="0" dirty="0">
                  <a:solidFill>
                    <a:prstClr val="white"/>
                  </a:solidFill>
                  <a:latin typeface="Helvetica Neue" panose="02000503000000020004" pitchFamily="2" charset="0"/>
                </a:rPr>
                <a:t>Use </a:t>
              </a:r>
              <a:r>
                <a:rPr lang="en-US" sz="1500" b="1" kern="0" dirty="0">
                  <a:solidFill>
                    <a:prstClr val="white"/>
                  </a:solidFill>
                  <a:latin typeface="Helvetica Neue" panose="02000503000000020004" pitchFamily="2" charset="0"/>
                </a:rPr>
                <a:t>Personalized PageRank</a:t>
              </a:r>
              <a:r>
                <a:rPr lang="en-US" sz="1500" kern="0" dirty="0">
                  <a:solidFill>
                    <a:prstClr val="white"/>
                  </a:solidFill>
                  <a:latin typeface="Helvetica Neue" panose="02000503000000020004" pitchFamily="2" charset="0"/>
                </a:rPr>
                <a:t> with a weighted matrix</a:t>
              </a:r>
            </a:p>
            <a:p>
              <a:pPr marL="160735" indent="-160735" defTabSz="342900">
                <a:buFont typeface="Arial" charset="0"/>
                <a:buChar char="•"/>
                <a:defRPr/>
              </a:pPr>
              <a:endParaRPr lang="en-US" sz="1500" kern="0" dirty="0">
                <a:solidFill>
                  <a:prstClr val="white"/>
                </a:solidFill>
                <a:latin typeface="Helvetica Neue" panose="02000503000000020004" pitchFamily="2" charset="0"/>
              </a:endParaRPr>
            </a:p>
            <a:p>
              <a:pPr marL="160735" indent="-160735" defTabSz="342900">
                <a:buFont typeface="Arial" charset="0"/>
                <a:buChar char="•"/>
                <a:defRPr/>
              </a:pPr>
              <a:endParaRPr lang="en-US" sz="1500" kern="0" dirty="0">
                <a:solidFill>
                  <a:prstClr val="white"/>
                </a:solidFill>
                <a:latin typeface="Helvetica Neue" panose="02000503000000020004" pitchFamily="2" charset="0"/>
              </a:endParaRPr>
            </a:p>
            <a:p>
              <a:pPr marL="160735" indent="-160735" defTabSz="342900">
                <a:buFont typeface="Arial" charset="0"/>
                <a:buChar char="•"/>
                <a:defRPr/>
              </a:pPr>
              <a:r>
                <a:rPr lang="en-US" sz="1500" kern="0" dirty="0">
                  <a:solidFill>
                    <a:prstClr val="white"/>
                  </a:solidFill>
                  <a:latin typeface="Helvetica Neue" panose="02000503000000020004" pitchFamily="2" charset="0"/>
                </a:rPr>
                <a:t>Weight edges: </a:t>
              </a:r>
              <a:r>
                <a:rPr lang="en-US" sz="1500" u="sng" kern="0" dirty="0">
                  <a:solidFill>
                    <a:prstClr val="white"/>
                  </a:solidFill>
                  <a:latin typeface="Helvetica Neue" panose="02000503000000020004" pitchFamily="2" charset="0"/>
                </a:rPr>
                <a:t>frequency of the edge-label</a:t>
              </a:r>
            </a:p>
          </p:txBody>
        </p:sp>
        <p:pic>
          <p:nvPicPr>
            <p:cNvPr id="127" name="Picture 6">
              <a:extLst>
                <a:ext uri="{FF2B5EF4-FFF2-40B4-BE49-F238E27FC236}">
                  <a16:creationId xmlns:a16="http://schemas.microsoft.com/office/drawing/2014/main" id="{E9D86A4E-263C-CC4C-BDCA-7F24A95D9A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lum bright="100000" contrast="10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2868" b="44674"/>
            <a:stretch/>
          </p:blipFill>
          <p:spPr>
            <a:xfrm>
              <a:off x="4925645" y="5421712"/>
              <a:ext cx="3543089" cy="404775"/>
            </a:xfrm>
            <a:prstGeom prst="rect">
              <a:avLst/>
            </a:prstGeom>
          </p:spPr>
        </p:pic>
        <p:pic>
          <p:nvPicPr>
            <p:cNvPr id="128" name="Picture 7">
              <a:extLst>
                <a:ext uri="{FF2B5EF4-FFF2-40B4-BE49-F238E27FC236}">
                  <a16:creationId xmlns:a16="http://schemas.microsoft.com/office/drawing/2014/main" id="{3C72D27D-C6D6-124C-87A7-C429D59E24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lum bright="100000" contrast="10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5387" b="75762"/>
            <a:stretch/>
          </p:blipFill>
          <p:spPr>
            <a:xfrm>
              <a:off x="5676783" y="3765105"/>
              <a:ext cx="2073148" cy="313980"/>
            </a:xfrm>
            <a:prstGeom prst="rect">
              <a:avLst/>
            </a:prstGeom>
          </p:spPr>
        </p:pic>
        <p:pic>
          <p:nvPicPr>
            <p:cNvPr id="129" name="Picture 8">
              <a:extLst>
                <a:ext uri="{FF2B5EF4-FFF2-40B4-BE49-F238E27FC236}">
                  <a16:creationId xmlns:a16="http://schemas.microsoft.com/office/drawing/2014/main" id="{917468FB-CEFC-224B-AEF3-709CC5E8E5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lum bright="100000" contrast="10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6105" r="67541"/>
            <a:stretch/>
          </p:blipFill>
          <p:spPr>
            <a:xfrm>
              <a:off x="6089942" y="5918808"/>
              <a:ext cx="1232142" cy="634408"/>
            </a:xfrm>
            <a:prstGeom prst="rect">
              <a:avLst/>
            </a:prstGeom>
          </p:spPr>
        </p:pic>
      </p:grpSp>
      <p:sp>
        <p:nvSpPr>
          <p:cNvPr id="134" name="Footer Placeholder 4">
            <a:extLst>
              <a:ext uri="{FF2B5EF4-FFF2-40B4-BE49-F238E27FC236}">
                <a16:creationId xmlns:a16="http://schemas.microsoft.com/office/drawing/2014/main" id="{8B3E7129-E98B-4B42-ABA9-D8DA278A6A13}"/>
              </a:ext>
            </a:extLst>
          </p:cNvPr>
          <p:cNvSpPr txBox="1">
            <a:spLocks/>
          </p:cNvSpPr>
          <p:nvPr/>
        </p:nvSpPr>
        <p:spPr>
          <a:xfrm>
            <a:off x="3800059" y="5713523"/>
            <a:ext cx="2621327" cy="243117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457200" rtl="0" eaLnBrk="1" latinLnBrk="0" hangingPunct="1">
              <a:defRPr lang="en-US" sz="1000" b="0" i="0" kern="1200" dirty="0">
                <a:solidFill>
                  <a:srgbClr val="285096"/>
                </a:solidFill>
                <a:latin typeface="Helvetica Neue"/>
                <a:ea typeface="+mn-ea"/>
                <a:cs typeface="Helvetica Neue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900">
              <a:defRPr/>
            </a:pPr>
            <a:r>
              <a:rPr lang="en-US" sz="825" dirty="0"/>
              <a:t>D. </a:t>
            </a:r>
            <a:r>
              <a:rPr lang="en-US" sz="825" dirty="0" err="1"/>
              <a:t>Mottin</a:t>
            </a:r>
            <a:r>
              <a:rPr lang="en-US" sz="825" dirty="0"/>
              <a:t>, M. </a:t>
            </a:r>
            <a:r>
              <a:rPr lang="en-US" sz="825" dirty="0" err="1"/>
              <a:t>Lissandrini</a:t>
            </a:r>
            <a:r>
              <a:rPr lang="en-US" sz="825" dirty="0"/>
              <a:t>, T. </a:t>
            </a:r>
            <a:r>
              <a:rPr lang="en-US" sz="825" dirty="0" err="1"/>
              <a:t>Palpanas</a:t>
            </a:r>
            <a:r>
              <a:rPr lang="en-US" sz="825" dirty="0"/>
              <a:t>, Y. </a:t>
            </a:r>
            <a:r>
              <a:rPr lang="en-US" sz="825" dirty="0" err="1"/>
              <a:t>Velegrakis</a:t>
            </a:r>
            <a:endParaRPr lang="en-US" sz="825" dirty="0"/>
          </a:p>
        </p:txBody>
      </p:sp>
      <p:sp>
        <p:nvSpPr>
          <p:cNvPr id="135" name="Rettangolo arrotondato 48">
            <a:extLst>
              <a:ext uri="{FF2B5EF4-FFF2-40B4-BE49-F238E27FC236}">
                <a16:creationId xmlns:a16="http://schemas.microsoft.com/office/drawing/2014/main" id="{9535985E-7BF4-AA49-8BF5-67767B10E946}"/>
              </a:ext>
            </a:extLst>
          </p:cNvPr>
          <p:cNvSpPr/>
          <p:nvPr/>
        </p:nvSpPr>
        <p:spPr>
          <a:xfrm>
            <a:off x="3266874" y="2948685"/>
            <a:ext cx="416103" cy="896972"/>
          </a:xfrm>
          <a:prstGeom prst="roundRect">
            <a:avLst/>
          </a:prstGeom>
          <a:gradFill rotWithShape="1">
            <a:gsLst>
              <a:gs pos="0">
                <a:srgbClr val="325AB4">
                  <a:tint val="50000"/>
                  <a:satMod val="300000"/>
                </a:srgbClr>
              </a:gs>
              <a:gs pos="35000">
                <a:srgbClr val="325AB4">
                  <a:tint val="37000"/>
                  <a:satMod val="300000"/>
                </a:srgbClr>
              </a:gs>
              <a:gs pos="100000">
                <a:srgbClr val="325AB4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325AB4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342900">
              <a:defRPr/>
            </a:pPr>
            <a:endParaRPr lang="it-IT" sz="1013" kern="0" dirty="0">
              <a:solidFill>
                <a:prstClr val="black"/>
              </a:solidFill>
              <a:latin typeface="Georgia Regular" charset="0"/>
            </a:endParaRPr>
          </a:p>
        </p:txBody>
      </p:sp>
      <p:sp>
        <p:nvSpPr>
          <p:cNvPr id="136" name="Rettangolo arrotondato 47">
            <a:extLst>
              <a:ext uri="{FF2B5EF4-FFF2-40B4-BE49-F238E27FC236}">
                <a16:creationId xmlns:a16="http://schemas.microsoft.com/office/drawing/2014/main" id="{B7F53D6B-33B0-8D45-80EC-E9BFCAB78CFF}"/>
              </a:ext>
            </a:extLst>
          </p:cNvPr>
          <p:cNvSpPr/>
          <p:nvPr/>
        </p:nvSpPr>
        <p:spPr>
          <a:xfrm>
            <a:off x="2717515" y="2456818"/>
            <a:ext cx="416103" cy="896972"/>
          </a:xfrm>
          <a:prstGeom prst="roundRect">
            <a:avLst/>
          </a:prstGeom>
          <a:gradFill rotWithShape="1">
            <a:gsLst>
              <a:gs pos="0">
                <a:srgbClr val="325AB4">
                  <a:tint val="50000"/>
                  <a:satMod val="300000"/>
                </a:srgbClr>
              </a:gs>
              <a:gs pos="35000">
                <a:srgbClr val="325AB4">
                  <a:tint val="37000"/>
                  <a:satMod val="300000"/>
                </a:srgbClr>
              </a:gs>
              <a:gs pos="100000">
                <a:srgbClr val="325AB4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325AB4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342900">
              <a:defRPr/>
            </a:pPr>
            <a:endParaRPr lang="it-IT" sz="1013" kern="0" dirty="0">
              <a:solidFill>
                <a:prstClr val="black"/>
              </a:solidFill>
              <a:latin typeface="Georgia Regular" charset="0"/>
            </a:endParaRPr>
          </a:p>
        </p:txBody>
      </p:sp>
      <p:sp>
        <p:nvSpPr>
          <p:cNvPr id="138" name="Rettangolo arrotondato 45">
            <a:extLst>
              <a:ext uri="{FF2B5EF4-FFF2-40B4-BE49-F238E27FC236}">
                <a16:creationId xmlns:a16="http://schemas.microsoft.com/office/drawing/2014/main" id="{2E227C73-65E6-394F-B59C-6A89F5C68B69}"/>
              </a:ext>
            </a:extLst>
          </p:cNvPr>
          <p:cNvSpPr/>
          <p:nvPr/>
        </p:nvSpPr>
        <p:spPr>
          <a:xfrm>
            <a:off x="2120753" y="2456818"/>
            <a:ext cx="416103" cy="896972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B9B8BB"/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it-IT" sz="1013" kern="0" dirty="0">
              <a:solidFill>
                <a:prstClr val="black"/>
              </a:solidFill>
              <a:latin typeface="Georgia Regular" charset="0"/>
            </a:endParaRPr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08D17894-4049-564B-911F-E9E19B331AAE}"/>
              </a:ext>
            </a:extLst>
          </p:cNvPr>
          <p:cNvSpPr/>
          <p:nvPr/>
        </p:nvSpPr>
        <p:spPr>
          <a:xfrm>
            <a:off x="2243642" y="2558670"/>
            <a:ext cx="187037" cy="187037"/>
          </a:xfrm>
          <a:prstGeom prst="ellipse">
            <a:avLst/>
          </a:prstGeom>
          <a:solidFill>
            <a:srgbClr val="F05332"/>
          </a:solidFill>
          <a:ln w="25400" cap="flat" cmpd="sng" algn="ctr">
            <a:solidFill>
              <a:srgbClr val="F0533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013" kern="0" dirty="0">
              <a:solidFill>
                <a:prstClr val="white"/>
              </a:solidFill>
              <a:latin typeface="Georgia Regular" charset="0"/>
            </a:endParaRPr>
          </a:p>
        </p:txBody>
      </p:sp>
      <p:sp>
        <p:nvSpPr>
          <p:cNvPr id="167" name="Oval 166">
            <a:extLst>
              <a:ext uri="{FF2B5EF4-FFF2-40B4-BE49-F238E27FC236}">
                <a16:creationId xmlns:a16="http://schemas.microsoft.com/office/drawing/2014/main" id="{B978FD30-D6E7-2E41-80ED-233773DD8F9F}"/>
              </a:ext>
            </a:extLst>
          </p:cNvPr>
          <p:cNvSpPr/>
          <p:nvPr/>
        </p:nvSpPr>
        <p:spPr>
          <a:xfrm>
            <a:off x="2842315" y="2069325"/>
            <a:ext cx="187037" cy="187037"/>
          </a:xfrm>
          <a:prstGeom prst="ellipse">
            <a:avLst/>
          </a:prstGeom>
          <a:solidFill>
            <a:srgbClr val="B9B8BB"/>
          </a:solidFill>
          <a:ln w="25400" cap="flat" cmpd="sng" algn="ctr">
            <a:solidFill>
              <a:srgbClr val="B9B8B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013" kern="0" dirty="0">
              <a:solidFill>
                <a:prstClr val="white"/>
              </a:solidFill>
              <a:latin typeface="Georgia Regular" charset="0"/>
            </a:endParaRPr>
          </a:p>
        </p:txBody>
      </p:sp>
      <p:sp>
        <p:nvSpPr>
          <p:cNvPr id="170" name="Oval 169">
            <a:extLst>
              <a:ext uri="{FF2B5EF4-FFF2-40B4-BE49-F238E27FC236}">
                <a16:creationId xmlns:a16="http://schemas.microsoft.com/office/drawing/2014/main" id="{440F73B5-098B-0B4C-9CD1-BE25933E0E8F}"/>
              </a:ext>
            </a:extLst>
          </p:cNvPr>
          <p:cNvSpPr/>
          <p:nvPr/>
        </p:nvSpPr>
        <p:spPr>
          <a:xfrm>
            <a:off x="2842315" y="2546126"/>
            <a:ext cx="187037" cy="187037"/>
          </a:xfrm>
          <a:prstGeom prst="ellipse">
            <a:avLst/>
          </a:prstGeom>
          <a:solidFill>
            <a:srgbClr val="F05332"/>
          </a:solidFill>
          <a:ln w="25400" cap="flat" cmpd="sng" algn="ctr">
            <a:solidFill>
              <a:srgbClr val="F0533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013" kern="0" dirty="0">
              <a:solidFill>
                <a:prstClr val="white"/>
              </a:solidFill>
              <a:latin typeface="Georgia Regular" charset="0"/>
            </a:endParaRPr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FB8E4945-61CF-B241-B049-CFF62BC0C2F4}"/>
              </a:ext>
            </a:extLst>
          </p:cNvPr>
          <p:cNvSpPr/>
          <p:nvPr/>
        </p:nvSpPr>
        <p:spPr>
          <a:xfrm>
            <a:off x="3383983" y="3061885"/>
            <a:ext cx="187037" cy="187037"/>
          </a:xfrm>
          <a:prstGeom prst="ellipse">
            <a:avLst/>
          </a:prstGeom>
          <a:solidFill>
            <a:srgbClr val="F05332"/>
          </a:solidFill>
          <a:ln w="25400" cap="flat" cmpd="sng" algn="ctr">
            <a:solidFill>
              <a:srgbClr val="F0533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013" kern="0" dirty="0">
              <a:solidFill>
                <a:prstClr val="white"/>
              </a:solidFill>
              <a:latin typeface="Georgia Regular" charset="0"/>
            </a:endParaRPr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CA6BBE1D-5753-4F48-990B-66E3540C85A2}"/>
              </a:ext>
            </a:extLst>
          </p:cNvPr>
          <p:cNvSpPr/>
          <p:nvPr/>
        </p:nvSpPr>
        <p:spPr>
          <a:xfrm>
            <a:off x="3383983" y="2539369"/>
            <a:ext cx="187037" cy="187037"/>
          </a:xfrm>
          <a:prstGeom prst="ellipse">
            <a:avLst/>
          </a:prstGeom>
          <a:solidFill>
            <a:srgbClr val="00B050"/>
          </a:solidFill>
          <a:ln w="25400" cap="flat" cmpd="sng" algn="ctr">
            <a:solidFill>
              <a:srgbClr val="B9B8B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013" kern="0" dirty="0">
              <a:solidFill>
                <a:prstClr val="white"/>
              </a:solidFill>
              <a:latin typeface="Georgia Regular" charset="0"/>
            </a:endParaRPr>
          </a:p>
        </p:txBody>
      </p:sp>
      <p:cxnSp>
        <p:nvCxnSpPr>
          <p:cNvPr id="173" name="Straight Arrow Connector 14">
            <a:extLst>
              <a:ext uri="{FF2B5EF4-FFF2-40B4-BE49-F238E27FC236}">
                <a16:creationId xmlns:a16="http://schemas.microsoft.com/office/drawing/2014/main" id="{6AB0A9D0-1BE2-4547-91E5-7CB9A38883E8}"/>
              </a:ext>
            </a:extLst>
          </p:cNvPr>
          <p:cNvCxnSpPr/>
          <p:nvPr/>
        </p:nvCxnSpPr>
        <p:spPr>
          <a:xfrm flipH="1">
            <a:off x="2403287" y="2228971"/>
            <a:ext cx="466419" cy="357090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174" name="Straight Arrow Connector 15">
            <a:extLst>
              <a:ext uri="{FF2B5EF4-FFF2-40B4-BE49-F238E27FC236}">
                <a16:creationId xmlns:a16="http://schemas.microsoft.com/office/drawing/2014/main" id="{6D360B90-3234-034F-B06C-571768C850CC}"/>
              </a:ext>
            </a:extLst>
          </p:cNvPr>
          <p:cNvCxnSpPr/>
          <p:nvPr/>
        </p:nvCxnSpPr>
        <p:spPr>
          <a:xfrm>
            <a:off x="2935833" y="2256362"/>
            <a:ext cx="0" cy="289765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175" name="Straight Arrow Connector 16">
            <a:extLst>
              <a:ext uri="{FF2B5EF4-FFF2-40B4-BE49-F238E27FC236}">
                <a16:creationId xmlns:a16="http://schemas.microsoft.com/office/drawing/2014/main" id="{67DBD9E4-5AA6-104F-B600-45E3A6D6DFE3}"/>
              </a:ext>
            </a:extLst>
          </p:cNvPr>
          <p:cNvCxnSpPr>
            <a:stCxn id="175" idx="5"/>
          </p:cNvCxnSpPr>
          <p:nvPr/>
        </p:nvCxnSpPr>
        <p:spPr>
          <a:xfrm>
            <a:off x="3001960" y="2228971"/>
            <a:ext cx="475542" cy="310398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176" name="Straight Arrow Connector 17">
            <a:extLst>
              <a:ext uri="{FF2B5EF4-FFF2-40B4-BE49-F238E27FC236}">
                <a16:creationId xmlns:a16="http://schemas.microsoft.com/office/drawing/2014/main" id="{44A8C5D2-2BE7-4541-A56F-F7ED4985075A}"/>
              </a:ext>
            </a:extLst>
          </p:cNvPr>
          <p:cNvCxnSpPr>
            <a:stCxn id="172" idx="4"/>
            <a:endCxn id="171" idx="0"/>
          </p:cNvCxnSpPr>
          <p:nvPr/>
        </p:nvCxnSpPr>
        <p:spPr>
          <a:xfrm>
            <a:off x="3477502" y="2726405"/>
            <a:ext cx="0" cy="335481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177" name="Straight Arrow Connector 27">
            <a:extLst>
              <a:ext uri="{FF2B5EF4-FFF2-40B4-BE49-F238E27FC236}">
                <a16:creationId xmlns:a16="http://schemas.microsoft.com/office/drawing/2014/main" id="{3363FFD5-423F-CF4B-9E56-422D87E3DB56}"/>
              </a:ext>
            </a:extLst>
          </p:cNvPr>
          <p:cNvCxnSpPr/>
          <p:nvPr/>
        </p:nvCxnSpPr>
        <p:spPr>
          <a:xfrm flipH="1">
            <a:off x="2430678" y="2639645"/>
            <a:ext cx="411637" cy="12544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/>
            <a:tailEnd type="none"/>
          </a:ln>
          <a:effectLst/>
        </p:spPr>
      </p:cxnSp>
      <p:sp>
        <p:nvSpPr>
          <p:cNvPr id="178" name="Ovale 18">
            <a:extLst>
              <a:ext uri="{FF2B5EF4-FFF2-40B4-BE49-F238E27FC236}">
                <a16:creationId xmlns:a16="http://schemas.microsoft.com/office/drawing/2014/main" id="{E9A27A3E-2893-8143-B4B7-C94D4ADB5058}"/>
              </a:ext>
            </a:extLst>
          </p:cNvPr>
          <p:cNvSpPr/>
          <p:nvPr/>
        </p:nvSpPr>
        <p:spPr>
          <a:xfrm>
            <a:off x="3373052" y="3556411"/>
            <a:ext cx="203747" cy="203747"/>
          </a:xfrm>
          <a:prstGeom prst="ellipse">
            <a:avLst/>
          </a:prstGeom>
          <a:solidFill>
            <a:srgbClr val="325AB4"/>
          </a:solidFill>
          <a:ln w="25400" cap="flat" cmpd="sng" algn="ctr">
            <a:solidFill>
              <a:srgbClr val="325AB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it-IT" sz="1350" kern="0" dirty="0">
              <a:solidFill>
                <a:prstClr val="white"/>
              </a:solidFill>
              <a:latin typeface="Georgia Regular" charset="0"/>
            </a:endParaRPr>
          </a:p>
        </p:txBody>
      </p:sp>
      <p:sp>
        <p:nvSpPr>
          <p:cNvPr id="179" name="Ovale 19">
            <a:extLst>
              <a:ext uri="{FF2B5EF4-FFF2-40B4-BE49-F238E27FC236}">
                <a16:creationId xmlns:a16="http://schemas.microsoft.com/office/drawing/2014/main" id="{FED0BA10-981F-A543-A5F9-A797087E2C33}"/>
              </a:ext>
            </a:extLst>
          </p:cNvPr>
          <p:cNvSpPr/>
          <p:nvPr/>
        </p:nvSpPr>
        <p:spPr>
          <a:xfrm>
            <a:off x="2238361" y="3045175"/>
            <a:ext cx="203747" cy="203747"/>
          </a:xfrm>
          <a:prstGeom prst="ellipse">
            <a:avLst/>
          </a:prstGeom>
          <a:solidFill>
            <a:srgbClr val="325AB4"/>
          </a:solidFill>
          <a:ln w="25400" cap="flat" cmpd="sng" algn="ctr">
            <a:solidFill>
              <a:srgbClr val="325AB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it-IT" sz="1013" kern="0" dirty="0">
              <a:solidFill>
                <a:prstClr val="white"/>
              </a:solidFill>
              <a:latin typeface="Georgia Regular" charset="0"/>
            </a:endParaRPr>
          </a:p>
        </p:txBody>
      </p:sp>
      <p:sp>
        <p:nvSpPr>
          <p:cNvPr id="180" name="Ovale 20">
            <a:extLst>
              <a:ext uri="{FF2B5EF4-FFF2-40B4-BE49-F238E27FC236}">
                <a16:creationId xmlns:a16="http://schemas.microsoft.com/office/drawing/2014/main" id="{BCFD7CA6-5335-4346-A20F-955206A53AAD}"/>
              </a:ext>
            </a:extLst>
          </p:cNvPr>
          <p:cNvSpPr/>
          <p:nvPr/>
        </p:nvSpPr>
        <p:spPr>
          <a:xfrm>
            <a:off x="2837035" y="3045175"/>
            <a:ext cx="203747" cy="203747"/>
          </a:xfrm>
          <a:prstGeom prst="ellipse">
            <a:avLst/>
          </a:prstGeom>
          <a:solidFill>
            <a:srgbClr val="325AB4"/>
          </a:solidFill>
          <a:ln w="25400" cap="flat" cmpd="sng" algn="ctr">
            <a:solidFill>
              <a:srgbClr val="325AB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it-IT" sz="1013" kern="0" dirty="0">
              <a:solidFill>
                <a:prstClr val="white"/>
              </a:solidFill>
              <a:latin typeface="Georgia Regular" charset="0"/>
            </a:endParaRPr>
          </a:p>
        </p:txBody>
      </p:sp>
      <p:cxnSp>
        <p:nvCxnSpPr>
          <p:cNvPr id="181" name="Straight Arrow Connector 27">
            <a:extLst>
              <a:ext uri="{FF2B5EF4-FFF2-40B4-BE49-F238E27FC236}">
                <a16:creationId xmlns:a16="http://schemas.microsoft.com/office/drawing/2014/main" id="{0EBF99DE-6896-6D4C-BFC6-CB845F1ABB5E}"/>
              </a:ext>
            </a:extLst>
          </p:cNvPr>
          <p:cNvCxnSpPr>
            <a:stCxn id="179" idx="0"/>
            <a:endCxn id="139" idx="4"/>
          </p:cNvCxnSpPr>
          <p:nvPr/>
        </p:nvCxnSpPr>
        <p:spPr>
          <a:xfrm flipH="1" flipV="1">
            <a:off x="2337161" y="2745706"/>
            <a:ext cx="3075" cy="299470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182" name="Straight Arrow Connector 17">
            <a:extLst>
              <a:ext uri="{FF2B5EF4-FFF2-40B4-BE49-F238E27FC236}">
                <a16:creationId xmlns:a16="http://schemas.microsoft.com/office/drawing/2014/main" id="{8DC4ACE8-E898-6946-B3D4-5C439CBAEEBA}"/>
              </a:ext>
            </a:extLst>
          </p:cNvPr>
          <p:cNvCxnSpPr>
            <a:stCxn id="170" idx="4"/>
            <a:endCxn id="180" idx="0"/>
          </p:cNvCxnSpPr>
          <p:nvPr/>
        </p:nvCxnSpPr>
        <p:spPr>
          <a:xfrm>
            <a:off x="2935833" y="2733162"/>
            <a:ext cx="3075" cy="312014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183" name="Straight Arrow Connector 17">
            <a:extLst>
              <a:ext uri="{FF2B5EF4-FFF2-40B4-BE49-F238E27FC236}">
                <a16:creationId xmlns:a16="http://schemas.microsoft.com/office/drawing/2014/main" id="{75D55F9F-0926-864F-A509-7035C9F31162}"/>
              </a:ext>
            </a:extLst>
          </p:cNvPr>
          <p:cNvCxnSpPr>
            <a:stCxn id="171" idx="4"/>
            <a:endCxn id="178" idx="0"/>
          </p:cNvCxnSpPr>
          <p:nvPr/>
        </p:nvCxnSpPr>
        <p:spPr>
          <a:xfrm flipH="1">
            <a:off x="3474926" y="3248922"/>
            <a:ext cx="2576" cy="307490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/>
            <a:tailEnd type="none"/>
          </a:ln>
          <a:effectLst/>
        </p:spPr>
      </p:cxnSp>
      <p:sp>
        <p:nvSpPr>
          <p:cNvPr id="184" name="Oval 8">
            <a:extLst>
              <a:ext uri="{FF2B5EF4-FFF2-40B4-BE49-F238E27FC236}">
                <a16:creationId xmlns:a16="http://schemas.microsoft.com/office/drawing/2014/main" id="{11CB870A-9CFF-E443-B106-C1EC4FBD5F1D}"/>
              </a:ext>
            </a:extLst>
          </p:cNvPr>
          <p:cNvSpPr/>
          <p:nvPr/>
        </p:nvSpPr>
        <p:spPr>
          <a:xfrm>
            <a:off x="3973993" y="2538149"/>
            <a:ext cx="187037" cy="187037"/>
          </a:xfrm>
          <a:prstGeom prst="ellipse">
            <a:avLst/>
          </a:prstGeom>
          <a:solidFill>
            <a:srgbClr val="B9B8BB"/>
          </a:solidFill>
          <a:ln w="25400" cap="flat" cmpd="sng" algn="ctr">
            <a:solidFill>
              <a:srgbClr val="B9B8B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013" kern="0" dirty="0">
              <a:solidFill>
                <a:prstClr val="white"/>
              </a:solidFill>
              <a:latin typeface="Georgia Regular" charset="0"/>
            </a:endParaRPr>
          </a:p>
        </p:txBody>
      </p:sp>
      <p:cxnSp>
        <p:nvCxnSpPr>
          <p:cNvPr id="185" name="Straight Arrow Connector 16">
            <a:extLst>
              <a:ext uri="{FF2B5EF4-FFF2-40B4-BE49-F238E27FC236}">
                <a16:creationId xmlns:a16="http://schemas.microsoft.com/office/drawing/2014/main" id="{A6760394-9270-CE40-BF99-01CE8CACC836}"/>
              </a:ext>
            </a:extLst>
          </p:cNvPr>
          <p:cNvCxnSpPr>
            <a:stCxn id="167" idx="5"/>
            <a:endCxn id="184" idx="1"/>
          </p:cNvCxnSpPr>
          <p:nvPr/>
        </p:nvCxnSpPr>
        <p:spPr>
          <a:xfrm>
            <a:off x="3001960" y="2228970"/>
            <a:ext cx="999425" cy="336570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/>
            <a:tailEnd type="none"/>
          </a:ln>
          <a:effectLst/>
        </p:spPr>
      </p:cxnSp>
      <p:sp>
        <p:nvSpPr>
          <p:cNvPr id="186" name="Oval 10">
            <a:extLst>
              <a:ext uri="{FF2B5EF4-FFF2-40B4-BE49-F238E27FC236}">
                <a16:creationId xmlns:a16="http://schemas.microsoft.com/office/drawing/2014/main" id="{2208ED2B-57EC-F44E-A259-805D725ACBA7}"/>
              </a:ext>
            </a:extLst>
          </p:cNvPr>
          <p:cNvSpPr/>
          <p:nvPr/>
        </p:nvSpPr>
        <p:spPr>
          <a:xfrm>
            <a:off x="3973993" y="3059352"/>
            <a:ext cx="187037" cy="187037"/>
          </a:xfrm>
          <a:prstGeom prst="ellipse">
            <a:avLst/>
          </a:prstGeom>
          <a:solidFill>
            <a:srgbClr val="F05332"/>
          </a:solidFill>
          <a:ln w="25400" cap="flat" cmpd="sng" algn="ctr">
            <a:solidFill>
              <a:srgbClr val="F0533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013" kern="0" dirty="0">
              <a:solidFill>
                <a:prstClr val="white"/>
              </a:solidFill>
              <a:latin typeface="Georgia Regular" charset="0"/>
            </a:endParaRPr>
          </a:p>
        </p:txBody>
      </p:sp>
      <p:cxnSp>
        <p:nvCxnSpPr>
          <p:cNvPr id="187" name="Straight Arrow Connector 16">
            <a:extLst>
              <a:ext uri="{FF2B5EF4-FFF2-40B4-BE49-F238E27FC236}">
                <a16:creationId xmlns:a16="http://schemas.microsoft.com/office/drawing/2014/main" id="{46A5A116-8429-E44F-AC6D-8EE575CC5621}"/>
              </a:ext>
            </a:extLst>
          </p:cNvPr>
          <p:cNvCxnSpPr>
            <a:stCxn id="171" idx="6"/>
            <a:endCxn id="186" idx="2"/>
          </p:cNvCxnSpPr>
          <p:nvPr/>
        </p:nvCxnSpPr>
        <p:spPr>
          <a:xfrm flipV="1">
            <a:off x="3571020" y="3152871"/>
            <a:ext cx="402973" cy="2534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/>
            <a:tailEnd type="none"/>
          </a:ln>
          <a:effectLst/>
        </p:spPr>
      </p:cxnSp>
      <p:sp>
        <p:nvSpPr>
          <p:cNvPr id="188" name="CasellaDiTesto 46">
            <a:extLst>
              <a:ext uri="{FF2B5EF4-FFF2-40B4-BE49-F238E27FC236}">
                <a16:creationId xmlns:a16="http://schemas.microsoft.com/office/drawing/2014/main" id="{686E4029-0FE5-8649-BAAD-90EC30AD1E7E}"/>
              </a:ext>
            </a:extLst>
          </p:cNvPr>
          <p:cNvSpPr txBox="1"/>
          <p:nvPr/>
        </p:nvSpPr>
        <p:spPr>
          <a:xfrm>
            <a:off x="2077515" y="3381232"/>
            <a:ext cx="7537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it-IT" sz="1350" dirty="0">
                <a:solidFill>
                  <a:prstClr val="black"/>
                </a:solidFill>
                <a:latin typeface="Georgia Regular" charset="0"/>
              </a:rPr>
              <a:t>Sample</a:t>
            </a:r>
          </a:p>
        </p:txBody>
      </p:sp>
      <p:sp>
        <p:nvSpPr>
          <p:cNvPr id="189" name="CasellaDiTesto 49">
            <a:extLst>
              <a:ext uri="{FF2B5EF4-FFF2-40B4-BE49-F238E27FC236}">
                <a16:creationId xmlns:a16="http://schemas.microsoft.com/office/drawing/2014/main" id="{804C38D0-44E4-9E46-8399-A9F0EA742869}"/>
              </a:ext>
            </a:extLst>
          </p:cNvPr>
          <p:cNvSpPr txBox="1"/>
          <p:nvPr/>
        </p:nvSpPr>
        <p:spPr>
          <a:xfrm>
            <a:off x="2803297" y="3392965"/>
            <a:ext cx="37382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it-IT" sz="1350" dirty="0">
                <a:solidFill>
                  <a:prstClr val="black"/>
                </a:solidFill>
                <a:latin typeface="Georgia Regular" charset="0"/>
              </a:rPr>
              <a:t>A1</a:t>
            </a:r>
          </a:p>
        </p:txBody>
      </p:sp>
      <p:sp>
        <p:nvSpPr>
          <p:cNvPr id="190" name="CasellaDiTesto 51">
            <a:extLst>
              <a:ext uri="{FF2B5EF4-FFF2-40B4-BE49-F238E27FC236}">
                <a16:creationId xmlns:a16="http://schemas.microsoft.com/office/drawing/2014/main" id="{4AFBC5C6-3DDE-8E41-B8B5-7963E75A6677}"/>
              </a:ext>
            </a:extLst>
          </p:cNvPr>
          <p:cNvSpPr txBox="1"/>
          <p:nvPr/>
        </p:nvSpPr>
        <p:spPr>
          <a:xfrm>
            <a:off x="3373052" y="3853978"/>
            <a:ext cx="3962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it-IT" sz="1350" dirty="0">
                <a:solidFill>
                  <a:prstClr val="black"/>
                </a:solidFill>
                <a:latin typeface="Georgia Regular" charset="0"/>
              </a:rPr>
              <a:t>A2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C1F8B34B-7032-A741-B3F9-702EC60B0F73}"/>
              </a:ext>
            </a:extLst>
          </p:cNvPr>
          <p:cNvSpPr txBox="1"/>
          <p:nvPr/>
        </p:nvSpPr>
        <p:spPr>
          <a:xfrm>
            <a:off x="2094111" y="2538150"/>
            <a:ext cx="248786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1013" dirty="0">
                <a:solidFill>
                  <a:prstClr val="black"/>
                </a:solidFill>
                <a:latin typeface="Georgia Regular" charset="0"/>
              </a:rPr>
              <a:t>v</a:t>
            </a:r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BDA35C3E-1B85-8E45-B258-36F3A97F029B}"/>
              </a:ext>
            </a:extLst>
          </p:cNvPr>
          <p:cNvSpPr/>
          <p:nvPr/>
        </p:nvSpPr>
        <p:spPr>
          <a:xfrm>
            <a:off x="454178" y="1210959"/>
            <a:ext cx="3771860" cy="728219"/>
          </a:xfrm>
          <a:prstGeom prst="rect">
            <a:avLst/>
          </a:prstGeom>
          <a:solidFill>
            <a:srgbClr val="5373CA"/>
          </a:solidFill>
          <a:ln w="25400" cap="flat" cmpd="sng" algn="ctr">
            <a:noFill/>
            <a:prstDash val="solid"/>
          </a:ln>
          <a:effectLst/>
        </p:spPr>
        <p:txBody>
          <a:bodyPr lIns="135000" tIns="135000" rIns="135000" bIns="135000" rtlCol="0" anchor="ctr"/>
          <a:lstStyle/>
          <a:p>
            <a:pPr algn="ctr" defTabSz="342900">
              <a:defRPr/>
            </a:pPr>
            <a:r>
              <a:rPr lang="en-US" sz="1500" kern="0" dirty="0">
                <a:solidFill>
                  <a:prstClr val="white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Reduce Search Space: </a:t>
            </a:r>
          </a:p>
          <a:p>
            <a:pPr algn="ctr" defTabSz="342900">
              <a:defRPr/>
            </a:pPr>
            <a:r>
              <a:rPr lang="en-US" sz="1350" kern="0" dirty="0">
                <a:solidFill>
                  <a:prstClr val="white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Removes nodes that are likely to be less relevant</a:t>
            </a:r>
          </a:p>
        </p:txBody>
      </p:sp>
      <p:sp>
        <p:nvSpPr>
          <p:cNvPr id="193" name="Rectangle 92">
            <a:extLst>
              <a:ext uri="{FF2B5EF4-FFF2-40B4-BE49-F238E27FC236}">
                <a16:creationId xmlns:a16="http://schemas.microsoft.com/office/drawing/2014/main" id="{1B99EE3A-F766-6A49-A5B5-D89A21009302}"/>
              </a:ext>
            </a:extLst>
          </p:cNvPr>
          <p:cNvSpPr/>
          <p:nvPr/>
        </p:nvSpPr>
        <p:spPr>
          <a:xfrm>
            <a:off x="6643670" y="889200"/>
            <a:ext cx="1998736" cy="345080"/>
          </a:xfrm>
          <a:prstGeom prst="rect">
            <a:avLst/>
          </a:prstGeom>
          <a:solidFill>
            <a:srgbClr val="F0533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r>
              <a:rPr lang="en-US" sz="1200" kern="0" dirty="0">
                <a:solidFill>
                  <a:prstClr val="white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NP-complete </a:t>
            </a:r>
          </a:p>
          <a:p>
            <a:pPr algn="ctr" defTabSz="342900">
              <a:defRPr/>
            </a:pPr>
            <a:r>
              <a:rPr lang="en-US" sz="1200" kern="0" dirty="0">
                <a:solidFill>
                  <a:prstClr val="white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(subgraph isomorphism)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4" name="Rectangle 92">
                <a:extLst>
                  <a:ext uri="{FF2B5EF4-FFF2-40B4-BE49-F238E27FC236}">
                    <a16:creationId xmlns:a16="http://schemas.microsoft.com/office/drawing/2014/main" id="{D88CD6FD-4798-994A-BA4D-53086027581C}"/>
                  </a:ext>
                </a:extLst>
              </p:cNvPr>
              <p:cNvSpPr/>
              <p:nvPr/>
            </p:nvSpPr>
            <p:spPr>
              <a:xfrm>
                <a:off x="6642456" y="1276097"/>
                <a:ext cx="1998736" cy="226828"/>
              </a:xfrm>
              <a:prstGeom prst="rect">
                <a:avLst/>
              </a:prstGeom>
              <a:solidFill>
                <a:srgbClr val="F0533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342900">
                  <a:defRPr/>
                </a:pPr>
                <a14:m>
                  <m:oMath xmlns:m="http://schemas.openxmlformats.org/officeDocument/2006/math">
                    <m:r>
                      <a:rPr lang="en-US" sz="1050" b="1" i="1" kern="0" dirty="0">
                        <a:solidFill>
                          <a:prstClr val="white"/>
                        </a:solidFill>
                        <a:latin typeface="Cambria Math" charset="0"/>
                      </a:rPr>
                      <m:t>𝑶</m:t>
                    </m:r>
                    <m:d>
                      <m:dPr>
                        <m:ctrlPr>
                          <a:rPr lang="en-US" sz="1050" b="1" i="1" kern="0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050" b="1" i="1" kern="0" dirty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1050" b="1" i="1" kern="0" dirty="0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050" b="1" i="1" kern="0" dirty="0">
                                    <a:solidFill>
                                      <a:prstClr val="white"/>
                                    </a:solidFill>
                                    <a:latin typeface="Cambria Math" charset="0"/>
                                  </a:rPr>
                                  <m:t>𝑽</m:t>
                                </m:r>
                              </m:e>
                            </m:d>
                          </m:e>
                          <m:sup>
                            <m:r>
                              <a:rPr lang="en-US" sz="1050" b="1" i="1" kern="0" dirty="0">
                                <a:solidFill>
                                  <a:prstClr val="white"/>
                                </a:solidFill>
                                <a:latin typeface="Cambria Math" charset="0"/>
                              </a:rPr>
                              <m:t>𝟒</m:t>
                            </m:r>
                          </m:sup>
                        </m:sSup>
                      </m:e>
                    </m:d>
                    <m:r>
                      <a:rPr lang="en-US" sz="1050" b="1" i="1" kern="0" dirty="0">
                        <a:solidFill>
                          <a:prstClr val="white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1050" kern="0" dirty="0">
                    <a:solidFill>
                      <a:prstClr val="white"/>
                    </a:solidFill>
                    <a:latin typeface="Helvetica Neue" panose="02000503000000020004" pitchFamily="2" charset="0"/>
                  </a:rPr>
                  <a:t>(simulation)</a:t>
                </a:r>
              </a:p>
            </p:txBody>
          </p:sp>
        </mc:Choice>
        <mc:Fallback xmlns="">
          <p:sp>
            <p:nvSpPr>
              <p:cNvPr id="194" name="Rectangle 92">
                <a:extLst>
                  <a:ext uri="{FF2B5EF4-FFF2-40B4-BE49-F238E27FC236}">
                    <a16:creationId xmlns:a16="http://schemas.microsoft.com/office/drawing/2014/main" id="{D88CD6FD-4798-994A-BA4D-5308602758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2456" y="1276097"/>
                <a:ext cx="1998736" cy="226828"/>
              </a:xfrm>
              <a:prstGeom prst="rect">
                <a:avLst/>
              </a:prstGeom>
              <a:blipFill>
                <a:blip r:embed="rId3"/>
                <a:stretch>
                  <a:fillRect b="-15789"/>
                </a:stretch>
              </a:blipFill>
              <a:ln w="25400" cap="flat" cmpd="sng" algn="ctr">
                <a:noFill/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9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animBg="1"/>
      <p:bldP spid="171" grpId="0" animBg="1"/>
      <p:bldP spid="172" grpId="0" animBg="1"/>
      <p:bldP spid="178" grpId="0" animBg="1"/>
      <p:bldP spid="184" grpId="0" animBg="1"/>
      <p:bldP spid="186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279DA84-60A6-5A40-B109-598456E8E000}"/>
              </a:ext>
            </a:extLst>
          </p:cNvPr>
          <p:cNvSpPr/>
          <p:nvPr/>
        </p:nvSpPr>
        <p:spPr>
          <a:xfrm>
            <a:off x="7301190" y="391604"/>
            <a:ext cx="159030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50" dirty="0" err="1">
                <a:solidFill>
                  <a:srgbClr val="0072E5"/>
                </a:solidFill>
                <a:latin typeface="LibreCaslonText"/>
              </a:rPr>
              <a:t>Mottin</a:t>
            </a:r>
            <a:r>
              <a:rPr lang="en-GB" sz="1350" dirty="0">
                <a:solidFill>
                  <a:srgbClr val="0072E5"/>
                </a:solidFill>
                <a:latin typeface="LibreCaslonText"/>
              </a:rPr>
              <a:t> et al. </a:t>
            </a:r>
            <a:r>
              <a:rPr lang="en-GB" sz="1350" dirty="0">
                <a:latin typeface="LibreCaslonText"/>
              </a:rPr>
              <a:t>[</a:t>
            </a:r>
            <a:r>
              <a:rPr lang="en-GB" sz="1350" dirty="0">
                <a:solidFill>
                  <a:srgbClr val="0072E5"/>
                </a:solidFill>
                <a:latin typeface="LibreCaslonText"/>
              </a:rPr>
              <a:t>2016</a:t>
            </a:r>
            <a:r>
              <a:rPr lang="en-GB" sz="1350" dirty="0">
                <a:latin typeface="LibreCaslonText"/>
              </a:rPr>
              <a:t>] </a:t>
            </a:r>
          </a:p>
        </p:txBody>
      </p:sp>
      <p:sp>
        <p:nvSpPr>
          <p:cNvPr id="44" name="Title 2">
            <a:extLst>
              <a:ext uri="{FF2B5EF4-FFF2-40B4-BE49-F238E27FC236}">
                <a16:creationId xmlns:a16="http://schemas.microsoft.com/office/drawing/2014/main" id="{8CFBF2F3-9A42-684C-A086-485A76977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530" y="277718"/>
            <a:ext cx="6415760" cy="1105789"/>
          </a:xfrm>
        </p:spPr>
        <p:txBody>
          <a:bodyPr/>
          <a:lstStyle/>
          <a:p>
            <a:r>
              <a:rPr lang="en-US" b="1" dirty="0">
                <a:latin typeface="Helvetica Neue Condensed Black" panose="02000503000000020004" pitchFamily="2" charset="0"/>
              </a:rPr>
              <a:t>Ranking Results</a:t>
            </a:r>
            <a:br>
              <a:rPr lang="en-US" b="1" dirty="0">
                <a:latin typeface="Helvetica Neue Condensed Black" panose="02000503000000020004" pitchFamily="2" charset="0"/>
              </a:rPr>
            </a:br>
            <a:r>
              <a:rPr lang="en-US" sz="1800" dirty="0">
                <a:latin typeface="Helvetica Neue Thin" panose="020B0403020202020204" pitchFamily="34" charset="0"/>
              </a:rPr>
              <a:t>Score Relevance of Answers</a:t>
            </a:r>
          </a:p>
        </p:txBody>
      </p:sp>
      <p:pic>
        <p:nvPicPr>
          <p:cNvPr id="45" name="Picture 44" descr="weighted-query.pdf">
            <a:extLst>
              <a:ext uri="{FF2B5EF4-FFF2-40B4-BE49-F238E27FC236}">
                <a16:creationId xmlns:a16="http://schemas.microsoft.com/office/drawing/2014/main" id="{D325BD27-F9DA-C84B-B9C3-7C566E2B2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887" y="1196525"/>
            <a:ext cx="6316186" cy="3234923"/>
          </a:xfrm>
          <a:prstGeom prst="rect">
            <a:avLst/>
          </a:prstGeom>
        </p:spPr>
      </p:pic>
      <p:pic>
        <p:nvPicPr>
          <p:cNvPr id="46" name="Picture 45" descr="exq-kb-left.pdf">
            <a:extLst>
              <a:ext uri="{FF2B5EF4-FFF2-40B4-BE49-F238E27FC236}">
                <a16:creationId xmlns:a16="http://schemas.microsoft.com/office/drawing/2014/main" id="{2E39587D-F951-104C-B911-D2DA4C5691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908" y="1367214"/>
            <a:ext cx="4087775" cy="3013732"/>
          </a:xfrm>
          <a:prstGeom prst="rect">
            <a:avLst/>
          </a:prstGeom>
        </p:spPr>
      </p:pic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7E839F06-9C5F-224B-ACD6-2A64A02A6860}"/>
              </a:ext>
            </a:extLst>
          </p:cNvPr>
          <p:cNvSpPr/>
          <p:nvPr/>
        </p:nvSpPr>
        <p:spPr>
          <a:xfrm>
            <a:off x="2709319" y="2411398"/>
            <a:ext cx="2022188" cy="1049330"/>
          </a:xfrm>
          <a:prstGeom prst="roundRect">
            <a:avLst/>
          </a:prstGeom>
          <a:noFill/>
          <a:ln w="12700" cmpd="sng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>
              <a:latin typeface="Georgia Regular" charset="0"/>
            </a:endParaRP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55BCBF53-AC0D-7B49-9C40-4BB837DFA75E}"/>
              </a:ext>
            </a:extLst>
          </p:cNvPr>
          <p:cNvSpPr/>
          <p:nvPr/>
        </p:nvSpPr>
        <p:spPr>
          <a:xfrm>
            <a:off x="4779591" y="2398353"/>
            <a:ext cx="2022188" cy="1049330"/>
          </a:xfrm>
          <a:prstGeom prst="roundRect">
            <a:avLst/>
          </a:prstGeom>
          <a:noFill/>
          <a:ln w="12700" cmpd="sng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>
              <a:latin typeface="Georgia Regular" charset="0"/>
            </a:endParaRP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34DF8E21-60F5-D94E-856D-B4CD34EBE9D1}"/>
              </a:ext>
            </a:extLst>
          </p:cNvPr>
          <p:cNvSpPr/>
          <p:nvPr/>
        </p:nvSpPr>
        <p:spPr>
          <a:xfrm>
            <a:off x="588111" y="2429538"/>
            <a:ext cx="2022188" cy="1049330"/>
          </a:xfrm>
          <a:prstGeom prst="roundRect">
            <a:avLst/>
          </a:prstGeom>
          <a:noFill/>
          <a:ln w="12700" cmpd="sng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>
              <a:latin typeface="Georgia Regular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A07FA89-3E30-E546-BD86-A733E6AB86DF}"/>
              </a:ext>
            </a:extLst>
          </p:cNvPr>
          <p:cNvSpPr txBox="1"/>
          <p:nvPr/>
        </p:nvSpPr>
        <p:spPr>
          <a:xfrm>
            <a:off x="2330153" y="3264928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22652">
              <a:spcAft>
                <a:spcPts val="300"/>
              </a:spcAft>
              <a:buSzPct val="100000"/>
            </a:pPr>
            <a:r>
              <a:rPr lang="it-IT" sz="1050" dirty="0" err="1">
                <a:solidFill>
                  <a:srgbClr val="000000"/>
                </a:solidFill>
                <a:latin typeface="Georgia Regular" charset="0"/>
                <a:cs typeface="Georgia Regular" charset="0"/>
              </a:rPr>
              <a:t>S</a:t>
            </a:r>
            <a:endParaRPr lang="it-IT" sz="1050" dirty="0">
              <a:solidFill>
                <a:srgbClr val="000000"/>
              </a:solidFill>
              <a:latin typeface="Georgia Regular" charset="0"/>
              <a:cs typeface="Georgia Regular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0607F30-814E-284D-825A-5EB961999803}"/>
              </a:ext>
            </a:extLst>
          </p:cNvPr>
          <p:cNvSpPr txBox="1"/>
          <p:nvPr/>
        </p:nvSpPr>
        <p:spPr>
          <a:xfrm>
            <a:off x="4400421" y="3246789"/>
            <a:ext cx="33214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22652">
              <a:spcAft>
                <a:spcPts val="300"/>
              </a:spcAft>
              <a:buSzPct val="100000"/>
            </a:pPr>
            <a:r>
              <a:rPr lang="it-IT" sz="1050" dirty="0">
                <a:solidFill>
                  <a:srgbClr val="000000"/>
                </a:solidFill>
                <a:latin typeface="Georgia Regular" charset="0"/>
                <a:cs typeface="Georgia Regular" charset="0"/>
              </a:rPr>
              <a:t>A1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E9867C6-6A6C-7949-9FD3-BD2C81E39516}"/>
              </a:ext>
            </a:extLst>
          </p:cNvPr>
          <p:cNvSpPr txBox="1"/>
          <p:nvPr/>
        </p:nvSpPr>
        <p:spPr>
          <a:xfrm>
            <a:off x="6470693" y="3233743"/>
            <a:ext cx="3497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22652">
              <a:spcAft>
                <a:spcPts val="300"/>
              </a:spcAft>
              <a:buSzPct val="100000"/>
            </a:pPr>
            <a:r>
              <a:rPr lang="it-IT" sz="1050" dirty="0">
                <a:solidFill>
                  <a:srgbClr val="000000"/>
                </a:solidFill>
                <a:latin typeface="Georgia Regular" charset="0"/>
                <a:cs typeface="Georgia Regular" charset="0"/>
              </a:rPr>
              <a:t>A2</a:t>
            </a:r>
          </a:p>
        </p:txBody>
      </p:sp>
      <p:pic>
        <p:nvPicPr>
          <p:cNvPr id="53" name="Picture 52" descr="exq-kb-right.pdf">
            <a:extLst>
              <a:ext uri="{FF2B5EF4-FFF2-40B4-BE49-F238E27FC236}">
                <a16:creationId xmlns:a16="http://schemas.microsoft.com/office/drawing/2014/main" id="{89DCF402-F2ED-6D4F-A5B1-83C065E662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5962" y="1550820"/>
            <a:ext cx="3274175" cy="2841887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43D0C0FB-4C05-3E40-A415-7A2292ECED6C}"/>
              </a:ext>
            </a:extLst>
          </p:cNvPr>
          <p:cNvSpPr txBox="1"/>
          <p:nvPr/>
        </p:nvSpPr>
        <p:spPr>
          <a:xfrm>
            <a:off x="5658438" y="1364948"/>
            <a:ext cx="940924" cy="461665"/>
          </a:xfrm>
          <a:prstGeom prst="rect">
            <a:avLst/>
          </a:prstGeom>
          <a:solidFill>
            <a:srgbClr val="D5D5D5"/>
          </a:solidFill>
        </p:spPr>
        <p:txBody>
          <a:bodyPr wrap="square" rtlCol="0">
            <a:spAutoFit/>
          </a:bodyPr>
          <a:lstStyle/>
          <a:p>
            <a:pPr algn="r" defTabSz="322652">
              <a:spcAft>
                <a:spcPts val="300"/>
              </a:spcAft>
              <a:buSzPct val="100000"/>
            </a:pPr>
            <a:r>
              <a:rPr lang="it-IT" sz="1200" dirty="0">
                <a:solidFill>
                  <a:srgbClr val="FD1728"/>
                </a:solidFill>
                <a:latin typeface="Georgia Regular" charset="0"/>
                <a:cs typeface="Georgia Regular" charset="0"/>
              </a:rPr>
              <a:t>User Query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FB07295-EB06-2F48-B858-97BFD7FF59FE}"/>
              </a:ext>
            </a:extLst>
          </p:cNvPr>
          <p:cNvCxnSpPr/>
          <p:nvPr/>
        </p:nvCxnSpPr>
        <p:spPr>
          <a:xfrm flipV="1">
            <a:off x="1011897" y="1574028"/>
            <a:ext cx="5808" cy="993128"/>
          </a:xfrm>
          <a:prstGeom prst="straightConnector1">
            <a:avLst/>
          </a:prstGeom>
          <a:ln w="31750" cmpd="sng">
            <a:solidFill>
              <a:srgbClr val="FF0000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0E782BEF-503F-E144-9548-51C94140147C}"/>
              </a:ext>
            </a:extLst>
          </p:cNvPr>
          <p:cNvCxnSpPr>
            <a:stCxn id="64" idx="0"/>
          </p:cNvCxnSpPr>
          <p:nvPr/>
        </p:nvCxnSpPr>
        <p:spPr>
          <a:xfrm flipV="1">
            <a:off x="1015978" y="1899262"/>
            <a:ext cx="1151747" cy="677996"/>
          </a:xfrm>
          <a:prstGeom prst="straightConnector1">
            <a:avLst/>
          </a:prstGeom>
          <a:ln w="31750" cmpd="sng">
            <a:solidFill>
              <a:srgbClr val="FF0000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B2388974-8917-174B-B79B-DF188B99631B}"/>
              </a:ext>
            </a:extLst>
          </p:cNvPr>
          <p:cNvCxnSpPr>
            <a:stCxn id="64" idx="3"/>
          </p:cNvCxnSpPr>
          <p:nvPr/>
        </p:nvCxnSpPr>
        <p:spPr>
          <a:xfrm flipV="1">
            <a:off x="1362348" y="2660079"/>
            <a:ext cx="410422" cy="1229"/>
          </a:xfrm>
          <a:prstGeom prst="straightConnector1">
            <a:avLst/>
          </a:prstGeom>
          <a:ln w="31750" cmpd="sng">
            <a:solidFill>
              <a:srgbClr val="FF0000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B05F22C3-0171-1746-9FE9-8E856D9A5507}"/>
              </a:ext>
            </a:extLst>
          </p:cNvPr>
          <p:cNvCxnSpPr/>
          <p:nvPr/>
        </p:nvCxnSpPr>
        <p:spPr>
          <a:xfrm flipH="1" flipV="1">
            <a:off x="1017706" y="1550797"/>
            <a:ext cx="2090943" cy="1016359"/>
          </a:xfrm>
          <a:prstGeom prst="straightConnector1">
            <a:avLst/>
          </a:prstGeom>
          <a:ln w="31750" cmpd="sng">
            <a:solidFill>
              <a:srgbClr val="FF6600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9D6BE199-47CB-424E-9CC2-5BF6C3EEBCD8}"/>
              </a:ext>
            </a:extLst>
          </p:cNvPr>
          <p:cNvCxnSpPr>
            <a:stCxn id="65" idx="0"/>
          </p:cNvCxnSpPr>
          <p:nvPr/>
        </p:nvCxnSpPr>
        <p:spPr>
          <a:xfrm flipH="1" flipV="1">
            <a:off x="2620764" y="1992188"/>
            <a:ext cx="505507" cy="587845"/>
          </a:xfrm>
          <a:prstGeom prst="straightConnector1">
            <a:avLst/>
          </a:prstGeom>
          <a:ln w="31750" cmpd="sng">
            <a:solidFill>
              <a:srgbClr val="FF6600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94A0DF8E-0921-A148-859E-985AB891A04E}"/>
              </a:ext>
            </a:extLst>
          </p:cNvPr>
          <p:cNvCxnSpPr/>
          <p:nvPr/>
        </p:nvCxnSpPr>
        <p:spPr>
          <a:xfrm flipH="1">
            <a:off x="3126073" y="2748130"/>
            <a:ext cx="197" cy="399803"/>
          </a:xfrm>
          <a:prstGeom prst="straightConnector1">
            <a:avLst/>
          </a:prstGeom>
          <a:ln w="31750" cmpd="sng">
            <a:solidFill>
              <a:srgbClr val="FF6600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18142EB8-B959-AF49-A9F6-2AAD1A57559B}"/>
              </a:ext>
            </a:extLst>
          </p:cNvPr>
          <p:cNvCxnSpPr/>
          <p:nvPr/>
        </p:nvCxnSpPr>
        <p:spPr>
          <a:xfrm flipH="1" flipV="1">
            <a:off x="4630390" y="1928303"/>
            <a:ext cx="588911" cy="630195"/>
          </a:xfrm>
          <a:prstGeom prst="straightConnector1">
            <a:avLst/>
          </a:prstGeom>
          <a:ln w="31750" cmpd="sng">
            <a:solidFill>
              <a:srgbClr val="FEC188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433403E2-9074-CB41-B0E1-329760EEEF6B}"/>
              </a:ext>
            </a:extLst>
          </p:cNvPr>
          <p:cNvCxnSpPr/>
          <p:nvPr/>
        </p:nvCxnSpPr>
        <p:spPr>
          <a:xfrm>
            <a:off x="5553890" y="2636848"/>
            <a:ext cx="412380" cy="5808"/>
          </a:xfrm>
          <a:prstGeom prst="straightConnector1">
            <a:avLst/>
          </a:prstGeom>
          <a:ln w="31750" cmpd="sng">
            <a:solidFill>
              <a:srgbClr val="FEC188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EF1E9FBD-10DC-C24B-9820-01917AD08B93}"/>
              </a:ext>
            </a:extLst>
          </p:cNvPr>
          <p:cNvCxnSpPr/>
          <p:nvPr/>
        </p:nvCxnSpPr>
        <p:spPr>
          <a:xfrm>
            <a:off x="5207685" y="2726593"/>
            <a:ext cx="3523" cy="380684"/>
          </a:xfrm>
          <a:prstGeom prst="straightConnector1">
            <a:avLst/>
          </a:prstGeom>
          <a:ln w="31750" cmpd="sng">
            <a:solidFill>
              <a:srgbClr val="FEC188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A3AB6B94-BAE8-0C46-B468-2CCF2FE3FA5C}"/>
              </a:ext>
            </a:extLst>
          </p:cNvPr>
          <p:cNvSpPr/>
          <p:nvPr/>
        </p:nvSpPr>
        <p:spPr>
          <a:xfrm>
            <a:off x="669608" y="2577259"/>
            <a:ext cx="692740" cy="16809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00" dirty="0">
                <a:solidFill>
                  <a:schemeClr val="tx1"/>
                </a:solidFill>
                <a:latin typeface="Georgia Regular" charset="0"/>
              </a:rPr>
              <a:t>Google</a:t>
            </a: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74A6529E-E7C4-B342-A7C4-660FF79B0E9E}"/>
              </a:ext>
            </a:extLst>
          </p:cNvPr>
          <p:cNvSpPr/>
          <p:nvPr/>
        </p:nvSpPr>
        <p:spPr>
          <a:xfrm>
            <a:off x="2783786" y="2580033"/>
            <a:ext cx="684969" cy="168097"/>
          </a:xfrm>
          <a:prstGeom prst="round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00" dirty="0">
                <a:solidFill>
                  <a:srgbClr val="000000"/>
                </a:solidFill>
                <a:latin typeface="Georgia Regular" charset="0"/>
              </a:rPr>
              <a:t>Yahoo!</a:t>
            </a:r>
          </a:p>
        </p:txBody>
      </p: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90B96B78-D4BF-584B-9E4B-21E004B68DD6}"/>
              </a:ext>
            </a:extLst>
          </p:cNvPr>
          <p:cNvSpPr/>
          <p:nvPr/>
        </p:nvSpPr>
        <p:spPr>
          <a:xfrm>
            <a:off x="4869361" y="2558498"/>
            <a:ext cx="688262" cy="168097"/>
          </a:xfrm>
          <a:prstGeom prst="roundRect">
            <a:avLst/>
          </a:prstGeom>
          <a:solidFill>
            <a:srgbClr val="FEC1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00" dirty="0">
                <a:solidFill>
                  <a:srgbClr val="000000"/>
                </a:solidFill>
                <a:latin typeface="Georgia Regular" charset="0"/>
              </a:rPr>
              <a:t>CBS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1B913D50-52AA-C440-B048-1988ADC1CAA5}"/>
              </a:ext>
            </a:extLst>
          </p:cNvPr>
          <p:cNvSpPr/>
          <p:nvPr/>
        </p:nvSpPr>
        <p:spPr>
          <a:xfrm>
            <a:off x="4848578" y="1193619"/>
            <a:ext cx="1986395" cy="8421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>
              <a:solidFill>
                <a:schemeClr val="bg1"/>
              </a:solidFill>
              <a:latin typeface="Georgia Regular" charset="0"/>
            </a:endParaRPr>
          </a:p>
        </p:txBody>
      </p:sp>
      <p:pic>
        <p:nvPicPr>
          <p:cNvPr id="68" name="Picture 67" descr="exq-kb.pdf">
            <a:extLst>
              <a:ext uri="{FF2B5EF4-FFF2-40B4-BE49-F238E27FC236}">
                <a16:creationId xmlns:a16="http://schemas.microsoft.com/office/drawing/2014/main" id="{D0F0549A-1396-774B-BC64-D7BF561F3E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4887" b="67236"/>
          <a:stretch/>
        </p:blipFill>
        <p:spPr>
          <a:xfrm>
            <a:off x="4689696" y="1073640"/>
            <a:ext cx="2085407" cy="990091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E5610B84-69FC-8749-B02B-F43301496BC9}"/>
              </a:ext>
            </a:extLst>
          </p:cNvPr>
          <p:cNvSpPr txBox="1"/>
          <p:nvPr/>
        </p:nvSpPr>
        <p:spPr>
          <a:xfrm>
            <a:off x="1505593" y="2456809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22652">
              <a:spcAft>
                <a:spcPts val="300"/>
              </a:spcAft>
              <a:buSzPct val="100000"/>
            </a:pPr>
            <a:endParaRPr lang="it-IT" sz="1200" dirty="0">
              <a:solidFill>
                <a:srgbClr val="000000"/>
              </a:solidFill>
              <a:latin typeface="Georgia Regular" charset="0"/>
              <a:cs typeface="Georgia Regular" charset="0"/>
            </a:endParaRP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71B247F0-5988-B042-A63F-40D0BFB2404E}"/>
              </a:ext>
            </a:extLst>
          </p:cNvPr>
          <p:cNvCxnSpPr/>
          <p:nvPr/>
        </p:nvCxnSpPr>
        <p:spPr>
          <a:xfrm>
            <a:off x="1024703" y="2748055"/>
            <a:ext cx="1087568" cy="372075"/>
          </a:xfrm>
          <a:prstGeom prst="straightConnector1">
            <a:avLst/>
          </a:prstGeom>
          <a:ln w="31750" cmpd="sng">
            <a:solidFill>
              <a:srgbClr val="FF0000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9728B7DA-6FF5-0047-AFA8-4F5F88AB9D4E}"/>
              </a:ext>
            </a:extLst>
          </p:cNvPr>
          <p:cNvCxnSpPr/>
          <p:nvPr/>
        </p:nvCxnSpPr>
        <p:spPr>
          <a:xfrm>
            <a:off x="1020864" y="2770879"/>
            <a:ext cx="0" cy="337344"/>
          </a:xfrm>
          <a:prstGeom prst="straightConnector1">
            <a:avLst/>
          </a:prstGeom>
          <a:ln w="31750" cmpd="sng">
            <a:solidFill>
              <a:srgbClr val="FF0000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635E8B65-19DA-7246-93F1-B9D0FD5F93E0}"/>
              </a:ext>
            </a:extLst>
          </p:cNvPr>
          <p:cNvCxnSpPr/>
          <p:nvPr/>
        </p:nvCxnSpPr>
        <p:spPr>
          <a:xfrm>
            <a:off x="3473552" y="2655786"/>
            <a:ext cx="408782" cy="12514"/>
          </a:xfrm>
          <a:prstGeom prst="straightConnector1">
            <a:avLst/>
          </a:prstGeom>
          <a:ln w="31750" cmpd="sng">
            <a:solidFill>
              <a:srgbClr val="FF6600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49">
            <a:extLst>
              <a:ext uri="{FF2B5EF4-FFF2-40B4-BE49-F238E27FC236}">
                <a16:creationId xmlns:a16="http://schemas.microsoft.com/office/drawing/2014/main" id="{925A67A3-1E88-3E40-B4C4-D59B24215123}"/>
              </a:ext>
            </a:extLst>
          </p:cNvPr>
          <p:cNvCxnSpPr/>
          <p:nvPr/>
        </p:nvCxnSpPr>
        <p:spPr>
          <a:xfrm flipV="1">
            <a:off x="3120334" y="2758973"/>
            <a:ext cx="1095375" cy="7938"/>
          </a:xfrm>
          <a:prstGeom prst="curvedConnector3">
            <a:avLst>
              <a:gd name="adj1" fmla="val 50000"/>
            </a:avLst>
          </a:prstGeom>
          <a:ln w="31750" cmpd="sng">
            <a:solidFill>
              <a:srgbClr val="FF6600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5FE34BC5-F1AB-6F4A-A8C1-CB0139F3F4AA}"/>
              </a:ext>
            </a:extLst>
          </p:cNvPr>
          <p:cNvCxnSpPr>
            <a:stCxn id="66" idx="2"/>
          </p:cNvCxnSpPr>
          <p:nvPr/>
        </p:nvCxnSpPr>
        <p:spPr>
          <a:xfrm>
            <a:off x="5213493" y="2726594"/>
            <a:ext cx="1085810" cy="373692"/>
          </a:xfrm>
          <a:prstGeom prst="straightConnector1">
            <a:avLst/>
          </a:prstGeom>
          <a:ln w="31750" cmpd="sng">
            <a:solidFill>
              <a:srgbClr val="FEC188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C288FCDD-8B8E-F64F-8B7B-192F4C001F58}"/>
              </a:ext>
            </a:extLst>
          </p:cNvPr>
          <p:cNvSpPr/>
          <p:nvPr/>
        </p:nvSpPr>
        <p:spPr>
          <a:xfrm>
            <a:off x="1852231" y="2488750"/>
            <a:ext cx="3678422" cy="365891"/>
          </a:xfrm>
          <a:prstGeom prst="roundRect">
            <a:avLst/>
          </a:prstGeom>
          <a:solidFill>
            <a:srgbClr val="FEC18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>
              <a:latin typeface="Georgia Regular" charset="0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2CC5E401-5E3D-4148-86EE-755B8283B15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" t="60387" r="106" b="25467"/>
          <a:stretch/>
        </p:blipFill>
        <p:spPr>
          <a:xfrm>
            <a:off x="2098027" y="2552635"/>
            <a:ext cx="3529481" cy="232310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EE19DD1E-2D2F-1B4D-AF63-5823A6240C88}"/>
              </a:ext>
            </a:extLst>
          </p:cNvPr>
          <p:cNvSpPr/>
          <p:nvPr/>
        </p:nvSpPr>
        <p:spPr>
          <a:xfrm>
            <a:off x="7005491" y="1017834"/>
            <a:ext cx="1958359" cy="3069602"/>
          </a:xfrm>
          <a:prstGeom prst="rect">
            <a:avLst/>
          </a:prstGeom>
          <a:solidFill>
            <a:srgbClr val="5373CA"/>
          </a:solidFill>
          <a:ln w="25400" cap="flat" cmpd="sng" algn="ctr">
            <a:noFill/>
            <a:prstDash val="solid"/>
          </a:ln>
          <a:effectLst/>
        </p:spPr>
        <p:txBody>
          <a:bodyPr lIns="135000" tIns="135000" rIns="135000" bIns="135000" rtlCol="0" anchor="ctr"/>
          <a:lstStyle/>
          <a:p>
            <a:pPr defTabSz="342900"/>
            <a:r>
              <a:rPr lang="en-US" sz="1350" b="1" dirty="0">
                <a:solidFill>
                  <a:schemeClr val="bg1"/>
                </a:solidFill>
                <a:latin typeface="Helvetica Neue Condensed Black" panose="02000503000000020004" pitchFamily="2" charset="0"/>
                <a:ea typeface="Helvetica Neue" charset="0"/>
                <a:cs typeface="Helvetica Neue" charset="0"/>
              </a:rPr>
              <a:t>Combination of two factors</a:t>
            </a:r>
          </a:p>
          <a:p>
            <a:pPr defTabSz="342900"/>
            <a:endParaRPr lang="en-US" sz="1350" b="1" dirty="0">
              <a:solidFill>
                <a:schemeClr val="bg1"/>
              </a:solidFill>
              <a:latin typeface="Helvetica Neue Condensed Black" panose="02000503000000020004" pitchFamily="2" charset="0"/>
              <a:ea typeface="Helvetica Neue" charset="0"/>
              <a:cs typeface="Helvetica Neue" charset="0"/>
            </a:endParaRPr>
          </a:p>
          <a:p>
            <a:pPr marL="192881" indent="-192881" defTabSz="342900">
              <a:buFont typeface="+mj-lt"/>
              <a:buAutoNum type="arabicPeriod"/>
            </a:pPr>
            <a:r>
              <a:rPr lang="en-US" sz="1350" dirty="0">
                <a:solidFill>
                  <a:schemeClr val="bg1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Structural: similarity of two nodes in terms of neighbor relationships</a:t>
            </a:r>
          </a:p>
          <a:p>
            <a:pPr marL="192881" indent="-192881" defTabSz="342900">
              <a:buFont typeface="+mj-lt"/>
              <a:buAutoNum type="arabicPeriod"/>
            </a:pPr>
            <a:endParaRPr lang="en-US" sz="1350" dirty="0">
              <a:solidFill>
                <a:schemeClr val="bg1"/>
              </a:solidFill>
              <a:latin typeface="Helvetica Neue" panose="02000503000000020004" pitchFamily="2" charset="0"/>
              <a:ea typeface="Helvetica Neue" charset="0"/>
              <a:cs typeface="Helvetica Neue" charset="0"/>
            </a:endParaRPr>
          </a:p>
          <a:p>
            <a:pPr marL="192881" indent="-192881" defTabSz="342900">
              <a:buFont typeface="+mj-lt"/>
              <a:buAutoNum type="arabicPeriod"/>
            </a:pPr>
            <a:r>
              <a:rPr lang="en-US" sz="1350" dirty="0">
                <a:solidFill>
                  <a:schemeClr val="bg1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Distance-based: the PageRank already computed</a:t>
            </a:r>
            <a:endParaRPr lang="it-IT" sz="1350" dirty="0">
              <a:solidFill>
                <a:schemeClr val="bg1"/>
              </a:solidFill>
              <a:latin typeface="Helvetica Neue" panose="02000503000000020004" pitchFamily="2" charset="0"/>
              <a:ea typeface="Helvetica Neue" charset="0"/>
              <a:cs typeface="Helvetica Neue" charset="0"/>
            </a:endParaRPr>
          </a:p>
          <a:p>
            <a:pPr algn="ctr" defTabSz="342900">
              <a:defRPr/>
            </a:pPr>
            <a:endParaRPr lang="en-US" sz="1350" kern="0" dirty="0">
              <a:solidFill>
                <a:schemeClr val="bg1"/>
              </a:solidFill>
              <a:latin typeface="Helvetica Neue" panose="02000503000000020004" pitchFamily="2" charset="0"/>
              <a:ea typeface="Helvetica Neue" charset="0"/>
              <a:cs typeface="Helvetica Neue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5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0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3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6" dur="indefinite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8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9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2" dur="indefinite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5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8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3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4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6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7" dur="indefinite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/>
      <p:bldP spid="50" grpId="1"/>
      <p:bldP spid="51" grpId="0"/>
      <p:bldP spid="51" grpId="1"/>
      <p:bldP spid="52" grpId="0"/>
      <p:bldP spid="52" grpId="1"/>
      <p:bldP spid="54" grpId="0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75" grpId="0" animBg="1"/>
      <p:bldP spid="77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extLst>
              <a:ext uri="{FF2B5EF4-FFF2-40B4-BE49-F238E27FC236}">
                <a16:creationId xmlns:a16="http://schemas.microsoft.com/office/drawing/2014/main" id="{BEA695EA-C51B-FC49-8CF9-C18BC0CB1040}"/>
              </a:ext>
            </a:extLst>
          </p:cNvPr>
          <p:cNvSpPr/>
          <p:nvPr/>
        </p:nvSpPr>
        <p:spPr>
          <a:xfrm>
            <a:off x="2248722" y="2683034"/>
            <a:ext cx="576310" cy="382191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Helvetica Neue" panose="02000503000000020004" pitchFamily="2" charset="0"/>
            </a:endParaRPr>
          </a:p>
        </p:txBody>
      </p:sp>
      <p:pic>
        <p:nvPicPr>
          <p:cNvPr id="5" name="Picture 2" descr="elated image">
            <a:extLst>
              <a:ext uri="{FF2B5EF4-FFF2-40B4-BE49-F238E27FC236}">
                <a16:creationId xmlns:a16="http://schemas.microsoft.com/office/drawing/2014/main" id="{921B635A-6B4A-6B41-8C6B-9CC731EE8B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4416" y="1627545"/>
            <a:ext cx="392933" cy="50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elated image">
            <a:extLst>
              <a:ext uri="{FF2B5EF4-FFF2-40B4-BE49-F238E27FC236}">
                <a16:creationId xmlns:a16="http://schemas.microsoft.com/office/drawing/2014/main" id="{DB30F701-8B83-554D-A337-E0EF133F9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9587" y="1576744"/>
            <a:ext cx="412598" cy="601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age result for barack obama">
            <a:extLst>
              <a:ext uri="{FF2B5EF4-FFF2-40B4-BE49-F238E27FC236}">
                <a16:creationId xmlns:a16="http://schemas.microsoft.com/office/drawing/2014/main" id="{95F65F9D-3C94-D540-8C41-501842D66C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7936" y="2647859"/>
            <a:ext cx="424972" cy="51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mage result for michelle obama">
            <a:extLst>
              <a:ext uri="{FF2B5EF4-FFF2-40B4-BE49-F238E27FC236}">
                <a16:creationId xmlns:a16="http://schemas.microsoft.com/office/drawing/2014/main" id="{FCB69CD4-47C6-834F-93A6-2C5F02C6EF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75388" y="2629576"/>
            <a:ext cx="433296" cy="55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mage result">
            <a:extLst>
              <a:ext uri="{FF2B5EF4-FFF2-40B4-BE49-F238E27FC236}">
                <a16:creationId xmlns:a16="http://schemas.microsoft.com/office/drawing/2014/main" id="{15AEF8D4-6A7A-7041-B9B9-4994A0E1A5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3670" y="3706874"/>
            <a:ext cx="409992" cy="52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mage result for kill bill">
            <a:extLst>
              <a:ext uri="{FF2B5EF4-FFF2-40B4-BE49-F238E27FC236}">
                <a16:creationId xmlns:a16="http://schemas.microsoft.com/office/drawing/2014/main" id="{072EB8A9-51D3-AA46-8D0E-159140D051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62295" y="3695920"/>
            <a:ext cx="466487" cy="55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C702D37-CBFF-BE4C-BBD9-FEA4FF2B488D}"/>
              </a:ext>
            </a:extLst>
          </p:cNvPr>
          <p:cNvSpPr txBox="1"/>
          <p:nvPr/>
        </p:nvSpPr>
        <p:spPr>
          <a:xfrm>
            <a:off x="4956361" y="4026152"/>
            <a:ext cx="712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22660">
              <a:spcAft>
                <a:spcPts val="300"/>
              </a:spcAft>
              <a:buSzPct val="100000"/>
            </a:pPr>
            <a:r>
              <a:rPr lang="en-US" sz="1200" dirty="0">
                <a:solidFill>
                  <a:srgbClr val="C00000"/>
                </a:solidFill>
                <a:latin typeface="Helvetica Neue" panose="02000503000000020004" pitchFamily="2" charset="0"/>
                <a:ea typeface="Helvetica Neue LT Com 77 Bold Condensed" charset="0"/>
                <a:cs typeface="Helvetica Neue LT Com 77 Bold Condensed" charset="0"/>
              </a:rPr>
              <a:t>director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3ADE4AD-5EE6-CF47-9414-74AE3D157333}"/>
              </a:ext>
            </a:extLst>
          </p:cNvPr>
          <p:cNvCxnSpPr/>
          <p:nvPr/>
        </p:nvCxnSpPr>
        <p:spPr>
          <a:xfrm flipH="1" flipV="1">
            <a:off x="5263320" y="1858642"/>
            <a:ext cx="443358" cy="395984"/>
          </a:xfrm>
          <a:prstGeom prst="straightConnector1">
            <a:avLst/>
          </a:prstGeom>
          <a:ln w="63500" cmpd="sng">
            <a:solidFill>
              <a:schemeClr val="accent1">
                <a:lumMod val="75000"/>
              </a:schemeClr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B2FB1B3-B30B-0247-95F8-0F7DFF208D42}"/>
              </a:ext>
            </a:extLst>
          </p:cNvPr>
          <p:cNvSpPr txBox="1"/>
          <p:nvPr/>
        </p:nvSpPr>
        <p:spPr>
          <a:xfrm rot="2488450">
            <a:off x="5390284" y="1889427"/>
            <a:ext cx="5800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22660">
              <a:spcAft>
                <a:spcPts val="300"/>
              </a:spcAft>
              <a:buSzPct val="100000"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 LT Com 77 Bold Condensed" charset="0"/>
                <a:cs typeface="Helvetica Neue LT Com 77 Bold Condensed" charset="0"/>
              </a:rPr>
              <a:t>actor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10775ED-3DD7-A246-BB17-1F6463548CEB}"/>
              </a:ext>
            </a:extLst>
          </p:cNvPr>
          <p:cNvCxnSpPr/>
          <p:nvPr/>
        </p:nvCxnSpPr>
        <p:spPr>
          <a:xfrm flipV="1">
            <a:off x="4498850" y="2640499"/>
            <a:ext cx="928808" cy="2963"/>
          </a:xfrm>
          <a:prstGeom prst="straightConnector1">
            <a:avLst/>
          </a:prstGeom>
          <a:ln w="63500" cmpd="sng">
            <a:solidFill>
              <a:schemeClr val="accent6">
                <a:lumMod val="75000"/>
              </a:schemeClr>
            </a:solidFill>
            <a:prstDash val="sysDash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81334B3-ED58-0B45-9D2F-DFBB8B0B3DA2}"/>
              </a:ext>
            </a:extLst>
          </p:cNvPr>
          <p:cNvSpPr txBox="1"/>
          <p:nvPr/>
        </p:nvSpPr>
        <p:spPr>
          <a:xfrm>
            <a:off x="4676698" y="2380414"/>
            <a:ext cx="6864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22660">
              <a:spcAft>
                <a:spcPts val="300"/>
              </a:spcAft>
              <a:buSzPct val="100000"/>
            </a:pP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Helvetica Neue" panose="02000503000000020004" pitchFamily="2" charset="0"/>
                <a:ea typeface="Helvetica Neue LT Com 77 Bold Condensed" charset="0"/>
                <a:cs typeface="Helvetica Neue LT Com 77 Bold Condensed" charset="0"/>
              </a:rPr>
              <a:t>spouse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79582DD-4CF6-7448-A92C-C6FE56474F37}"/>
              </a:ext>
            </a:extLst>
          </p:cNvPr>
          <p:cNvCxnSpPr>
            <a:stCxn id="30" idx="3"/>
            <a:endCxn id="29" idx="1"/>
          </p:cNvCxnSpPr>
          <p:nvPr/>
        </p:nvCxnSpPr>
        <p:spPr>
          <a:xfrm>
            <a:off x="3715139" y="3938447"/>
            <a:ext cx="817478" cy="0"/>
          </a:xfrm>
          <a:prstGeom prst="straightConnector1">
            <a:avLst/>
          </a:prstGeom>
          <a:ln w="63500" cmpd="sng">
            <a:solidFill>
              <a:schemeClr val="accent6">
                <a:lumMod val="75000"/>
              </a:schemeClr>
            </a:solidFill>
            <a:prstDash val="sysDash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7BB3142-B62E-E14B-BACF-48781FE5E1D4}"/>
              </a:ext>
            </a:extLst>
          </p:cNvPr>
          <p:cNvSpPr txBox="1"/>
          <p:nvPr/>
        </p:nvSpPr>
        <p:spPr>
          <a:xfrm>
            <a:off x="3803246" y="3657029"/>
            <a:ext cx="6864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22660">
              <a:spcAft>
                <a:spcPts val="300"/>
              </a:spcAft>
              <a:buSzPct val="100000"/>
            </a:pP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Helvetica Neue" panose="02000503000000020004" pitchFamily="2" charset="0"/>
                <a:ea typeface="Helvetica Neue LT Com 77 Bold Condensed" charset="0"/>
                <a:cs typeface="Helvetica Neue LT Com 77 Bold Condensed" charset="0"/>
              </a:rPr>
              <a:t>spouse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F2CB04E-A2F9-0E48-8430-828687A9E0F2}"/>
              </a:ext>
            </a:extLst>
          </p:cNvPr>
          <p:cNvCxnSpPr>
            <a:stCxn id="29" idx="3"/>
            <a:endCxn id="31" idx="1"/>
          </p:cNvCxnSpPr>
          <p:nvPr/>
        </p:nvCxnSpPr>
        <p:spPr>
          <a:xfrm flipV="1">
            <a:off x="4914652" y="3930257"/>
            <a:ext cx="800798" cy="8191"/>
          </a:xfrm>
          <a:prstGeom prst="straightConnector1">
            <a:avLst/>
          </a:prstGeom>
          <a:ln w="63500" cmpd="sng">
            <a:solidFill>
              <a:schemeClr val="accent1">
                <a:lumMod val="75000"/>
              </a:schemeClr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986D500-A02C-E045-BBE2-BCC0B27D2491}"/>
              </a:ext>
            </a:extLst>
          </p:cNvPr>
          <p:cNvSpPr txBox="1"/>
          <p:nvPr/>
        </p:nvSpPr>
        <p:spPr>
          <a:xfrm>
            <a:off x="4914408" y="3608488"/>
            <a:ext cx="5685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22660">
              <a:spcAft>
                <a:spcPts val="300"/>
              </a:spcAft>
              <a:buSzPct val="100000"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 LT Com 77 Bold Condensed" charset="0"/>
                <a:cs typeface="Helvetica Neue LT Com 77 Bold Condensed" charset="0"/>
              </a:rPr>
              <a:t>actor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893CCE2-D453-D04B-B96B-A914F496EC9C}"/>
              </a:ext>
            </a:extLst>
          </p:cNvPr>
          <p:cNvCxnSpPr/>
          <p:nvPr/>
        </p:nvCxnSpPr>
        <p:spPr>
          <a:xfrm flipV="1">
            <a:off x="4932128" y="4039413"/>
            <a:ext cx="702857" cy="1"/>
          </a:xfrm>
          <a:prstGeom prst="straightConnector1">
            <a:avLst/>
          </a:prstGeom>
          <a:ln w="63500" cmpd="sng">
            <a:solidFill>
              <a:srgbClr val="C00000"/>
            </a:solidFill>
            <a:prstDash val="sysDot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B9F813D-76C7-2A4C-BB78-4A1946EFEA5A}"/>
              </a:ext>
            </a:extLst>
          </p:cNvPr>
          <p:cNvCxnSpPr>
            <a:stCxn id="32" idx="0"/>
            <a:endCxn id="35" idx="3"/>
          </p:cNvCxnSpPr>
          <p:nvPr/>
        </p:nvCxnSpPr>
        <p:spPr>
          <a:xfrm flipH="1" flipV="1">
            <a:off x="3587699" y="1748951"/>
            <a:ext cx="578860" cy="548376"/>
          </a:xfrm>
          <a:prstGeom prst="straightConnector1">
            <a:avLst/>
          </a:prstGeom>
          <a:ln w="63500" cmpd="sng">
            <a:solidFill>
              <a:srgbClr val="C00000"/>
            </a:solidFill>
            <a:prstDash val="sysDot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CB85BB5-A053-184E-828F-22D3CA8B0DC5}"/>
              </a:ext>
            </a:extLst>
          </p:cNvPr>
          <p:cNvSpPr txBox="1"/>
          <p:nvPr/>
        </p:nvSpPr>
        <p:spPr>
          <a:xfrm rot="2596430">
            <a:off x="3703698" y="1761276"/>
            <a:ext cx="701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22660">
              <a:spcAft>
                <a:spcPts val="300"/>
              </a:spcAft>
              <a:buSzPct val="100000"/>
            </a:pPr>
            <a:r>
              <a:rPr lang="en-US" sz="1200" dirty="0">
                <a:solidFill>
                  <a:srgbClr val="C00000"/>
                </a:solidFill>
                <a:latin typeface="Helvetica Neue" panose="02000503000000020004" pitchFamily="2" charset="0"/>
                <a:ea typeface="Helvetica Neue LT Com 77 Bold Condensed" charset="0"/>
                <a:cs typeface="Helvetica Neue LT Com 77 Bold Condensed" charset="0"/>
              </a:rPr>
              <a:t>director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6BA74C0-9214-1B46-BB5F-A952F08704BE}"/>
              </a:ext>
            </a:extLst>
          </p:cNvPr>
          <p:cNvCxnSpPr>
            <a:stCxn id="5" idx="3"/>
            <a:endCxn id="6" idx="1"/>
          </p:cNvCxnSpPr>
          <p:nvPr/>
        </p:nvCxnSpPr>
        <p:spPr>
          <a:xfrm flipV="1">
            <a:off x="667348" y="1877335"/>
            <a:ext cx="792239" cy="5177"/>
          </a:xfrm>
          <a:prstGeom prst="straightConnector1">
            <a:avLst/>
          </a:prstGeom>
          <a:ln w="63500" cmpd="sng">
            <a:solidFill>
              <a:schemeClr val="accent1">
                <a:lumMod val="75000"/>
              </a:schemeClr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FDA4F0F-B300-5F41-8004-758B97210F5D}"/>
              </a:ext>
            </a:extLst>
          </p:cNvPr>
          <p:cNvSpPr txBox="1"/>
          <p:nvPr/>
        </p:nvSpPr>
        <p:spPr>
          <a:xfrm>
            <a:off x="816988" y="1619052"/>
            <a:ext cx="6065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22660">
              <a:spcAft>
                <a:spcPts val="300"/>
              </a:spcAft>
              <a:buSzPct val="100000"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 LT Com 77 Bold Condensed" charset="0"/>
                <a:cs typeface="Helvetica Neue LT Com 77 Bold Condensed" charset="0"/>
              </a:rPr>
              <a:t>actor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EC75268-F2D2-8049-978A-BF4D97FB0CFE}"/>
              </a:ext>
            </a:extLst>
          </p:cNvPr>
          <p:cNvCxnSpPr>
            <a:stCxn id="7" idx="3"/>
            <a:endCxn id="8" idx="1"/>
          </p:cNvCxnSpPr>
          <p:nvPr/>
        </p:nvCxnSpPr>
        <p:spPr>
          <a:xfrm>
            <a:off x="702907" y="2903426"/>
            <a:ext cx="772481" cy="1667"/>
          </a:xfrm>
          <a:prstGeom prst="straightConnector1">
            <a:avLst/>
          </a:prstGeom>
          <a:ln w="63500" cmpd="sng">
            <a:solidFill>
              <a:schemeClr val="accent6">
                <a:lumMod val="75000"/>
              </a:schemeClr>
            </a:solidFill>
            <a:prstDash val="sysDash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BCD69F7-E7AB-7944-ABFE-6063FB1CB8AC}"/>
              </a:ext>
            </a:extLst>
          </p:cNvPr>
          <p:cNvSpPr txBox="1"/>
          <p:nvPr/>
        </p:nvSpPr>
        <p:spPr>
          <a:xfrm>
            <a:off x="832749" y="2634047"/>
            <a:ext cx="7569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22660">
              <a:spcAft>
                <a:spcPts val="300"/>
              </a:spcAft>
              <a:buSzPct val="100000"/>
            </a:pP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Helvetica Neue" panose="02000503000000020004" pitchFamily="2" charset="0"/>
                <a:ea typeface="Helvetica Neue LT Com 77 Bold Condensed" charset="0"/>
                <a:cs typeface="Helvetica Neue LT Com 77 Bold Condensed" charset="0"/>
              </a:rPr>
              <a:t>spouse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37EFD77-0225-2744-AB43-67DEF54A2DAF}"/>
              </a:ext>
            </a:extLst>
          </p:cNvPr>
          <p:cNvCxnSpPr>
            <a:stCxn id="9" idx="3"/>
            <a:endCxn id="10" idx="1"/>
          </p:cNvCxnSpPr>
          <p:nvPr/>
        </p:nvCxnSpPr>
        <p:spPr>
          <a:xfrm>
            <a:off x="663662" y="3968939"/>
            <a:ext cx="798633" cy="4429"/>
          </a:xfrm>
          <a:prstGeom prst="straightConnector1">
            <a:avLst/>
          </a:prstGeom>
          <a:ln w="63500" cmpd="sng">
            <a:solidFill>
              <a:srgbClr val="C00000"/>
            </a:solidFill>
            <a:prstDash val="sysDot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E8BF7E03-F725-554A-989B-D62A07C40EBB}"/>
              </a:ext>
            </a:extLst>
          </p:cNvPr>
          <p:cNvSpPr txBox="1"/>
          <p:nvPr/>
        </p:nvSpPr>
        <p:spPr>
          <a:xfrm>
            <a:off x="755672" y="3725065"/>
            <a:ext cx="8543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22660">
              <a:spcAft>
                <a:spcPts val="300"/>
              </a:spcAft>
              <a:buSzPct val="100000"/>
            </a:pPr>
            <a:r>
              <a:rPr lang="en-US" sz="1200" dirty="0">
                <a:solidFill>
                  <a:srgbClr val="C00000"/>
                </a:solidFill>
                <a:latin typeface="Helvetica Neue" panose="02000503000000020004" pitchFamily="2" charset="0"/>
                <a:ea typeface="Helvetica Neue LT Com 77 Bold Condensed" charset="0"/>
                <a:cs typeface="Helvetica Neue LT Com 77 Bold Condensed" charset="0"/>
              </a:rPr>
              <a:t>director</a:t>
            </a:r>
          </a:p>
        </p:txBody>
      </p:sp>
      <p:pic>
        <p:nvPicPr>
          <p:cNvPr id="29" name="Picture 2" descr="lint Eastwood at 2010 New York Film Festival.jpg">
            <a:extLst>
              <a:ext uri="{FF2B5EF4-FFF2-40B4-BE49-F238E27FC236}">
                <a16:creationId xmlns:a16="http://schemas.microsoft.com/office/drawing/2014/main" id="{2425E8FA-081A-514C-923F-7CE87937D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32617" y="3657028"/>
            <a:ext cx="382035" cy="56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mage result">
            <a:extLst>
              <a:ext uri="{FF2B5EF4-FFF2-40B4-BE49-F238E27FC236}">
                <a16:creationId xmlns:a16="http://schemas.microsoft.com/office/drawing/2014/main" id="{8AA8E7D1-1FDA-EB4E-B352-0F37C5FCBD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67497" y="3630309"/>
            <a:ext cx="447642" cy="61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mage result">
            <a:extLst>
              <a:ext uri="{FF2B5EF4-FFF2-40B4-BE49-F238E27FC236}">
                <a16:creationId xmlns:a16="http://schemas.microsoft.com/office/drawing/2014/main" id="{E4EDC135-6158-F444-B233-29568A86E8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15451" y="3666533"/>
            <a:ext cx="440783" cy="52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mage result for ben affleck">
            <a:extLst>
              <a:ext uri="{FF2B5EF4-FFF2-40B4-BE49-F238E27FC236}">
                <a16:creationId xmlns:a16="http://schemas.microsoft.com/office/drawing/2014/main" id="{119E831C-25A4-D84C-BCE6-A80B5124D4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24966" y="2297327"/>
            <a:ext cx="483185" cy="604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elated image">
            <a:extLst>
              <a:ext uri="{FF2B5EF4-FFF2-40B4-BE49-F238E27FC236}">
                <a16:creationId xmlns:a16="http://schemas.microsoft.com/office/drawing/2014/main" id="{7C936C49-3EAF-CB4A-9CA2-468CEF1F4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95408" y="2312425"/>
            <a:ext cx="530961" cy="591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mage result">
            <a:extLst>
              <a:ext uri="{FF2B5EF4-FFF2-40B4-BE49-F238E27FC236}">
                <a16:creationId xmlns:a16="http://schemas.microsoft.com/office/drawing/2014/main" id="{B33C42D7-54BD-6940-8BEB-DF9DAB881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6607" y="1441304"/>
            <a:ext cx="420641" cy="631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mage result">
            <a:extLst>
              <a:ext uri="{FF2B5EF4-FFF2-40B4-BE49-F238E27FC236}">
                <a16:creationId xmlns:a16="http://schemas.microsoft.com/office/drawing/2014/main" id="{609CD88E-FAC1-6549-871E-66A11EE42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8889" y="1449639"/>
            <a:ext cx="398810" cy="59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Parallelogram 35">
            <a:extLst>
              <a:ext uri="{FF2B5EF4-FFF2-40B4-BE49-F238E27FC236}">
                <a16:creationId xmlns:a16="http://schemas.microsoft.com/office/drawing/2014/main" id="{EDBC7FD2-037F-9146-AB33-1B51188F275B}"/>
              </a:ext>
            </a:extLst>
          </p:cNvPr>
          <p:cNvSpPr/>
          <p:nvPr/>
        </p:nvSpPr>
        <p:spPr>
          <a:xfrm flipH="1">
            <a:off x="2954921" y="1383507"/>
            <a:ext cx="3234158" cy="1681718"/>
          </a:xfrm>
          <a:prstGeom prst="parallelogram">
            <a:avLst>
              <a:gd name="adj" fmla="val 9889"/>
            </a:avLst>
          </a:prstGeom>
          <a:noFill/>
          <a:ln w="31750">
            <a:solidFill>
              <a:schemeClr val="accent1">
                <a:lumMod val="75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Helvetica Neue" panose="02000503000000020004" pitchFamily="2" charset="0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96268086-B91A-7D48-8390-CD035DAA6F93}"/>
              </a:ext>
            </a:extLst>
          </p:cNvPr>
          <p:cNvSpPr/>
          <p:nvPr/>
        </p:nvSpPr>
        <p:spPr>
          <a:xfrm>
            <a:off x="3009015" y="3453674"/>
            <a:ext cx="3338143" cy="922283"/>
          </a:xfrm>
          <a:prstGeom prst="roundRect">
            <a:avLst/>
          </a:prstGeom>
          <a:noFill/>
          <a:ln w="41275">
            <a:solidFill>
              <a:schemeClr val="accent4">
                <a:lumMod val="50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Helvetica Neue" panose="02000503000000020004" pitchFamily="2" charset="0"/>
            </a:endParaRPr>
          </a:p>
        </p:txBody>
      </p:sp>
      <p:sp>
        <p:nvSpPr>
          <p:cNvPr id="40" name="Title 2">
            <a:extLst>
              <a:ext uri="{FF2B5EF4-FFF2-40B4-BE49-F238E27FC236}">
                <a16:creationId xmlns:a16="http://schemas.microsoft.com/office/drawing/2014/main" id="{631AEC36-5812-2D43-B781-8CFAA7C57F91}"/>
              </a:ext>
            </a:extLst>
          </p:cNvPr>
          <p:cNvSpPr txBox="1">
            <a:spLocks/>
          </p:cNvSpPr>
          <p:nvPr/>
        </p:nvSpPr>
        <p:spPr bwMode="black">
          <a:xfrm>
            <a:off x="440530" y="277718"/>
            <a:ext cx="6415760" cy="1105789"/>
          </a:xfrm>
          <a:prstGeom prst="rect">
            <a:avLst/>
          </a:prstGeom>
          <a:effectLst/>
        </p:spPr>
        <p:txBody>
          <a:bodyPr vert="horz" wrap="square" lIns="0" tIns="144018" rIns="0" bIns="0" rtlCol="0" anchor="t" anchorCtr="0">
            <a:noAutofit/>
          </a:bodyPr>
          <a:lstStyle>
            <a:lvl1pPr algn="l" defTabSz="914318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i="0" kern="1200" spc="300" baseline="0">
                <a:solidFill>
                  <a:srgbClr val="000000"/>
                </a:solidFill>
                <a:latin typeface="Helvetica Neue Bold Condensed"/>
                <a:ea typeface="+mj-ea"/>
                <a:cs typeface="Helvetica Neue Bold Condensed"/>
              </a:defRPr>
            </a:lvl1pPr>
          </a:lstStyle>
          <a:p>
            <a:r>
              <a:rPr lang="en-US" sz="2700" b="1" spc="0" dirty="0">
                <a:latin typeface="Helvetica Neue Condensed Black" panose="02000503000000020004" pitchFamily="2" charset="0"/>
              </a:rPr>
              <a:t>Search with Multiple Examples</a:t>
            </a:r>
            <a:br>
              <a:rPr lang="en-US" sz="2700" b="1" spc="0" dirty="0">
                <a:latin typeface="Helvetica Neue Condensed Black" panose="02000503000000020004" pitchFamily="2" charset="0"/>
              </a:rPr>
            </a:br>
            <a:r>
              <a:rPr lang="en-US" sz="1800" spc="0" dirty="0">
                <a:latin typeface="Helvetica Neue Thin" panose="020B0403020202020204" pitchFamily="34" charset="0"/>
              </a:rPr>
              <a:t>Combining partial answers</a:t>
            </a:r>
            <a:endParaRPr lang="en-US" sz="1800" dirty="0">
              <a:latin typeface="Helvetica Neue Thin" panose="020B0403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23EA762-52EC-3F41-8174-91FBB14639F9}"/>
              </a:ext>
            </a:extLst>
          </p:cNvPr>
          <p:cNvSpPr/>
          <p:nvPr/>
        </p:nvSpPr>
        <p:spPr>
          <a:xfrm>
            <a:off x="6414907" y="1116854"/>
            <a:ext cx="2729093" cy="278103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635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5000" tIns="135000" rIns="135000" bIns="135000" rtlCol="0" anchor="ctr"/>
          <a:lstStyle/>
          <a:p>
            <a:pPr marL="304800" lvl="1" indent="-171450">
              <a:buFont typeface="Arial" pitchFamily="34" charset="0"/>
              <a:buChar char="•"/>
            </a:pPr>
            <a:r>
              <a:rPr lang="en-US" sz="1350" u="sng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  <a:ea typeface="Helvetica Neue LT Com 77 Bold Condensed" charset="0"/>
                <a:cs typeface="Helvetica Neue LT Com 77 Bold Condensed" charset="0"/>
              </a:rPr>
              <a:t>Multiple Simple</a:t>
            </a:r>
            <a:r>
              <a:rPr lang="en-US" sz="1350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  <a:ea typeface="Helvetica Neue LT Com 57 Condensed" charset="0"/>
                <a:cs typeface="Helvetica Neue LT Com 57 Condensed" charset="0"/>
              </a:rPr>
              <a:t> Examples</a:t>
            </a:r>
          </a:p>
          <a:p>
            <a:pPr marL="304800" lvl="1" indent="-171450">
              <a:buFont typeface="Arial" pitchFamily="34" charset="0"/>
              <a:buChar char="•"/>
            </a:pPr>
            <a:endParaRPr lang="en-US" sz="1350" dirty="0">
              <a:solidFill>
                <a:schemeClr val="tx1">
                  <a:lumMod val="50000"/>
                </a:schemeClr>
              </a:solidFill>
              <a:latin typeface="Helvetica Neue" panose="02000503000000020004" pitchFamily="2" charset="0"/>
              <a:ea typeface="Helvetica Neue LT Com 57 Condensed" charset="0"/>
              <a:cs typeface="Helvetica Neue LT Com 57 Condensed" charset="0"/>
            </a:endParaRPr>
          </a:p>
          <a:p>
            <a:pPr marL="304800" lvl="1" indent="-171450">
              <a:buFont typeface="Arial" pitchFamily="34" charset="0"/>
              <a:buChar char="•"/>
            </a:pPr>
            <a:r>
              <a:rPr lang="en-US" sz="1350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  <a:ea typeface="Helvetica Neue LT Com 57 Condensed" charset="0"/>
                <a:cs typeface="Helvetica Neue LT Com 57 Condensed" charset="0"/>
              </a:rPr>
              <a:t>Each Example describes an </a:t>
            </a:r>
            <a:r>
              <a:rPr lang="en-US" sz="1350" u="sng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  <a:ea typeface="Helvetica Neue LT Com 77 Bold Condensed" charset="0"/>
                <a:cs typeface="Helvetica Neue LT Com 77 Bold Condensed" charset="0"/>
              </a:rPr>
              <a:t>Aspect</a:t>
            </a:r>
          </a:p>
          <a:p>
            <a:pPr marL="304800" lvl="1" indent="-171450">
              <a:buFont typeface="Arial" pitchFamily="34" charset="0"/>
              <a:buChar char="•"/>
            </a:pPr>
            <a:endParaRPr lang="en-US" sz="1350" u="sng" dirty="0">
              <a:solidFill>
                <a:schemeClr val="tx1">
                  <a:lumMod val="50000"/>
                </a:schemeClr>
              </a:solidFill>
              <a:latin typeface="Helvetica Neue" panose="02000503000000020004" pitchFamily="2" charset="0"/>
              <a:ea typeface="Helvetica Neue LT Com 77 Bold Condensed" charset="0"/>
              <a:cs typeface="Helvetica Neue LT Com 77 Bold Condensed" charset="0"/>
            </a:endParaRPr>
          </a:p>
          <a:p>
            <a:pPr marL="304800" lvl="1" indent="-171450">
              <a:buFont typeface="Arial" pitchFamily="34" charset="0"/>
              <a:buChar char="•"/>
            </a:pPr>
            <a:r>
              <a:rPr lang="en-US" sz="1350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  <a:ea typeface="Helvetica Neue LT Com 57 Condensed" charset="0"/>
                <a:cs typeface="Helvetica Neue LT Com 57 Condensed" charset="0"/>
              </a:rPr>
              <a:t>Results are </a:t>
            </a:r>
            <a:r>
              <a:rPr lang="en-US" sz="1350" u="sng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  <a:ea typeface="Helvetica Neue LT Com 77 Bold Condensed" charset="0"/>
                <a:cs typeface="Helvetica Neue LT Com 77 Bold Condensed" charset="0"/>
              </a:rPr>
              <a:t>Combinations of aspects</a:t>
            </a:r>
          </a:p>
          <a:p>
            <a:pPr marL="304800" lvl="1" indent="-171450">
              <a:buFont typeface="Arial" pitchFamily="34" charset="0"/>
              <a:buChar char="•"/>
            </a:pPr>
            <a:endParaRPr lang="en-US" sz="1350" u="sng" dirty="0">
              <a:solidFill>
                <a:schemeClr val="tx1">
                  <a:lumMod val="50000"/>
                </a:schemeClr>
              </a:solidFill>
              <a:latin typeface="Helvetica Neue" panose="02000503000000020004" pitchFamily="2" charset="0"/>
              <a:ea typeface="Helvetica Neue LT Com 77 Bold Condensed" charset="0"/>
              <a:cs typeface="Helvetica Neue LT Com 77 Bold Condensed" charset="0"/>
            </a:endParaRPr>
          </a:p>
          <a:p>
            <a:pPr marL="304800" lvl="1" indent="-171450">
              <a:buFont typeface="Arial" pitchFamily="34" charset="0"/>
              <a:buChar char="•"/>
            </a:pPr>
            <a:r>
              <a:rPr lang="en-US" sz="1350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  <a:ea typeface="Helvetica Neue LT Com 57 Condensed" charset="0"/>
                <a:cs typeface="Helvetica Neue LT Com 57 Condensed" charset="0"/>
              </a:rPr>
              <a:t>Results have possibly </a:t>
            </a:r>
            <a:r>
              <a:rPr lang="en-US" sz="1350" u="sng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  <a:ea typeface="Helvetica Neue LT Com 77 Bold Condensed" charset="0"/>
                <a:cs typeface="Helvetica Neue LT Com 77 Bold Condensed" charset="0"/>
              </a:rPr>
              <a:t>Multiple Structures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5567D90-4DD9-B445-8871-E49FAB74BEBC}"/>
              </a:ext>
            </a:extLst>
          </p:cNvPr>
          <p:cNvSpPr/>
          <p:nvPr/>
        </p:nvSpPr>
        <p:spPr>
          <a:xfrm>
            <a:off x="7124209" y="391604"/>
            <a:ext cx="185243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50" dirty="0">
                <a:solidFill>
                  <a:srgbClr val="0072E5"/>
                </a:solidFill>
                <a:latin typeface="LibreCaslonText"/>
              </a:rPr>
              <a:t>Lissandrini et al. </a:t>
            </a:r>
            <a:r>
              <a:rPr lang="en-GB" sz="1350" dirty="0">
                <a:latin typeface="LibreCaslonText"/>
              </a:rPr>
              <a:t>[</a:t>
            </a:r>
            <a:r>
              <a:rPr lang="en-GB" sz="1350" dirty="0">
                <a:solidFill>
                  <a:srgbClr val="0072E5"/>
                </a:solidFill>
                <a:latin typeface="LibreCaslonText"/>
              </a:rPr>
              <a:t>2018</a:t>
            </a:r>
            <a:r>
              <a:rPr lang="en-GB" sz="1350" dirty="0">
                <a:latin typeface="LibreCaslonText"/>
              </a:rPr>
              <a:t>]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DC8F150-3B6F-004D-A3A0-9437E41C877B}"/>
              </a:ext>
            </a:extLst>
          </p:cNvPr>
          <p:cNvSpPr/>
          <p:nvPr/>
        </p:nvSpPr>
        <p:spPr>
          <a:xfrm>
            <a:off x="1692036" y="4369433"/>
            <a:ext cx="6094802" cy="4050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lIns="90000" tIns="90000" rIns="90000" bIns="90000" rtlCol="0" anchor="ctr"/>
          <a:lstStyle/>
          <a:p>
            <a:r>
              <a:rPr lang="en-US" sz="1200" dirty="0">
                <a:solidFill>
                  <a:schemeClr val="tx1"/>
                </a:solidFill>
                <a:latin typeface="Helvetica Neue" panose="02000503000000020004" pitchFamily="2" charset="0"/>
                <a:ea typeface="Georgia" charset="0"/>
                <a:cs typeface="Georgia" charset="0"/>
              </a:rPr>
              <a:t>Case: Unknown Structures </a:t>
            </a:r>
            <a:r>
              <a:rPr lang="en-US" dirty="0">
                <a:solidFill>
                  <a:schemeClr val="tx1"/>
                </a:solidFill>
                <a:latin typeface="Helvetica Neue" panose="02000503000000020004" pitchFamily="2" charset="0"/>
                <a:ea typeface="Georgia" charset="0"/>
                <a:cs typeface="Georgia" charset="0"/>
              </a:rPr>
              <a:t>→</a:t>
            </a:r>
            <a:r>
              <a:rPr lang="en-US" sz="1400" dirty="0">
                <a:solidFill>
                  <a:schemeClr val="tx1"/>
                </a:solidFill>
                <a:latin typeface="Helvetica Neue" panose="02000503000000020004" pitchFamily="2" charset="0"/>
                <a:ea typeface="Georgia" charset="0"/>
                <a:cs typeface="Georgia" charset="0"/>
              </a:rPr>
              <a:t> </a:t>
            </a:r>
            <a:r>
              <a:rPr lang="en-US" sz="1200" dirty="0">
                <a:solidFill>
                  <a:schemeClr val="tx1"/>
                </a:solidFill>
                <a:latin typeface="Helvetica Neue" panose="02000503000000020004" pitchFamily="2" charset="0"/>
                <a:ea typeface="Georgia" charset="0"/>
                <a:cs typeface="Georgia" charset="0"/>
              </a:rPr>
              <a:t>Find Complex Connections with Simpler Components</a:t>
            </a:r>
          </a:p>
        </p:txBody>
      </p:sp>
    </p:spTree>
    <p:extLst>
      <p:ext uri="{BB962C8B-B14F-4D97-AF65-F5344CB8AC3E}">
        <p14:creationId xmlns:p14="http://schemas.microsoft.com/office/powerpoint/2010/main" val="1604474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  <p:bldP spid="13" grpId="0"/>
      <p:bldP spid="15" grpId="0"/>
      <p:bldP spid="17" grpId="0"/>
      <p:bldP spid="19" grpId="0"/>
      <p:bldP spid="22" grpId="0"/>
      <p:bldP spid="36" grpId="0" animBg="1"/>
      <p:bldP spid="37" grpId="0" animBg="1"/>
      <p:bldP spid="42" grpId="0" animBg="1"/>
      <p:bldP spid="41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Picture 171">
            <a:extLst>
              <a:ext uri="{FF2B5EF4-FFF2-40B4-BE49-F238E27FC236}">
                <a16:creationId xmlns:a16="http://schemas.microsoft.com/office/drawing/2014/main" id="{2B945714-AF6E-9746-B213-E6CC7FB5FF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88" y="2884912"/>
            <a:ext cx="3114932" cy="1442099"/>
          </a:xfrm>
          <a:prstGeom prst="rect">
            <a:avLst/>
          </a:prstGeom>
        </p:spPr>
      </p:pic>
      <p:sp>
        <p:nvSpPr>
          <p:cNvPr id="174" name="Oval 173">
            <a:extLst>
              <a:ext uri="{FF2B5EF4-FFF2-40B4-BE49-F238E27FC236}">
                <a16:creationId xmlns:a16="http://schemas.microsoft.com/office/drawing/2014/main" id="{1480CCD9-B383-5F48-86DD-B301B58BE821}"/>
              </a:ext>
            </a:extLst>
          </p:cNvPr>
          <p:cNvSpPr/>
          <p:nvPr/>
        </p:nvSpPr>
        <p:spPr>
          <a:xfrm>
            <a:off x="5480249" y="3573400"/>
            <a:ext cx="108000" cy="108000"/>
          </a:xfrm>
          <a:prstGeom prst="ellipse">
            <a:avLst/>
          </a:prstGeom>
          <a:solidFill>
            <a:srgbClr val="008B2B"/>
          </a:solidFill>
          <a:ln w="25400" cap="flat" cmpd="sng" algn="ctr">
            <a:solidFill>
              <a:srgbClr val="008B2B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>
              <a:solidFill>
                <a:prstClr val="white"/>
              </a:solidFill>
              <a:latin typeface="Helvetica Neue LT Com 57 Condensed" charset="0"/>
              <a:ea typeface="Helvetica Neue LT Com 57 Condensed" charset="0"/>
              <a:cs typeface="Helvetica Neue LT Com 57 Condensed" charset="0"/>
            </a:endParaRPr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8DC3CE38-63D7-0040-8F67-2391D843E2FF}"/>
              </a:ext>
            </a:extLst>
          </p:cNvPr>
          <p:cNvSpPr/>
          <p:nvPr/>
        </p:nvSpPr>
        <p:spPr>
          <a:xfrm>
            <a:off x="5800738" y="3810964"/>
            <a:ext cx="104888" cy="112955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solidFill>
              <a:srgbClr val="325AB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>
              <a:solidFill>
                <a:prstClr val="white"/>
              </a:solidFill>
              <a:latin typeface="Helvetica Neue LT Com 57 Condensed" charset="0"/>
              <a:ea typeface="Helvetica Neue LT Com 57 Condensed" charset="0"/>
              <a:cs typeface="Helvetica Neue LT Com 57 Condensed" charset="0"/>
            </a:endParaRPr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36DFAADA-5307-CA4C-B993-851490D1F21A}"/>
              </a:ext>
            </a:extLst>
          </p:cNvPr>
          <p:cNvSpPr/>
          <p:nvPr/>
        </p:nvSpPr>
        <p:spPr>
          <a:xfrm>
            <a:off x="6728584" y="3810964"/>
            <a:ext cx="104888" cy="112955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solidFill>
              <a:srgbClr val="325AB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>
              <a:solidFill>
                <a:prstClr val="white"/>
              </a:solidFill>
              <a:latin typeface="Helvetica Neue LT Com 57 Condensed" charset="0"/>
              <a:ea typeface="Helvetica Neue LT Com 57 Condensed" charset="0"/>
              <a:cs typeface="Helvetica Neue LT Com 57 Condensed" charset="0"/>
            </a:endParaRPr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0328725A-7F22-1D44-96FC-E7272F4EA12E}"/>
              </a:ext>
            </a:extLst>
          </p:cNvPr>
          <p:cNvSpPr/>
          <p:nvPr/>
        </p:nvSpPr>
        <p:spPr>
          <a:xfrm>
            <a:off x="7487301" y="4147505"/>
            <a:ext cx="108000" cy="108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solidFill>
              <a:srgbClr val="325AB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>
              <a:solidFill>
                <a:prstClr val="white"/>
              </a:solidFill>
              <a:latin typeface="Helvetica Neue LT Com 57 Condensed" charset="0"/>
              <a:ea typeface="Helvetica Neue LT Com 57 Condensed" charset="0"/>
              <a:cs typeface="Helvetica Neue LT Com 57 Condensed" charset="0"/>
            </a:endParaRPr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id="{CEF9876F-A285-1B4A-A88B-CF2396A58D09}"/>
              </a:ext>
            </a:extLst>
          </p:cNvPr>
          <p:cNvSpPr/>
          <p:nvPr/>
        </p:nvSpPr>
        <p:spPr>
          <a:xfrm>
            <a:off x="6325174" y="3931987"/>
            <a:ext cx="104888" cy="112955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solidFill>
              <a:srgbClr val="325AB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>
              <a:solidFill>
                <a:prstClr val="white"/>
              </a:solidFill>
              <a:latin typeface="Helvetica Neue LT Com 57 Condensed" charset="0"/>
              <a:ea typeface="Helvetica Neue LT Com 57 Condensed" charset="0"/>
              <a:cs typeface="Helvetica Neue LT Com 57 Condensed" charset="0"/>
            </a:endParaRPr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id="{77D10948-6A96-1242-A7BC-4CDACBA69229}"/>
              </a:ext>
            </a:extLst>
          </p:cNvPr>
          <p:cNvSpPr/>
          <p:nvPr/>
        </p:nvSpPr>
        <p:spPr>
          <a:xfrm>
            <a:off x="5978240" y="4093353"/>
            <a:ext cx="104888" cy="112955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solidFill>
              <a:srgbClr val="325AB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>
              <a:solidFill>
                <a:prstClr val="white"/>
              </a:solidFill>
              <a:latin typeface="Helvetica Neue LT Com 57 Condensed" charset="0"/>
              <a:ea typeface="Helvetica Neue LT Com 57 Condensed" charset="0"/>
              <a:cs typeface="Helvetica Neue LT Com 57 Condensed" charset="0"/>
            </a:endParaRPr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90F29098-0ED1-644E-AEF5-29A695F16535}"/>
              </a:ext>
            </a:extLst>
          </p:cNvPr>
          <p:cNvSpPr/>
          <p:nvPr/>
        </p:nvSpPr>
        <p:spPr>
          <a:xfrm>
            <a:off x="7472641" y="3103149"/>
            <a:ext cx="108000" cy="108000"/>
          </a:xfrm>
          <a:prstGeom prst="ellipse">
            <a:avLst/>
          </a:prstGeom>
          <a:solidFill>
            <a:srgbClr val="008B2B"/>
          </a:solidFill>
          <a:ln w="25400" cap="flat" cmpd="sng" algn="ctr">
            <a:solidFill>
              <a:srgbClr val="008B2B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>
              <a:solidFill>
                <a:prstClr val="white"/>
              </a:solidFill>
              <a:latin typeface="Helvetica Neue LT Com 57 Condensed" charset="0"/>
              <a:ea typeface="Helvetica Neue LT Com 57 Condensed" charset="0"/>
              <a:cs typeface="Helvetica Neue LT Com 57 Condensed" charset="0"/>
            </a:endParaRPr>
          </a:p>
        </p:txBody>
      </p:sp>
      <p:sp>
        <p:nvSpPr>
          <p:cNvPr id="181" name="Oval 180">
            <a:extLst>
              <a:ext uri="{FF2B5EF4-FFF2-40B4-BE49-F238E27FC236}">
                <a16:creationId xmlns:a16="http://schemas.microsoft.com/office/drawing/2014/main" id="{F1D780E5-C69C-4A44-BF08-59794E41C415}"/>
              </a:ext>
            </a:extLst>
          </p:cNvPr>
          <p:cNvSpPr/>
          <p:nvPr/>
        </p:nvSpPr>
        <p:spPr>
          <a:xfrm>
            <a:off x="7861725" y="2865449"/>
            <a:ext cx="108000" cy="108000"/>
          </a:xfrm>
          <a:prstGeom prst="ellipse">
            <a:avLst/>
          </a:prstGeom>
          <a:solidFill>
            <a:srgbClr val="008B2B"/>
          </a:solidFill>
          <a:ln w="25400" cap="flat" cmpd="sng" algn="ctr">
            <a:solidFill>
              <a:srgbClr val="008B2B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>
              <a:solidFill>
                <a:prstClr val="white"/>
              </a:solidFill>
              <a:latin typeface="Helvetica Neue LT Com 57 Condensed" charset="0"/>
              <a:ea typeface="Helvetica Neue LT Com 57 Condensed" charset="0"/>
              <a:cs typeface="Helvetica Neue LT Com 57 Condensed" charset="0"/>
            </a:endParaRPr>
          </a:p>
        </p:txBody>
      </p:sp>
      <p:sp>
        <p:nvSpPr>
          <p:cNvPr id="182" name="Oval 181">
            <a:extLst>
              <a:ext uri="{FF2B5EF4-FFF2-40B4-BE49-F238E27FC236}">
                <a16:creationId xmlns:a16="http://schemas.microsoft.com/office/drawing/2014/main" id="{18D65162-C36B-FC4C-973D-F94C07C3A12E}"/>
              </a:ext>
            </a:extLst>
          </p:cNvPr>
          <p:cNvSpPr/>
          <p:nvPr/>
        </p:nvSpPr>
        <p:spPr>
          <a:xfrm>
            <a:off x="5431166" y="3160572"/>
            <a:ext cx="108000" cy="108000"/>
          </a:xfrm>
          <a:prstGeom prst="ellipse">
            <a:avLst/>
          </a:prstGeom>
          <a:solidFill>
            <a:srgbClr val="008B2B"/>
          </a:solidFill>
          <a:ln w="25400" cap="flat" cmpd="sng" algn="ctr">
            <a:solidFill>
              <a:srgbClr val="008B2B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>
              <a:solidFill>
                <a:prstClr val="white"/>
              </a:solidFill>
              <a:latin typeface="Helvetica Neue LT Com 57 Condensed" charset="0"/>
              <a:ea typeface="Helvetica Neue LT Com 57 Condensed" charset="0"/>
              <a:cs typeface="Helvetica Neue LT Com 57 Condensed" charset="0"/>
            </a:endParaRPr>
          </a:p>
        </p:txBody>
      </p:sp>
      <p:sp>
        <p:nvSpPr>
          <p:cNvPr id="183" name="Oval 182">
            <a:extLst>
              <a:ext uri="{FF2B5EF4-FFF2-40B4-BE49-F238E27FC236}">
                <a16:creationId xmlns:a16="http://schemas.microsoft.com/office/drawing/2014/main" id="{D5B58FAE-0618-4644-BD47-2393B19AD682}"/>
              </a:ext>
            </a:extLst>
          </p:cNvPr>
          <p:cNvSpPr/>
          <p:nvPr/>
        </p:nvSpPr>
        <p:spPr>
          <a:xfrm>
            <a:off x="5218031" y="2847255"/>
            <a:ext cx="108000" cy="108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solidFill>
              <a:srgbClr val="325AB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>
              <a:solidFill>
                <a:prstClr val="white"/>
              </a:solidFill>
              <a:latin typeface="Helvetica Neue LT Com 57 Condensed" charset="0"/>
              <a:ea typeface="Helvetica Neue LT Com 57 Condensed" charset="0"/>
              <a:cs typeface="Helvetica Neue LT Com 57 Condensed" charset="0"/>
            </a:endParaRPr>
          </a:p>
        </p:txBody>
      </p:sp>
      <p:sp>
        <p:nvSpPr>
          <p:cNvPr id="184" name="Oval 183">
            <a:extLst>
              <a:ext uri="{FF2B5EF4-FFF2-40B4-BE49-F238E27FC236}">
                <a16:creationId xmlns:a16="http://schemas.microsoft.com/office/drawing/2014/main" id="{73F3CC46-AD4D-9746-86DA-1B65C298D218}"/>
              </a:ext>
            </a:extLst>
          </p:cNvPr>
          <p:cNvSpPr/>
          <p:nvPr/>
        </p:nvSpPr>
        <p:spPr>
          <a:xfrm>
            <a:off x="7953271" y="2534053"/>
            <a:ext cx="104888" cy="108000"/>
          </a:xfrm>
          <a:prstGeom prst="ellipse">
            <a:avLst/>
          </a:prstGeom>
          <a:solidFill>
            <a:srgbClr val="008B2B"/>
          </a:solidFill>
          <a:ln w="25400" cap="flat" cmpd="sng" algn="ctr">
            <a:solidFill>
              <a:srgbClr val="008B2B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>
              <a:solidFill>
                <a:prstClr val="white"/>
              </a:solidFill>
              <a:latin typeface="Helvetica Neue LT Com 57 Condensed" charset="0"/>
              <a:ea typeface="Helvetica Neue LT Com 57 Condensed" charset="0"/>
              <a:cs typeface="Helvetica Neue LT Com 57 Condensed" charset="0"/>
            </a:endParaRPr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CD0C55B7-0D82-7F42-A1FB-9E4F93F34610}"/>
              </a:ext>
            </a:extLst>
          </p:cNvPr>
          <p:cNvSpPr/>
          <p:nvPr/>
        </p:nvSpPr>
        <p:spPr>
          <a:xfrm>
            <a:off x="7214891" y="3277478"/>
            <a:ext cx="108000" cy="108000"/>
          </a:xfrm>
          <a:prstGeom prst="ellipse">
            <a:avLst/>
          </a:prstGeom>
          <a:solidFill>
            <a:srgbClr val="008B2B"/>
          </a:solidFill>
          <a:ln w="25400" cap="flat" cmpd="sng" algn="ctr">
            <a:solidFill>
              <a:srgbClr val="008B2B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>
              <a:solidFill>
                <a:prstClr val="white"/>
              </a:solidFill>
              <a:latin typeface="Helvetica Neue LT Com 57 Condensed" charset="0"/>
              <a:ea typeface="Helvetica Neue LT Com 57 Condensed" charset="0"/>
              <a:cs typeface="Helvetica Neue LT Com 57 Condensed" charset="0"/>
            </a:endParaRPr>
          </a:p>
        </p:txBody>
      </p:sp>
      <p:sp>
        <p:nvSpPr>
          <p:cNvPr id="186" name="Oval 185">
            <a:extLst>
              <a:ext uri="{FF2B5EF4-FFF2-40B4-BE49-F238E27FC236}">
                <a16:creationId xmlns:a16="http://schemas.microsoft.com/office/drawing/2014/main" id="{90DA6A08-F9DA-F84F-9A1C-BB372A08711A}"/>
              </a:ext>
            </a:extLst>
          </p:cNvPr>
          <p:cNvSpPr/>
          <p:nvPr/>
        </p:nvSpPr>
        <p:spPr>
          <a:xfrm>
            <a:off x="7175450" y="3915850"/>
            <a:ext cx="108000" cy="108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solidFill>
              <a:srgbClr val="325AB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>
              <a:solidFill>
                <a:prstClr val="white"/>
              </a:solidFill>
              <a:latin typeface="Helvetica Neue LT Com 57 Condensed" charset="0"/>
              <a:ea typeface="Helvetica Neue LT Com 57 Condensed" charset="0"/>
              <a:cs typeface="Helvetica Neue LT Com 57 Condensed" charset="0"/>
            </a:endParaRPr>
          </a:p>
        </p:txBody>
      </p:sp>
      <p:sp>
        <p:nvSpPr>
          <p:cNvPr id="187" name="Oval 186">
            <a:extLst>
              <a:ext uri="{FF2B5EF4-FFF2-40B4-BE49-F238E27FC236}">
                <a16:creationId xmlns:a16="http://schemas.microsoft.com/office/drawing/2014/main" id="{78FE6718-492E-D744-9098-3AB9D4599760}"/>
              </a:ext>
            </a:extLst>
          </p:cNvPr>
          <p:cNvSpPr/>
          <p:nvPr/>
        </p:nvSpPr>
        <p:spPr>
          <a:xfrm>
            <a:off x="6637354" y="2802951"/>
            <a:ext cx="108000" cy="108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solidFill>
              <a:srgbClr val="325AB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>
              <a:solidFill>
                <a:prstClr val="white"/>
              </a:solidFill>
              <a:latin typeface="Helvetica Neue LT Com 57 Condensed" charset="0"/>
              <a:ea typeface="Helvetica Neue LT Com 57 Condensed" charset="0"/>
              <a:cs typeface="Helvetica Neue LT Com 57 Condensed" charset="0"/>
            </a:endParaRPr>
          </a:p>
        </p:txBody>
      </p:sp>
      <p:sp>
        <p:nvSpPr>
          <p:cNvPr id="188" name="Rounded Rectangle 187">
            <a:extLst>
              <a:ext uri="{FF2B5EF4-FFF2-40B4-BE49-F238E27FC236}">
                <a16:creationId xmlns:a16="http://schemas.microsoft.com/office/drawing/2014/main" id="{F27E71CC-B27A-F344-81CF-EF7431C58AA4}"/>
              </a:ext>
            </a:extLst>
          </p:cNvPr>
          <p:cNvSpPr/>
          <p:nvPr/>
        </p:nvSpPr>
        <p:spPr>
          <a:xfrm>
            <a:off x="7726725" y="3921582"/>
            <a:ext cx="108000" cy="108000"/>
          </a:xfrm>
          <a:prstGeom prst="roundRect">
            <a:avLst/>
          </a:prstGeom>
          <a:solidFill>
            <a:srgbClr val="F05332">
              <a:lumMod val="75000"/>
            </a:srgbClr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>
              <a:solidFill>
                <a:prstClr val="white"/>
              </a:solidFill>
              <a:latin typeface="Helvetica Neue LT Com 57 Condensed" charset="0"/>
              <a:ea typeface="Helvetica Neue LT Com 57 Condensed" charset="0"/>
              <a:cs typeface="Helvetica Neue LT Com 57 Condensed" charset="0"/>
            </a:endParaRPr>
          </a:p>
        </p:txBody>
      </p:sp>
      <p:sp>
        <p:nvSpPr>
          <p:cNvPr id="189" name="Oval 188">
            <a:extLst>
              <a:ext uri="{FF2B5EF4-FFF2-40B4-BE49-F238E27FC236}">
                <a16:creationId xmlns:a16="http://schemas.microsoft.com/office/drawing/2014/main" id="{44D2C9B5-6F4B-8741-B76C-D137DD85BE44}"/>
              </a:ext>
            </a:extLst>
          </p:cNvPr>
          <p:cNvSpPr/>
          <p:nvPr/>
        </p:nvSpPr>
        <p:spPr>
          <a:xfrm>
            <a:off x="5718263" y="2718164"/>
            <a:ext cx="108000" cy="108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solidFill>
              <a:srgbClr val="325AB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>
              <a:solidFill>
                <a:prstClr val="white"/>
              </a:solidFill>
              <a:latin typeface="Helvetica Neue LT Com 57 Condensed" charset="0"/>
              <a:ea typeface="Helvetica Neue LT Com 57 Condensed" charset="0"/>
              <a:cs typeface="Helvetica Neue LT Com 57 Condensed" charset="0"/>
            </a:endParaRPr>
          </a:p>
        </p:txBody>
      </p:sp>
      <p:sp>
        <p:nvSpPr>
          <p:cNvPr id="190" name="Oval 189">
            <a:extLst>
              <a:ext uri="{FF2B5EF4-FFF2-40B4-BE49-F238E27FC236}">
                <a16:creationId xmlns:a16="http://schemas.microsoft.com/office/drawing/2014/main" id="{2A72D7B7-E194-574F-B73A-BCE0EA26DC50}"/>
              </a:ext>
            </a:extLst>
          </p:cNvPr>
          <p:cNvSpPr/>
          <p:nvPr/>
        </p:nvSpPr>
        <p:spPr>
          <a:xfrm>
            <a:off x="6750165" y="3127078"/>
            <a:ext cx="104888" cy="112955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solidFill>
              <a:srgbClr val="325AB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>
              <a:solidFill>
                <a:prstClr val="white"/>
              </a:solidFill>
              <a:latin typeface="Helvetica Neue LT Com 57 Condensed" charset="0"/>
              <a:ea typeface="Helvetica Neue LT Com 57 Condensed" charset="0"/>
              <a:cs typeface="Helvetica Neue LT Com 57 Condensed" charset="0"/>
            </a:endParaRPr>
          </a:p>
        </p:txBody>
      </p:sp>
      <p:sp>
        <p:nvSpPr>
          <p:cNvPr id="191" name="Oval 190">
            <a:extLst>
              <a:ext uri="{FF2B5EF4-FFF2-40B4-BE49-F238E27FC236}">
                <a16:creationId xmlns:a16="http://schemas.microsoft.com/office/drawing/2014/main" id="{C96D66CE-F9E8-0F4C-814F-47488139B213}"/>
              </a:ext>
            </a:extLst>
          </p:cNvPr>
          <p:cNvSpPr/>
          <p:nvPr/>
        </p:nvSpPr>
        <p:spPr>
          <a:xfrm>
            <a:off x="6583354" y="4311195"/>
            <a:ext cx="108000" cy="108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solidFill>
              <a:srgbClr val="325AB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>
              <a:solidFill>
                <a:prstClr val="white"/>
              </a:solidFill>
              <a:latin typeface="Helvetica Neue LT Com 57 Condensed" charset="0"/>
              <a:ea typeface="Helvetica Neue LT Com 57 Condensed" charset="0"/>
              <a:cs typeface="Helvetica Neue LT Com 57 Condensed" charset="0"/>
            </a:endParaRPr>
          </a:p>
        </p:txBody>
      </p:sp>
      <p:sp>
        <p:nvSpPr>
          <p:cNvPr id="192" name="Oval 191">
            <a:extLst>
              <a:ext uri="{FF2B5EF4-FFF2-40B4-BE49-F238E27FC236}">
                <a16:creationId xmlns:a16="http://schemas.microsoft.com/office/drawing/2014/main" id="{ED61F911-2D78-954B-934D-D64AEE2E7DE5}"/>
              </a:ext>
            </a:extLst>
          </p:cNvPr>
          <p:cNvSpPr/>
          <p:nvPr/>
        </p:nvSpPr>
        <p:spPr>
          <a:xfrm>
            <a:off x="7097246" y="4295060"/>
            <a:ext cx="108000" cy="108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solidFill>
              <a:srgbClr val="325AB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>
              <a:solidFill>
                <a:prstClr val="white"/>
              </a:solidFill>
              <a:latin typeface="Helvetica Neue LT Com 57 Condensed" charset="0"/>
              <a:ea typeface="Helvetica Neue LT Com 57 Condensed" charset="0"/>
              <a:cs typeface="Helvetica Neue LT Com 57 Condensed" charset="0"/>
            </a:endParaRPr>
          </a:p>
        </p:txBody>
      </p: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0ADD59EF-3D0D-B640-AE1C-123743801CB1}"/>
              </a:ext>
            </a:extLst>
          </p:cNvPr>
          <p:cNvCxnSpPr>
            <a:stCxn id="194" idx="6"/>
            <a:endCxn id="188" idx="2"/>
          </p:cNvCxnSpPr>
          <p:nvPr/>
        </p:nvCxnSpPr>
        <p:spPr>
          <a:xfrm>
            <a:off x="6855053" y="3183555"/>
            <a:ext cx="359838" cy="147923"/>
          </a:xfrm>
          <a:prstGeom prst="line">
            <a:avLst/>
          </a:prstGeom>
          <a:noFill/>
          <a:ln w="9525" cap="flat" cmpd="sng" algn="ctr">
            <a:solidFill>
              <a:srgbClr val="325AB4">
                <a:shade val="95000"/>
                <a:satMod val="105000"/>
              </a:srgbClr>
            </a:solidFill>
            <a:prstDash val="sysDash"/>
          </a:ln>
          <a:effectLst/>
        </p:spPr>
      </p:cxn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2EB3DE8F-4E79-6747-A055-846C900498D3}"/>
              </a:ext>
            </a:extLst>
          </p:cNvPr>
          <p:cNvCxnSpPr>
            <a:stCxn id="187" idx="5"/>
            <a:endCxn id="184" idx="1"/>
          </p:cNvCxnSpPr>
          <p:nvPr/>
        </p:nvCxnSpPr>
        <p:spPr>
          <a:xfrm>
            <a:off x="5310215" y="2939439"/>
            <a:ext cx="136768" cy="236949"/>
          </a:xfrm>
          <a:prstGeom prst="line">
            <a:avLst/>
          </a:prstGeom>
          <a:noFill/>
          <a:ln w="9525" cap="flat" cmpd="sng" algn="ctr">
            <a:solidFill>
              <a:srgbClr val="325AB4">
                <a:shade val="95000"/>
                <a:satMod val="105000"/>
              </a:srgbClr>
            </a:solidFill>
            <a:prstDash val="sysDot"/>
          </a:ln>
          <a:effectLst/>
        </p:spPr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C6BD07DC-DCB0-EB45-B2FC-27B697525A94}"/>
              </a:ext>
            </a:extLst>
          </p:cNvPr>
          <p:cNvCxnSpPr>
            <a:stCxn id="184" idx="5"/>
          </p:cNvCxnSpPr>
          <p:nvPr/>
        </p:nvCxnSpPr>
        <p:spPr>
          <a:xfrm>
            <a:off x="5523350" y="3252756"/>
            <a:ext cx="218126" cy="134751"/>
          </a:xfrm>
          <a:prstGeom prst="line">
            <a:avLst/>
          </a:prstGeom>
          <a:noFill/>
          <a:ln w="31750" cap="flat" cmpd="sng" algn="ctr">
            <a:solidFill>
              <a:srgbClr val="008B2B">
                <a:lumMod val="50000"/>
              </a:srgbClr>
            </a:solidFill>
            <a:prstDash val="solid"/>
          </a:ln>
          <a:effectLst/>
        </p:spPr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2ADF8275-20D8-0A43-9755-F6DA9A3312F3}"/>
              </a:ext>
            </a:extLst>
          </p:cNvPr>
          <p:cNvCxnSpPr>
            <a:stCxn id="187" idx="6"/>
            <a:endCxn id="193" idx="2"/>
          </p:cNvCxnSpPr>
          <p:nvPr/>
        </p:nvCxnSpPr>
        <p:spPr>
          <a:xfrm flipV="1">
            <a:off x="5326031" y="2772163"/>
            <a:ext cx="392232" cy="129092"/>
          </a:xfrm>
          <a:prstGeom prst="line">
            <a:avLst/>
          </a:prstGeom>
          <a:noFill/>
          <a:ln w="9525" cap="flat" cmpd="sng" algn="ctr">
            <a:solidFill>
              <a:srgbClr val="325AB4">
                <a:shade val="95000"/>
                <a:satMod val="105000"/>
              </a:srgbClr>
            </a:solidFill>
            <a:prstDash val="sysDot"/>
          </a:ln>
          <a:effectLst/>
        </p:spPr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D5A54FB4-EB8A-964C-AAC8-4BFE0AA7EAEC}"/>
              </a:ext>
            </a:extLst>
          </p:cNvPr>
          <p:cNvCxnSpPr>
            <a:stCxn id="175" idx="7"/>
          </p:cNvCxnSpPr>
          <p:nvPr/>
        </p:nvCxnSpPr>
        <p:spPr>
          <a:xfrm flipV="1">
            <a:off x="5572433" y="3463875"/>
            <a:ext cx="169043" cy="125341"/>
          </a:xfrm>
          <a:prstGeom prst="line">
            <a:avLst/>
          </a:prstGeom>
          <a:noFill/>
          <a:ln w="31750" cap="flat" cmpd="sng" algn="ctr">
            <a:solidFill>
              <a:srgbClr val="008B2B">
                <a:lumMod val="50000"/>
              </a:srgbClr>
            </a:solidFill>
            <a:prstDash val="solid"/>
          </a:ln>
          <a:effectLst/>
        </p:spPr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05FB9F4F-167A-AD4A-A1D0-2C266709042F}"/>
              </a:ext>
            </a:extLst>
          </p:cNvPr>
          <p:cNvCxnSpPr>
            <a:stCxn id="186" idx="7"/>
            <a:endCxn id="187" idx="3"/>
          </p:cNvCxnSpPr>
          <p:nvPr/>
        </p:nvCxnSpPr>
        <p:spPr>
          <a:xfrm flipV="1">
            <a:off x="4922938" y="2939439"/>
            <a:ext cx="310909" cy="262499"/>
          </a:xfrm>
          <a:prstGeom prst="line">
            <a:avLst/>
          </a:prstGeom>
          <a:noFill/>
          <a:ln w="9525" cap="flat" cmpd="sng" algn="ctr">
            <a:solidFill>
              <a:srgbClr val="325AB4">
                <a:shade val="95000"/>
                <a:satMod val="105000"/>
              </a:srgbClr>
            </a:solidFill>
            <a:prstDash val="sysDot"/>
          </a:ln>
          <a:effectLst/>
        </p:spPr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7881E566-95F0-3143-AD2A-4270DECB79AA}"/>
              </a:ext>
            </a:extLst>
          </p:cNvPr>
          <p:cNvCxnSpPr>
            <a:stCxn id="186" idx="6"/>
            <a:endCxn id="184" idx="2"/>
          </p:cNvCxnSpPr>
          <p:nvPr/>
        </p:nvCxnSpPr>
        <p:spPr>
          <a:xfrm flipV="1">
            <a:off x="4938754" y="3214572"/>
            <a:ext cx="492413" cy="25550"/>
          </a:xfrm>
          <a:prstGeom prst="line">
            <a:avLst/>
          </a:prstGeom>
          <a:noFill/>
          <a:ln w="9525" cap="flat" cmpd="sng" algn="ctr">
            <a:solidFill>
              <a:srgbClr val="325AB4">
                <a:shade val="95000"/>
                <a:satMod val="105000"/>
              </a:srgbClr>
            </a:solidFill>
            <a:prstDash val="sysDot"/>
          </a:ln>
          <a:effectLst/>
        </p:spPr>
      </p:cxnSp>
      <p:cxnSp>
        <p:nvCxnSpPr>
          <p:cNvPr id="200" name="Straight Connector 199">
            <a:extLst>
              <a:ext uri="{FF2B5EF4-FFF2-40B4-BE49-F238E27FC236}">
                <a16:creationId xmlns:a16="http://schemas.microsoft.com/office/drawing/2014/main" id="{A0838D0B-A5FB-5643-934E-DC29CA5C296C}"/>
              </a:ext>
            </a:extLst>
          </p:cNvPr>
          <p:cNvCxnSpPr>
            <a:endCxn id="190" idx="2"/>
          </p:cNvCxnSpPr>
          <p:nvPr/>
        </p:nvCxnSpPr>
        <p:spPr>
          <a:xfrm flipV="1">
            <a:off x="6366707" y="2856951"/>
            <a:ext cx="270647" cy="75149"/>
          </a:xfrm>
          <a:prstGeom prst="line">
            <a:avLst/>
          </a:prstGeom>
          <a:noFill/>
          <a:ln w="9525" cap="flat" cmpd="sng" algn="ctr">
            <a:solidFill>
              <a:srgbClr val="325AB4">
                <a:shade val="95000"/>
                <a:satMod val="105000"/>
              </a:srgbClr>
            </a:solidFill>
            <a:prstDash val="sysDot"/>
          </a:ln>
          <a:effectLst/>
        </p:spPr>
      </p:cxn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6463A73A-AF8B-BC4C-811C-5F1EEF5529DE}"/>
              </a:ext>
            </a:extLst>
          </p:cNvPr>
          <p:cNvCxnSpPr>
            <a:endCxn id="193" idx="4"/>
          </p:cNvCxnSpPr>
          <p:nvPr/>
        </p:nvCxnSpPr>
        <p:spPr>
          <a:xfrm flipH="1" flipV="1">
            <a:off x="5772263" y="2826163"/>
            <a:ext cx="7397" cy="545528"/>
          </a:xfrm>
          <a:prstGeom prst="line">
            <a:avLst/>
          </a:prstGeom>
          <a:noFill/>
          <a:ln w="9525" cap="flat" cmpd="sng" algn="ctr">
            <a:solidFill>
              <a:srgbClr val="325AB4">
                <a:shade val="95000"/>
                <a:satMod val="105000"/>
              </a:srgbClr>
            </a:solidFill>
            <a:prstDash val="sysDot"/>
          </a:ln>
          <a:effectLst/>
        </p:spPr>
      </p:cxn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5AED4B95-A1DF-D34E-86F8-1560E6EF166B}"/>
              </a:ext>
            </a:extLst>
          </p:cNvPr>
          <p:cNvCxnSpPr>
            <a:stCxn id="190" idx="5"/>
            <a:endCxn id="194" idx="1"/>
          </p:cNvCxnSpPr>
          <p:nvPr/>
        </p:nvCxnSpPr>
        <p:spPr>
          <a:xfrm>
            <a:off x="6729538" y="2895135"/>
            <a:ext cx="35988" cy="248484"/>
          </a:xfrm>
          <a:prstGeom prst="line">
            <a:avLst/>
          </a:prstGeom>
          <a:noFill/>
          <a:ln w="9525" cap="flat" cmpd="sng" algn="ctr">
            <a:solidFill>
              <a:srgbClr val="325AB4">
                <a:shade val="95000"/>
                <a:satMod val="105000"/>
              </a:srgbClr>
            </a:solidFill>
            <a:prstDash val="sysDot"/>
          </a:ln>
          <a:effectLst/>
        </p:spPr>
      </p:cxn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5802A31B-F2F8-9048-BFCF-0C6CBC66592D}"/>
              </a:ext>
            </a:extLst>
          </p:cNvPr>
          <p:cNvCxnSpPr>
            <a:stCxn id="176" idx="7"/>
            <a:endCxn id="178" idx="2"/>
          </p:cNvCxnSpPr>
          <p:nvPr/>
        </p:nvCxnSpPr>
        <p:spPr>
          <a:xfrm>
            <a:off x="5890266" y="3827505"/>
            <a:ext cx="838319" cy="39936"/>
          </a:xfrm>
          <a:prstGeom prst="line">
            <a:avLst/>
          </a:prstGeom>
          <a:noFill/>
          <a:ln w="9525" cap="flat" cmpd="sng" algn="ctr">
            <a:solidFill>
              <a:srgbClr val="325AB4">
                <a:shade val="95000"/>
                <a:satMod val="105000"/>
              </a:srgbClr>
            </a:solidFill>
            <a:prstDash val="sysDot"/>
          </a:ln>
          <a:effectLst/>
        </p:spPr>
      </p:cxnSp>
      <p:cxnSp>
        <p:nvCxnSpPr>
          <p:cNvPr id="204" name="Straight Connector 203">
            <a:extLst>
              <a:ext uri="{FF2B5EF4-FFF2-40B4-BE49-F238E27FC236}">
                <a16:creationId xmlns:a16="http://schemas.microsoft.com/office/drawing/2014/main" id="{EE6CB7A2-4D4B-C646-9B67-D35BF61DE5F9}"/>
              </a:ext>
            </a:extLst>
          </p:cNvPr>
          <p:cNvCxnSpPr>
            <a:endCxn id="176" idx="0"/>
          </p:cNvCxnSpPr>
          <p:nvPr/>
        </p:nvCxnSpPr>
        <p:spPr>
          <a:xfrm>
            <a:off x="5778310" y="3475989"/>
            <a:ext cx="74873" cy="334974"/>
          </a:xfrm>
          <a:prstGeom prst="line">
            <a:avLst/>
          </a:prstGeom>
          <a:noFill/>
          <a:ln w="9525" cap="flat" cmpd="sng" algn="ctr">
            <a:solidFill>
              <a:srgbClr val="325AB4">
                <a:shade val="95000"/>
                <a:satMod val="105000"/>
              </a:srgbClr>
            </a:solidFill>
            <a:prstDash val="sysDot"/>
          </a:ln>
          <a:effectLst/>
        </p:spPr>
      </p:cxn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id="{55BA4C0D-294C-D142-937D-9B64B9A118BD}"/>
              </a:ext>
            </a:extLst>
          </p:cNvPr>
          <p:cNvCxnSpPr>
            <a:stCxn id="181" idx="1"/>
            <a:endCxn id="176" idx="5"/>
          </p:cNvCxnSpPr>
          <p:nvPr/>
        </p:nvCxnSpPr>
        <p:spPr>
          <a:xfrm flipH="1" flipV="1">
            <a:off x="5890266" y="3907376"/>
            <a:ext cx="103336" cy="202518"/>
          </a:xfrm>
          <a:prstGeom prst="line">
            <a:avLst/>
          </a:prstGeom>
          <a:noFill/>
          <a:ln w="9525" cap="flat" cmpd="sng" algn="ctr">
            <a:solidFill>
              <a:srgbClr val="325AB4">
                <a:shade val="95000"/>
                <a:satMod val="105000"/>
              </a:srgbClr>
            </a:solidFill>
            <a:prstDash val="sysDot"/>
          </a:ln>
          <a:effectLst/>
        </p:spPr>
      </p:cxnSp>
      <p:cxnSp>
        <p:nvCxnSpPr>
          <p:cNvPr id="206" name="Straight Connector 205">
            <a:extLst>
              <a:ext uri="{FF2B5EF4-FFF2-40B4-BE49-F238E27FC236}">
                <a16:creationId xmlns:a16="http://schemas.microsoft.com/office/drawing/2014/main" id="{0045C9E0-CAD8-494E-96AF-414219ADF521}"/>
              </a:ext>
            </a:extLst>
          </p:cNvPr>
          <p:cNvCxnSpPr>
            <a:stCxn id="181" idx="7"/>
            <a:endCxn id="179" idx="2"/>
          </p:cNvCxnSpPr>
          <p:nvPr/>
        </p:nvCxnSpPr>
        <p:spPr>
          <a:xfrm flipV="1">
            <a:off x="6067767" y="3988465"/>
            <a:ext cx="257408" cy="121430"/>
          </a:xfrm>
          <a:prstGeom prst="line">
            <a:avLst/>
          </a:prstGeom>
          <a:noFill/>
          <a:ln w="9525" cap="flat" cmpd="sng" algn="ctr">
            <a:solidFill>
              <a:srgbClr val="325AB4">
                <a:shade val="95000"/>
                <a:satMod val="105000"/>
              </a:srgbClr>
            </a:solidFill>
            <a:prstDash val="sysDot"/>
          </a:ln>
          <a:effectLst/>
        </p:spPr>
      </p:cxn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21D9BCD0-802D-F140-AF13-5BECE556AA19}"/>
              </a:ext>
            </a:extLst>
          </p:cNvPr>
          <p:cNvCxnSpPr>
            <a:stCxn id="191" idx="7"/>
            <a:endCxn id="179" idx="4"/>
          </p:cNvCxnSpPr>
          <p:nvPr/>
        </p:nvCxnSpPr>
        <p:spPr>
          <a:xfrm flipV="1">
            <a:off x="6126902" y="4044942"/>
            <a:ext cx="250717" cy="532185"/>
          </a:xfrm>
          <a:prstGeom prst="line">
            <a:avLst/>
          </a:prstGeom>
          <a:noFill/>
          <a:ln w="9525" cap="flat" cmpd="sng" algn="ctr">
            <a:solidFill>
              <a:srgbClr val="325AB4">
                <a:shade val="95000"/>
                <a:satMod val="105000"/>
              </a:srgbClr>
            </a:solidFill>
            <a:prstDash val="sysDot"/>
          </a:ln>
          <a:effectLst/>
        </p:spPr>
      </p:cxn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4B3792B8-4A7E-354C-AAF8-8A94A640AB93}"/>
              </a:ext>
            </a:extLst>
          </p:cNvPr>
          <p:cNvCxnSpPr>
            <a:stCxn id="191" idx="0"/>
            <a:endCxn id="181" idx="4"/>
          </p:cNvCxnSpPr>
          <p:nvPr/>
        </p:nvCxnSpPr>
        <p:spPr>
          <a:xfrm flipH="1" flipV="1">
            <a:off x="6030684" y="4206307"/>
            <a:ext cx="58034" cy="355004"/>
          </a:xfrm>
          <a:prstGeom prst="line">
            <a:avLst/>
          </a:prstGeom>
          <a:noFill/>
          <a:ln w="9525" cap="flat" cmpd="sng" algn="ctr">
            <a:solidFill>
              <a:srgbClr val="325AB4">
                <a:shade val="95000"/>
                <a:satMod val="105000"/>
              </a:srgbClr>
            </a:solidFill>
            <a:prstDash val="sysDot"/>
          </a:ln>
          <a:effectLst/>
        </p:spPr>
      </p:cxn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A5C7AB7D-021A-8042-A3F1-EF02562BEFA2}"/>
              </a:ext>
            </a:extLst>
          </p:cNvPr>
          <p:cNvCxnSpPr>
            <a:stCxn id="194" idx="4"/>
            <a:endCxn id="178" idx="0"/>
          </p:cNvCxnSpPr>
          <p:nvPr/>
        </p:nvCxnSpPr>
        <p:spPr>
          <a:xfrm flipH="1">
            <a:off x="6781028" y="3240033"/>
            <a:ext cx="21581" cy="570931"/>
          </a:xfrm>
          <a:prstGeom prst="line">
            <a:avLst/>
          </a:prstGeom>
          <a:noFill/>
          <a:ln w="9525" cap="flat" cmpd="sng" algn="ctr">
            <a:solidFill>
              <a:srgbClr val="325AB4">
                <a:shade val="95000"/>
                <a:satMod val="105000"/>
              </a:srgbClr>
            </a:solidFill>
            <a:prstDash val="sysDot"/>
          </a:ln>
          <a:effectLst/>
        </p:spPr>
      </p:cxn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5892C854-1BB0-8148-86A7-9C55DA15BFAD}"/>
              </a:ext>
            </a:extLst>
          </p:cNvPr>
          <p:cNvCxnSpPr>
            <a:stCxn id="182" idx="1"/>
          </p:cNvCxnSpPr>
          <p:nvPr/>
        </p:nvCxnSpPr>
        <p:spPr>
          <a:xfrm flipH="1" flipV="1">
            <a:off x="7312817" y="3031173"/>
            <a:ext cx="175640" cy="87793"/>
          </a:xfrm>
          <a:prstGeom prst="line">
            <a:avLst/>
          </a:prstGeom>
          <a:noFill/>
          <a:ln w="31750" cap="flat" cmpd="sng" algn="ctr">
            <a:solidFill>
              <a:srgbClr val="008B2B">
                <a:lumMod val="50000"/>
              </a:srgbClr>
            </a:solidFill>
            <a:prstDash val="solid"/>
          </a:ln>
          <a:effectLst/>
        </p:spPr>
      </p:cxnSp>
      <p:cxnSp>
        <p:nvCxnSpPr>
          <p:cNvPr id="211" name="Straight Connector 210">
            <a:extLst>
              <a:ext uri="{FF2B5EF4-FFF2-40B4-BE49-F238E27FC236}">
                <a16:creationId xmlns:a16="http://schemas.microsoft.com/office/drawing/2014/main" id="{0D7309CF-DB93-354C-9C9A-E0DAFE567667}"/>
              </a:ext>
            </a:extLst>
          </p:cNvPr>
          <p:cNvCxnSpPr>
            <a:endCxn id="188" idx="0"/>
          </p:cNvCxnSpPr>
          <p:nvPr/>
        </p:nvCxnSpPr>
        <p:spPr>
          <a:xfrm>
            <a:off x="7257468" y="3086523"/>
            <a:ext cx="11423" cy="190955"/>
          </a:xfrm>
          <a:prstGeom prst="line">
            <a:avLst/>
          </a:prstGeom>
          <a:noFill/>
          <a:ln w="31750" cap="flat" cmpd="sng" algn="ctr">
            <a:solidFill>
              <a:srgbClr val="008B2B">
                <a:lumMod val="50000"/>
              </a:srgbClr>
            </a:solidFill>
            <a:prstDash val="solid"/>
          </a:ln>
          <a:effectLst/>
        </p:spPr>
      </p:cxnSp>
      <p:sp>
        <p:nvSpPr>
          <p:cNvPr id="212" name="Oval 211">
            <a:extLst>
              <a:ext uri="{FF2B5EF4-FFF2-40B4-BE49-F238E27FC236}">
                <a16:creationId xmlns:a16="http://schemas.microsoft.com/office/drawing/2014/main" id="{480061CC-BB7B-B148-9CAD-3CABE871D47A}"/>
              </a:ext>
            </a:extLst>
          </p:cNvPr>
          <p:cNvSpPr/>
          <p:nvPr/>
        </p:nvSpPr>
        <p:spPr>
          <a:xfrm>
            <a:off x="7188525" y="2460779"/>
            <a:ext cx="108000" cy="108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solidFill>
              <a:srgbClr val="5373CA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>
              <a:solidFill>
                <a:prstClr val="white"/>
              </a:solidFill>
              <a:latin typeface="Helvetica Neue LT Com 57 Condensed" charset="0"/>
              <a:ea typeface="Helvetica Neue LT Com 57 Condensed" charset="0"/>
              <a:cs typeface="Helvetica Neue LT Com 57 Condensed" charset="0"/>
            </a:endParaRPr>
          </a:p>
        </p:txBody>
      </p:sp>
      <p:sp>
        <p:nvSpPr>
          <p:cNvPr id="213" name="Oval 212">
            <a:extLst>
              <a:ext uri="{FF2B5EF4-FFF2-40B4-BE49-F238E27FC236}">
                <a16:creationId xmlns:a16="http://schemas.microsoft.com/office/drawing/2014/main" id="{5B7558A2-1C8B-6346-A249-4F3E1262E2CB}"/>
              </a:ext>
            </a:extLst>
          </p:cNvPr>
          <p:cNvSpPr/>
          <p:nvPr/>
        </p:nvSpPr>
        <p:spPr>
          <a:xfrm>
            <a:off x="7516349" y="2832555"/>
            <a:ext cx="108000" cy="108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solidFill>
              <a:srgbClr val="325AB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>
              <a:solidFill>
                <a:prstClr val="white"/>
              </a:solidFill>
              <a:latin typeface="Helvetica Neue LT Com 57 Condensed" charset="0"/>
              <a:ea typeface="Helvetica Neue LT Com 57 Condensed" charset="0"/>
              <a:cs typeface="Helvetica Neue LT Com 57 Condensed" charset="0"/>
            </a:endParaRPr>
          </a:p>
        </p:txBody>
      </p:sp>
      <p:cxnSp>
        <p:nvCxnSpPr>
          <p:cNvPr id="214" name="Straight Connector 213">
            <a:extLst>
              <a:ext uri="{FF2B5EF4-FFF2-40B4-BE49-F238E27FC236}">
                <a16:creationId xmlns:a16="http://schemas.microsoft.com/office/drawing/2014/main" id="{8FB44507-BF3B-2F42-AFAB-9E6D47901D92}"/>
              </a:ext>
            </a:extLst>
          </p:cNvPr>
          <p:cNvCxnSpPr>
            <a:stCxn id="183" idx="1"/>
          </p:cNvCxnSpPr>
          <p:nvPr/>
        </p:nvCxnSpPr>
        <p:spPr>
          <a:xfrm flipH="1" flipV="1">
            <a:off x="7747119" y="2666482"/>
            <a:ext cx="130423" cy="214784"/>
          </a:xfrm>
          <a:prstGeom prst="line">
            <a:avLst/>
          </a:prstGeom>
          <a:noFill/>
          <a:ln w="31750" cap="flat" cmpd="sng" algn="ctr">
            <a:solidFill>
              <a:srgbClr val="008B2B">
                <a:lumMod val="50000"/>
              </a:srgbClr>
            </a:solidFill>
            <a:prstDash val="solid"/>
          </a:ln>
          <a:effectLst/>
        </p:spPr>
      </p:cxnSp>
      <p:cxnSp>
        <p:nvCxnSpPr>
          <p:cNvPr id="215" name="Straight Connector 214">
            <a:extLst>
              <a:ext uri="{FF2B5EF4-FFF2-40B4-BE49-F238E27FC236}">
                <a16:creationId xmlns:a16="http://schemas.microsoft.com/office/drawing/2014/main" id="{286C15DC-47D1-1C45-AA49-30A1375B88CC}"/>
              </a:ext>
            </a:extLst>
          </p:cNvPr>
          <p:cNvCxnSpPr/>
          <p:nvPr/>
        </p:nvCxnSpPr>
        <p:spPr>
          <a:xfrm flipH="1">
            <a:off x="7802468" y="2588053"/>
            <a:ext cx="150803" cy="23079"/>
          </a:xfrm>
          <a:prstGeom prst="line">
            <a:avLst/>
          </a:prstGeom>
          <a:noFill/>
          <a:ln w="31750" cap="flat" cmpd="sng" algn="ctr">
            <a:solidFill>
              <a:srgbClr val="008B2B">
                <a:lumMod val="50000"/>
              </a:srgbClr>
            </a:solidFill>
            <a:prstDash val="solid"/>
          </a:ln>
          <a:effectLst/>
        </p:spPr>
      </p:cxnSp>
      <p:sp>
        <p:nvSpPr>
          <p:cNvPr id="216" name="Oval 215">
            <a:extLst>
              <a:ext uri="{FF2B5EF4-FFF2-40B4-BE49-F238E27FC236}">
                <a16:creationId xmlns:a16="http://schemas.microsoft.com/office/drawing/2014/main" id="{C22B6E12-1C78-3D45-8829-2B96466F321A}"/>
              </a:ext>
            </a:extLst>
          </p:cNvPr>
          <p:cNvSpPr/>
          <p:nvPr/>
        </p:nvSpPr>
        <p:spPr>
          <a:xfrm>
            <a:off x="6462371" y="2579055"/>
            <a:ext cx="108000" cy="108000"/>
          </a:xfrm>
          <a:prstGeom prst="ellipse">
            <a:avLst/>
          </a:prstGeom>
          <a:solidFill>
            <a:srgbClr val="008B2B"/>
          </a:solidFill>
          <a:ln w="25400" cap="flat" cmpd="sng" algn="ctr">
            <a:solidFill>
              <a:srgbClr val="008B2B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>
              <a:solidFill>
                <a:prstClr val="white"/>
              </a:solidFill>
              <a:latin typeface="Helvetica Neue LT Com 57 Condensed" charset="0"/>
              <a:ea typeface="Helvetica Neue LT Com 57 Condensed" charset="0"/>
              <a:cs typeface="Helvetica Neue LT Com 57 Condensed" charset="0"/>
            </a:endParaRPr>
          </a:p>
        </p:txBody>
      </p:sp>
      <p:sp>
        <p:nvSpPr>
          <p:cNvPr id="217" name="Oval 216">
            <a:extLst>
              <a:ext uri="{FF2B5EF4-FFF2-40B4-BE49-F238E27FC236}">
                <a16:creationId xmlns:a16="http://schemas.microsoft.com/office/drawing/2014/main" id="{F69FD2EA-AD0D-7949-AD3B-05C33378CE18}"/>
              </a:ext>
            </a:extLst>
          </p:cNvPr>
          <p:cNvSpPr/>
          <p:nvPr/>
        </p:nvSpPr>
        <p:spPr>
          <a:xfrm>
            <a:off x="6424187" y="2274224"/>
            <a:ext cx="108000" cy="108000"/>
          </a:xfrm>
          <a:prstGeom prst="ellipse">
            <a:avLst/>
          </a:prstGeom>
          <a:solidFill>
            <a:srgbClr val="008B2B"/>
          </a:solidFill>
          <a:ln w="25400" cap="flat" cmpd="sng" algn="ctr">
            <a:solidFill>
              <a:srgbClr val="008B2B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>
              <a:solidFill>
                <a:prstClr val="white"/>
              </a:solidFill>
              <a:latin typeface="Helvetica Neue LT Com 57 Condensed" charset="0"/>
              <a:ea typeface="Helvetica Neue LT Com 57 Condensed" charset="0"/>
              <a:cs typeface="Helvetica Neue LT Com 57 Condensed" charset="0"/>
            </a:endParaRPr>
          </a:p>
        </p:txBody>
      </p:sp>
      <p:cxnSp>
        <p:nvCxnSpPr>
          <p:cNvPr id="218" name="Straight Connector 217">
            <a:extLst>
              <a:ext uri="{FF2B5EF4-FFF2-40B4-BE49-F238E27FC236}">
                <a16:creationId xmlns:a16="http://schemas.microsoft.com/office/drawing/2014/main" id="{68BB6102-0850-F849-816D-AAFFE0857DCD}"/>
              </a:ext>
            </a:extLst>
          </p:cNvPr>
          <p:cNvCxnSpPr>
            <a:endCxn id="283" idx="5"/>
          </p:cNvCxnSpPr>
          <p:nvPr/>
        </p:nvCxnSpPr>
        <p:spPr>
          <a:xfrm flipH="1" flipV="1">
            <a:off x="6516371" y="2366409"/>
            <a:ext cx="145307" cy="94031"/>
          </a:xfrm>
          <a:prstGeom prst="line">
            <a:avLst/>
          </a:prstGeom>
          <a:noFill/>
          <a:ln w="31750" cap="flat" cmpd="sng" algn="ctr">
            <a:solidFill>
              <a:srgbClr val="008B2B">
                <a:lumMod val="50000"/>
              </a:srgbClr>
            </a:solidFill>
            <a:prstDash val="solid"/>
          </a:ln>
          <a:effectLst/>
        </p:spPr>
      </p:cxnSp>
      <p:cxnSp>
        <p:nvCxnSpPr>
          <p:cNvPr id="219" name="Straight Connector 218">
            <a:extLst>
              <a:ext uri="{FF2B5EF4-FFF2-40B4-BE49-F238E27FC236}">
                <a16:creationId xmlns:a16="http://schemas.microsoft.com/office/drawing/2014/main" id="{4F2E71BE-8C26-1F4A-B56D-090059125353}"/>
              </a:ext>
            </a:extLst>
          </p:cNvPr>
          <p:cNvCxnSpPr>
            <a:endCxn id="282" idx="7"/>
          </p:cNvCxnSpPr>
          <p:nvPr/>
        </p:nvCxnSpPr>
        <p:spPr>
          <a:xfrm flipH="1">
            <a:off x="6554555" y="2460439"/>
            <a:ext cx="107123" cy="134432"/>
          </a:xfrm>
          <a:prstGeom prst="line">
            <a:avLst/>
          </a:prstGeom>
          <a:noFill/>
          <a:ln w="31750" cap="flat" cmpd="sng" algn="ctr">
            <a:solidFill>
              <a:srgbClr val="008B2B">
                <a:lumMod val="50000"/>
              </a:srgbClr>
            </a:solidFill>
            <a:prstDash val="solid"/>
          </a:ln>
          <a:effectLst/>
        </p:spPr>
      </p:cxnSp>
      <p:cxnSp>
        <p:nvCxnSpPr>
          <p:cNvPr id="220" name="Straight Connector 219">
            <a:extLst>
              <a:ext uri="{FF2B5EF4-FFF2-40B4-BE49-F238E27FC236}">
                <a16:creationId xmlns:a16="http://schemas.microsoft.com/office/drawing/2014/main" id="{D33F1E92-C401-384F-B0E8-4343959104BA}"/>
              </a:ext>
            </a:extLst>
          </p:cNvPr>
          <p:cNvCxnSpPr>
            <a:endCxn id="271" idx="2"/>
          </p:cNvCxnSpPr>
          <p:nvPr/>
        </p:nvCxnSpPr>
        <p:spPr>
          <a:xfrm>
            <a:off x="6772378" y="2460440"/>
            <a:ext cx="416147" cy="54340"/>
          </a:xfrm>
          <a:prstGeom prst="line">
            <a:avLst/>
          </a:prstGeom>
          <a:noFill/>
          <a:ln w="9525" cap="flat" cmpd="sng" algn="ctr">
            <a:solidFill>
              <a:srgbClr val="325AB4">
                <a:shade val="95000"/>
                <a:satMod val="105000"/>
              </a:srgbClr>
            </a:solidFill>
            <a:prstDash val="sysDot"/>
          </a:ln>
          <a:effectLst/>
        </p:spPr>
      </p:cxnSp>
      <p:cxnSp>
        <p:nvCxnSpPr>
          <p:cNvPr id="221" name="Straight Connector 220">
            <a:extLst>
              <a:ext uri="{FF2B5EF4-FFF2-40B4-BE49-F238E27FC236}">
                <a16:creationId xmlns:a16="http://schemas.microsoft.com/office/drawing/2014/main" id="{FE7859F8-BE56-D843-A56F-7529ABB7794F}"/>
              </a:ext>
            </a:extLst>
          </p:cNvPr>
          <p:cNvCxnSpPr>
            <a:endCxn id="271" idx="6"/>
          </p:cNvCxnSpPr>
          <p:nvPr/>
        </p:nvCxnSpPr>
        <p:spPr>
          <a:xfrm flipH="1" flipV="1">
            <a:off x="7296526" y="2514779"/>
            <a:ext cx="395243" cy="96353"/>
          </a:xfrm>
          <a:prstGeom prst="line">
            <a:avLst/>
          </a:prstGeom>
          <a:noFill/>
          <a:ln w="9525" cap="flat" cmpd="sng" algn="ctr">
            <a:solidFill>
              <a:srgbClr val="325AB4">
                <a:shade val="95000"/>
                <a:satMod val="105000"/>
              </a:srgbClr>
            </a:solidFill>
            <a:prstDash val="sysDot"/>
          </a:ln>
          <a:effectLst/>
        </p:spPr>
      </p:cxn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019ECD8B-F77B-DF47-82E2-2A6DF0FDFD60}"/>
              </a:ext>
            </a:extLst>
          </p:cNvPr>
          <p:cNvCxnSpPr>
            <a:endCxn id="271" idx="4"/>
          </p:cNvCxnSpPr>
          <p:nvPr/>
        </p:nvCxnSpPr>
        <p:spPr>
          <a:xfrm flipH="1" flipV="1">
            <a:off x="7242526" y="2568779"/>
            <a:ext cx="14942" cy="407043"/>
          </a:xfrm>
          <a:prstGeom prst="line">
            <a:avLst/>
          </a:prstGeom>
          <a:noFill/>
          <a:ln w="9525" cap="flat" cmpd="sng" algn="ctr">
            <a:solidFill>
              <a:srgbClr val="325AB4">
                <a:shade val="95000"/>
                <a:satMod val="105000"/>
              </a:srgbClr>
            </a:solidFill>
            <a:prstDash val="sysDot"/>
          </a:ln>
          <a:effectLst/>
        </p:spPr>
      </p:cxnSp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id="{60F37E05-B6C9-B548-92BB-1400D12A7B01}"/>
              </a:ext>
            </a:extLst>
          </p:cNvPr>
          <p:cNvCxnSpPr>
            <a:stCxn id="271" idx="7"/>
          </p:cNvCxnSpPr>
          <p:nvPr/>
        </p:nvCxnSpPr>
        <p:spPr>
          <a:xfrm flipV="1">
            <a:off x="7280709" y="2157764"/>
            <a:ext cx="355161" cy="318831"/>
          </a:xfrm>
          <a:prstGeom prst="line">
            <a:avLst/>
          </a:prstGeom>
          <a:noFill/>
          <a:ln w="9525" cap="flat" cmpd="sng" algn="ctr">
            <a:solidFill>
              <a:srgbClr val="325AB4">
                <a:shade val="95000"/>
                <a:satMod val="105000"/>
              </a:srgbClr>
            </a:solidFill>
            <a:prstDash val="sysDot"/>
          </a:ln>
          <a:effectLst/>
        </p:spPr>
      </p:cxnSp>
      <p:cxnSp>
        <p:nvCxnSpPr>
          <p:cNvPr id="224" name="Straight Connector 223">
            <a:extLst>
              <a:ext uri="{FF2B5EF4-FFF2-40B4-BE49-F238E27FC236}">
                <a16:creationId xmlns:a16="http://schemas.microsoft.com/office/drawing/2014/main" id="{FD2A9233-2280-0D48-9124-BF26DACBB951}"/>
              </a:ext>
            </a:extLst>
          </p:cNvPr>
          <p:cNvCxnSpPr>
            <a:stCxn id="190" idx="7"/>
            <a:endCxn id="271" idx="3"/>
          </p:cNvCxnSpPr>
          <p:nvPr/>
        </p:nvCxnSpPr>
        <p:spPr>
          <a:xfrm flipV="1">
            <a:off x="6729538" y="2552964"/>
            <a:ext cx="474803" cy="265804"/>
          </a:xfrm>
          <a:prstGeom prst="line">
            <a:avLst/>
          </a:prstGeom>
          <a:noFill/>
          <a:ln w="9525" cap="flat" cmpd="sng" algn="ctr">
            <a:solidFill>
              <a:srgbClr val="325AB4">
                <a:shade val="95000"/>
                <a:satMod val="105000"/>
              </a:srgbClr>
            </a:solidFill>
            <a:prstDash val="sysDot"/>
          </a:ln>
          <a:effectLst/>
        </p:spPr>
      </p:cxnSp>
      <p:cxnSp>
        <p:nvCxnSpPr>
          <p:cNvPr id="225" name="Straight Connector 224">
            <a:extLst>
              <a:ext uri="{FF2B5EF4-FFF2-40B4-BE49-F238E27FC236}">
                <a16:creationId xmlns:a16="http://schemas.microsoft.com/office/drawing/2014/main" id="{B78ECE75-C8A9-8542-99A7-C75FE4346B1D}"/>
              </a:ext>
            </a:extLst>
          </p:cNvPr>
          <p:cNvCxnSpPr>
            <a:endCxn id="178" idx="1"/>
          </p:cNvCxnSpPr>
          <p:nvPr/>
        </p:nvCxnSpPr>
        <p:spPr>
          <a:xfrm>
            <a:off x="5833660" y="3420639"/>
            <a:ext cx="910286" cy="406866"/>
          </a:xfrm>
          <a:prstGeom prst="line">
            <a:avLst/>
          </a:prstGeom>
          <a:noFill/>
          <a:ln w="9525" cap="flat" cmpd="sng" algn="ctr">
            <a:solidFill>
              <a:srgbClr val="325AB4">
                <a:shade val="95000"/>
                <a:satMod val="105000"/>
              </a:srgbClr>
            </a:solidFill>
            <a:prstDash val="sysDash"/>
          </a:ln>
          <a:effectLst/>
        </p:spPr>
      </p:cxnSp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56D55AF1-7DE2-0149-90B2-2F1BCBA6BCFF}"/>
              </a:ext>
            </a:extLst>
          </p:cNvPr>
          <p:cNvCxnSpPr>
            <a:stCxn id="178" idx="6"/>
            <a:endCxn id="189" idx="2"/>
          </p:cNvCxnSpPr>
          <p:nvPr/>
        </p:nvCxnSpPr>
        <p:spPr>
          <a:xfrm>
            <a:off x="6833473" y="3867441"/>
            <a:ext cx="341978" cy="102409"/>
          </a:xfrm>
          <a:prstGeom prst="line">
            <a:avLst/>
          </a:prstGeom>
          <a:noFill/>
          <a:ln w="9525" cap="flat" cmpd="sng" algn="ctr">
            <a:solidFill>
              <a:srgbClr val="325AB4">
                <a:shade val="95000"/>
                <a:satMod val="105000"/>
              </a:srgbClr>
            </a:solidFill>
            <a:prstDash val="sysDash"/>
          </a:ln>
          <a:effectLst/>
        </p:spPr>
      </p:cxnSp>
      <p:cxnSp>
        <p:nvCxnSpPr>
          <p:cNvPr id="227" name="Straight Connector 226">
            <a:extLst>
              <a:ext uri="{FF2B5EF4-FFF2-40B4-BE49-F238E27FC236}">
                <a16:creationId xmlns:a16="http://schemas.microsoft.com/office/drawing/2014/main" id="{E664783C-34AA-E842-91A0-BB17093EE3A5}"/>
              </a:ext>
            </a:extLst>
          </p:cNvPr>
          <p:cNvCxnSpPr>
            <a:stCxn id="195" idx="7"/>
            <a:endCxn id="178" idx="4"/>
          </p:cNvCxnSpPr>
          <p:nvPr/>
        </p:nvCxnSpPr>
        <p:spPr>
          <a:xfrm flipV="1">
            <a:off x="6675538" y="3923919"/>
            <a:ext cx="105491" cy="403093"/>
          </a:xfrm>
          <a:prstGeom prst="line">
            <a:avLst/>
          </a:prstGeom>
          <a:noFill/>
          <a:ln w="9525" cap="flat" cmpd="sng" algn="ctr">
            <a:solidFill>
              <a:srgbClr val="325AB4">
                <a:shade val="95000"/>
                <a:satMod val="105000"/>
              </a:srgbClr>
            </a:solidFill>
            <a:prstDash val="sysDash"/>
          </a:ln>
          <a:effectLst/>
        </p:spPr>
      </p:cxn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7D5B8D53-0331-314E-9A50-AE9EDB80B2BD}"/>
              </a:ext>
            </a:extLst>
          </p:cNvPr>
          <p:cNvCxnSpPr>
            <a:stCxn id="188" idx="5"/>
          </p:cNvCxnSpPr>
          <p:nvPr/>
        </p:nvCxnSpPr>
        <p:spPr>
          <a:xfrm>
            <a:off x="7307075" y="3369662"/>
            <a:ext cx="171090" cy="357292"/>
          </a:xfrm>
          <a:prstGeom prst="line">
            <a:avLst/>
          </a:prstGeom>
          <a:noFill/>
          <a:ln w="9525" cap="flat" cmpd="sng" algn="ctr">
            <a:solidFill>
              <a:srgbClr val="325AB4">
                <a:shade val="95000"/>
                <a:satMod val="105000"/>
              </a:srgbClr>
            </a:solidFill>
            <a:prstDash val="sysDash"/>
          </a:ln>
          <a:effectLst/>
        </p:spPr>
      </p:cxnSp>
      <p:cxnSp>
        <p:nvCxnSpPr>
          <p:cNvPr id="229" name="Straight Connector 228">
            <a:extLst>
              <a:ext uri="{FF2B5EF4-FFF2-40B4-BE49-F238E27FC236}">
                <a16:creationId xmlns:a16="http://schemas.microsoft.com/office/drawing/2014/main" id="{2E5FFFEC-3C4E-C14E-8615-8FC527AF6714}"/>
              </a:ext>
            </a:extLst>
          </p:cNvPr>
          <p:cNvCxnSpPr>
            <a:stCxn id="182" idx="4"/>
          </p:cNvCxnSpPr>
          <p:nvPr/>
        </p:nvCxnSpPr>
        <p:spPr>
          <a:xfrm flipH="1">
            <a:off x="7516349" y="3211150"/>
            <a:ext cx="10292" cy="499988"/>
          </a:xfrm>
          <a:prstGeom prst="line">
            <a:avLst/>
          </a:prstGeom>
          <a:noFill/>
          <a:ln w="9525" cap="flat" cmpd="sng" algn="ctr">
            <a:solidFill>
              <a:srgbClr val="325AB4">
                <a:shade val="95000"/>
                <a:satMod val="105000"/>
              </a:srgbClr>
            </a:solidFill>
            <a:prstDash val="sysDash"/>
          </a:ln>
          <a:effectLst/>
        </p:spPr>
      </p:cxnSp>
      <p:cxnSp>
        <p:nvCxnSpPr>
          <p:cNvPr id="230" name="Straight Connector 229">
            <a:extLst>
              <a:ext uri="{FF2B5EF4-FFF2-40B4-BE49-F238E27FC236}">
                <a16:creationId xmlns:a16="http://schemas.microsoft.com/office/drawing/2014/main" id="{A7EA644E-52E3-9947-AA4C-507E24829AB6}"/>
              </a:ext>
            </a:extLst>
          </p:cNvPr>
          <p:cNvCxnSpPr/>
          <p:nvPr/>
        </p:nvCxnSpPr>
        <p:spPr>
          <a:xfrm>
            <a:off x="7554533" y="3803321"/>
            <a:ext cx="179761" cy="120597"/>
          </a:xfrm>
          <a:prstGeom prst="line">
            <a:avLst/>
          </a:prstGeom>
          <a:noFill/>
          <a:ln w="34925" cap="flat" cmpd="sng" algn="ctr">
            <a:solidFill>
              <a:srgbClr val="F05332">
                <a:lumMod val="50000"/>
              </a:srgbClr>
            </a:solidFill>
            <a:prstDash val="solid"/>
          </a:ln>
          <a:effectLst/>
        </p:spPr>
      </p:cxnSp>
      <p:cxnSp>
        <p:nvCxnSpPr>
          <p:cNvPr id="231" name="Straight Connector 230">
            <a:extLst>
              <a:ext uri="{FF2B5EF4-FFF2-40B4-BE49-F238E27FC236}">
                <a16:creationId xmlns:a16="http://schemas.microsoft.com/office/drawing/2014/main" id="{5BFCB9CE-0E89-7449-BF9F-51999268F21C}"/>
              </a:ext>
            </a:extLst>
          </p:cNvPr>
          <p:cNvCxnSpPr/>
          <p:nvPr/>
        </p:nvCxnSpPr>
        <p:spPr>
          <a:xfrm flipH="1">
            <a:off x="7503117" y="3819137"/>
            <a:ext cx="13232" cy="344184"/>
          </a:xfrm>
          <a:prstGeom prst="line">
            <a:avLst/>
          </a:prstGeom>
          <a:noFill/>
          <a:ln w="9525" cap="flat" cmpd="sng" algn="ctr">
            <a:solidFill>
              <a:srgbClr val="325AB4">
                <a:shade val="95000"/>
                <a:satMod val="105000"/>
              </a:srgbClr>
            </a:solidFill>
            <a:prstDash val="sysDash"/>
          </a:ln>
          <a:effectLst/>
        </p:spPr>
      </p:cxnSp>
      <p:cxnSp>
        <p:nvCxnSpPr>
          <p:cNvPr id="232" name="Straight Connector 231">
            <a:extLst>
              <a:ext uri="{FF2B5EF4-FFF2-40B4-BE49-F238E27FC236}">
                <a16:creationId xmlns:a16="http://schemas.microsoft.com/office/drawing/2014/main" id="{B1F93E3B-4D55-A243-9DDE-F9D4D11810E5}"/>
              </a:ext>
            </a:extLst>
          </p:cNvPr>
          <p:cNvCxnSpPr>
            <a:stCxn id="178" idx="5"/>
            <a:endCxn id="196" idx="7"/>
          </p:cNvCxnSpPr>
          <p:nvPr/>
        </p:nvCxnSpPr>
        <p:spPr>
          <a:xfrm>
            <a:off x="6818112" y="3907376"/>
            <a:ext cx="371318" cy="403500"/>
          </a:xfrm>
          <a:prstGeom prst="line">
            <a:avLst/>
          </a:prstGeom>
          <a:noFill/>
          <a:ln w="9525" cap="flat" cmpd="sng" algn="ctr">
            <a:solidFill>
              <a:srgbClr val="325AB4">
                <a:shade val="95000"/>
                <a:satMod val="105000"/>
              </a:srgbClr>
            </a:solidFill>
            <a:prstDash val="sysDash"/>
          </a:ln>
          <a:effectLst/>
        </p:spPr>
      </p:cxnSp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id="{CF93F3F2-99A8-8941-95A7-EBAFEF7D001B}"/>
              </a:ext>
            </a:extLst>
          </p:cNvPr>
          <p:cNvCxnSpPr>
            <a:stCxn id="189" idx="0"/>
            <a:endCxn id="188" idx="4"/>
          </p:cNvCxnSpPr>
          <p:nvPr/>
        </p:nvCxnSpPr>
        <p:spPr>
          <a:xfrm flipV="1">
            <a:off x="7229451" y="3385478"/>
            <a:ext cx="39440" cy="530372"/>
          </a:xfrm>
          <a:prstGeom prst="line">
            <a:avLst/>
          </a:prstGeom>
          <a:noFill/>
          <a:ln w="9525" cap="flat" cmpd="sng" algn="ctr">
            <a:solidFill>
              <a:srgbClr val="325AB4">
                <a:shade val="95000"/>
                <a:satMod val="105000"/>
              </a:srgbClr>
            </a:solidFill>
            <a:prstDash val="sysDash"/>
          </a:ln>
          <a:effectLst/>
        </p:spPr>
      </p:cxnSp>
      <p:sp>
        <p:nvSpPr>
          <p:cNvPr id="234" name="Oval 233">
            <a:extLst>
              <a:ext uri="{FF2B5EF4-FFF2-40B4-BE49-F238E27FC236}">
                <a16:creationId xmlns:a16="http://schemas.microsoft.com/office/drawing/2014/main" id="{245FC660-665D-194C-B1E6-DF757306E1DD}"/>
              </a:ext>
            </a:extLst>
          </p:cNvPr>
          <p:cNvSpPr/>
          <p:nvPr/>
        </p:nvSpPr>
        <p:spPr>
          <a:xfrm>
            <a:off x="7899271" y="2213119"/>
            <a:ext cx="108000" cy="108000"/>
          </a:xfrm>
          <a:prstGeom prst="ellipse">
            <a:avLst/>
          </a:prstGeom>
          <a:solidFill>
            <a:srgbClr val="008B2B"/>
          </a:solidFill>
          <a:ln w="25400" cap="flat" cmpd="sng" algn="ctr">
            <a:solidFill>
              <a:srgbClr val="008B2B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>
              <a:solidFill>
                <a:prstClr val="white"/>
              </a:solidFill>
              <a:latin typeface="Helvetica Neue LT Com 57 Condensed" charset="0"/>
              <a:ea typeface="Helvetica Neue LT Com 57 Condensed" charset="0"/>
              <a:cs typeface="Helvetica Neue LT Com 57 Condensed" charset="0"/>
            </a:endParaRPr>
          </a:p>
        </p:txBody>
      </p:sp>
      <p:sp>
        <p:nvSpPr>
          <p:cNvPr id="235" name="Oval 234">
            <a:extLst>
              <a:ext uri="{FF2B5EF4-FFF2-40B4-BE49-F238E27FC236}">
                <a16:creationId xmlns:a16="http://schemas.microsoft.com/office/drawing/2014/main" id="{8FF2FF9B-E3DD-CE48-9343-8F64985D56D2}"/>
              </a:ext>
            </a:extLst>
          </p:cNvPr>
          <p:cNvSpPr/>
          <p:nvPr/>
        </p:nvSpPr>
        <p:spPr>
          <a:xfrm>
            <a:off x="7877541" y="1896268"/>
            <a:ext cx="104888" cy="108000"/>
          </a:xfrm>
          <a:prstGeom prst="ellipse">
            <a:avLst/>
          </a:prstGeom>
          <a:solidFill>
            <a:srgbClr val="008B2B"/>
          </a:solidFill>
          <a:ln w="25400" cap="flat" cmpd="sng" algn="ctr">
            <a:solidFill>
              <a:srgbClr val="008B2B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>
              <a:solidFill>
                <a:prstClr val="white"/>
              </a:solidFill>
              <a:latin typeface="Helvetica Neue LT Com 57 Condensed" charset="0"/>
              <a:ea typeface="Helvetica Neue LT Com 57 Condensed" charset="0"/>
              <a:cs typeface="Helvetica Neue LT Com 57 Condensed" charset="0"/>
            </a:endParaRPr>
          </a:p>
        </p:txBody>
      </p:sp>
      <p:cxnSp>
        <p:nvCxnSpPr>
          <p:cNvPr id="236" name="Straight Connector 235">
            <a:extLst>
              <a:ext uri="{FF2B5EF4-FFF2-40B4-BE49-F238E27FC236}">
                <a16:creationId xmlns:a16="http://schemas.microsoft.com/office/drawing/2014/main" id="{B3441780-5996-F645-9D18-DCABE82801F7}"/>
              </a:ext>
            </a:extLst>
          </p:cNvPr>
          <p:cNvCxnSpPr/>
          <p:nvPr/>
        </p:nvCxnSpPr>
        <p:spPr>
          <a:xfrm flipH="1" flipV="1">
            <a:off x="7746570" y="2157764"/>
            <a:ext cx="152701" cy="109355"/>
          </a:xfrm>
          <a:prstGeom prst="line">
            <a:avLst/>
          </a:prstGeom>
          <a:noFill/>
          <a:ln w="31750" cap="flat" cmpd="sng" algn="ctr">
            <a:solidFill>
              <a:srgbClr val="008B2B">
                <a:lumMod val="50000"/>
              </a:srgbClr>
            </a:solidFill>
            <a:prstDash val="solid"/>
          </a:ln>
          <a:effectLst/>
        </p:spPr>
      </p:cxnSp>
      <p:cxnSp>
        <p:nvCxnSpPr>
          <p:cNvPr id="237" name="Straight Connector 236">
            <a:extLst>
              <a:ext uri="{FF2B5EF4-FFF2-40B4-BE49-F238E27FC236}">
                <a16:creationId xmlns:a16="http://schemas.microsoft.com/office/drawing/2014/main" id="{99B3B346-7B88-C745-B677-E6CD89AB519E}"/>
              </a:ext>
            </a:extLst>
          </p:cNvPr>
          <p:cNvCxnSpPr/>
          <p:nvPr/>
        </p:nvCxnSpPr>
        <p:spPr>
          <a:xfrm flipH="1">
            <a:off x="7746570" y="1988452"/>
            <a:ext cx="146332" cy="169313"/>
          </a:xfrm>
          <a:prstGeom prst="line">
            <a:avLst/>
          </a:prstGeom>
          <a:noFill/>
          <a:ln w="31750" cap="flat" cmpd="sng" algn="ctr">
            <a:solidFill>
              <a:srgbClr val="008B2B">
                <a:lumMod val="50000"/>
              </a:srgbClr>
            </a:solidFill>
            <a:prstDash val="solid"/>
          </a:ln>
          <a:effectLst/>
        </p:spPr>
      </p:cxnSp>
      <p:sp>
        <p:nvSpPr>
          <p:cNvPr id="238" name="Rounded Rectangle 237">
            <a:extLst>
              <a:ext uri="{FF2B5EF4-FFF2-40B4-BE49-F238E27FC236}">
                <a16:creationId xmlns:a16="http://schemas.microsoft.com/office/drawing/2014/main" id="{2DDC655B-0160-394C-8AA9-76D2DE8F3E7E}"/>
              </a:ext>
            </a:extLst>
          </p:cNvPr>
          <p:cNvSpPr/>
          <p:nvPr/>
        </p:nvSpPr>
        <p:spPr>
          <a:xfrm>
            <a:off x="5722960" y="3365289"/>
            <a:ext cx="110700" cy="110700"/>
          </a:xfrm>
          <a:prstGeom prst="roundRect">
            <a:avLst/>
          </a:prstGeom>
          <a:solidFill>
            <a:srgbClr val="008B2B"/>
          </a:solidFill>
          <a:ln w="25400" cap="flat" cmpd="sng" algn="ctr">
            <a:solidFill>
              <a:srgbClr val="008B2B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>
              <a:solidFill>
                <a:prstClr val="white"/>
              </a:solidFill>
              <a:latin typeface="Helvetica Neue LT Com 57 Condensed" charset="0"/>
              <a:ea typeface="Helvetica Neue LT Com 57 Condensed" charset="0"/>
              <a:cs typeface="Helvetica Neue LT Com 57 Condensed" charset="0"/>
            </a:endParaRPr>
          </a:p>
        </p:txBody>
      </p:sp>
      <p:sp>
        <p:nvSpPr>
          <p:cNvPr id="239" name="Rounded Rectangle 238">
            <a:extLst>
              <a:ext uri="{FF2B5EF4-FFF2-40B4-BE49-F238E27FC236}">
                <a16:creationId xmlns:a16="http://schemas.microsoft.com/office/drawing/2014/main" id="{69C9334A-D64E-304C-A277-E91C9E9B18DB}"/>
              </a:ext>
            </a:extLst>
          </p:cNvPr>
          <p:cNvSpPr/>
          <p:nvPr/>
        </p:nvSpPr>
        <p:spPr>
          <a:xfrm>
            <a:off x="7202117" y="2975822"/>
            <a:ext cx="110700" cy="110700"/>
          </a:xfrm>
          <a:prstGeom prst="roundRect">
            <a:avLst/>
          </a:prstGeom>
          <a:solidFill>
            <a:srgbClr val="008B2B"/>
          </a:solidFill>
          <a:ln w="25400" cap="flat" cmpd="sng" algn="ctr">
            <a:solidFill>
              <a:srgbClr val="008B2B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>
              <a:solidFill>
                <a:prstClr val="white"/>
              </a:solidFill>
              <a:latin typeface="Helvetica Neue LT Com 57 Condensed" charset="0"/>
              <a:ea typeface="Helvetica Neue LT Com 57 Condensed" charset="0"/>
              <a:cs typeface="Helvetica Neue LT Com 57 Condensed" charset="0"/>
            </a:endParaRPr>
          </a:p>
        </p:txBody>
      </p:sp>
      <p:sp>
        <p:nvSpPr>
          <p:cNvPr id="240" name="Rounded Rectangle 239">
            <a:extLst>
              <a:ext uri="{FF2B5EF4-FFF2-40B4-BE49-F238E27FC236}">
                <a16:creationId xmlns:a16="http://schemas.microsoft.com/office/drawing/2014/main" id="{D9648A78-571F-204C-9927-0EE6AC9228D8}"/>
              </a:ext>
            </a:extLst>
          </p:cNvPr>
          <p:cNvSpPr/>
          <p:nvPr/>
        </p:nvSpPr>
        <p:spPr>
          <a:xfrm>
            <a:off x="6661678" y="2405090"/>
            <a:ext cx="110700" cy="110700"/>
          </a:xfrm>
          <a:prstGeom prst="roundRect">
            <a:avLst/>
          </a:prstGeom>
          <a:solidFill>
            <a:srgbClr val="008B2B"/>
          </a:solidFill>
          <a:ln w="25400" cap="flat" cmpd="sng" algn="ctr">
            <a:solidFill>
              <a:srgbClr val="008B2B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>
              <a:solidFill>
                <a:prstClr val="white"/>
              </a:solidFill>
              <a:latin typeface="Helvetica Neue LT Com 57 Condensed" charset="0"/>
              <a:ea typeface="Helvetica Neue LT Com 57 Condensed" charset="0"/>
              <a:cs typeface="Helvetica Neue LT Com 57 Condensed" charset="0"/>
            </a:endParaRPr>
          </a:p>
        </p:txBody>
      </p:sp>
      <p:sp>
        <p:nvSpPr>
          <p:cNvPr id="241" name="Rounded Rectangle 240">
            <a:extLst>
              <a:ext uri="{FF2B5EF4-FFF2-40B4-BE49-F238E27FC236}">
                <a16:creationId xmlns:a16="http://schemas.microsoft.com/office/drawing/2014/main" id="{30602A73-B1F3-9E48-BA4D-7F2CBB8472D9}"/>
              </a:ext>
            </a:extLst>
          </p:cNvPr>
          <p:cNvSpPr/>
          <p:nvPr/>
        </p:nvSpPr>
        <p:spPr>
          <a:xfrm>
            <a:off x="7691768" y="2555782"/>
            <a:ext cx="110700" cy="110700"/>
          </a:xfrm>
          <a:prstGeom prst="roundRect">
            <a:avLst/>
          </a:prstGeom>
          <a:solidFill>
            <a:srgbClr val="008B2B"/>
          </a:solidFill>
          <a:ln w="25400" cap="flat" cmpd="sng" algn="ctr">
            <a:solidFill>
              <a:srgbClr val="008B2B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>
              <a:solidFill>
                <a:prstClr val="white"/>
              </a:solidFill>
              <a:latin typeface="Helvetica Neue LT Com 57 Condensed" charset="0"/>
              <a:ea typeface="Helvetica Neue LT Com 57 Condensed" charset="0"/>
              <a:cs typeface="Helvetica Neue LT Com 57 Condensed" charset="0"/>
            </a:endParaRPr>
          </a:p>
        </p:txBody>
      </p:sp>
      <p:sp>
        <p:nvSpPr>
          <p:cNvPr id="242" name="Rounded Rectangle 241">
            <a:extLst>
              <a:ext uri="{FF2B5EF4-FFF2-40B4-BE49-F238E27FC236}">
                <a16:creationId xmlns:a16="http://schemas.microsoft.com/office/drawing/2014/main" id="{751F5AEC-75BF-BC4F-AAD3-D9359637FFD7}"/>
              </a:ext>
            </a:extLst>
          </p:cNvPr>
          <p:cNvSpPr/>
          <p:nvPr/>
        </p:nvSpPr>
        <p:spPr>
          <a:xfrm>
            <a:off x="7635870" y="2102414"/>
            <a:ext cx="110700" cy="110700"/>
          </a:xfrm>
          <a:prstGeom prst="roundRect">
            <a:avLst/>
          </a:prstGeom>
          <a:solidFill>
            <a:srgbClr val="008B2B"/>
          </a:solidFill>
          <a:ln w="25400" cap="flat" cmpd="sng" algn="ctr">
            <a:solidFill>
              <a:srgbClr val="008B2B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>
              <a:solidFill>
                <a:prstClr val="white"/>
              </a:solidFill>
              <a:latin typeface="Helvetica Neue LT Com 57 Condensed" charset="0"/>
              <a:ea typeface="Helvetica Neue LT Com 57 Condensed" charset="0"/>
              <a:cs typeface="Helvetica Neue LT Com 57 Condensed" charset="0"/>
            </a:endParaRPr>
          </a:p>
        </p:txBody>
      </p:sp>
      <p:sp>
        <p:nvSpPr>
          <p:cNvPr id="243" name="Oval 242">
            <a:extLst>
              <a:ext uri="{FF2B5EF4-FFF2-40B4-BE49-F238E27FC236}">
                <a16:creationId xmlns:a16="http://schemas.microsoft.com/office/drawing/2014/main" id="{CD1F2203-288D-E24A-A88D-4FEC796F28C8}"/>
              </a:ext>
            </a:extLst>
          </p:cNvPr>
          <p:cNvSpPr/>
          <p:nvPr/>
        </p:nvSpPr>
        <p:spPr>
          <a:xfrm>
            <a:off x="6739766" y="1781764"/>
            <a:ext cx="108000" cy="108000"/>
          </a:xfrm>
          <a:prstGeom prst="ellipse">
            <a:avLst/>
          </a:prstGeom>
          <a:solidFill>
            <a:srgbClr val="00B050"/>
          </a:solidFill>
          <a:ln w="25400" cap="flat" cmpd="sng" algn="ctr">
            <a:solidFill>
              <a:srgbClr val="008B2B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>
              <a:solidFill>
                <a:prstClr val="white"/>
              </a:solidFill>
              <a:latin typeface="Helvetica Neue LT Com 57 Condensed" charset="0"/>
              <a:ea typeface="Helvetica Neue LT Com 57 Condensed" charset="0"/>
              <a:cs typeface="Helvetica Neue LT Com 57 Condensed" charset="0"/>
            </a:endParaRPr>
          </a:p>
        </p:txBody>
      </p:sp>
      <p:sp>
        <p:nvSpPr>
          <p:cNvPr id="244" name="Oval 243">
            <a:extLst>
              <a:ext uri="{FF2B5EF4-FFF2-40B4-BE49-F238E27FC236}">
                <a16:creationId xmlns:a16="http://schemas.microsoft.com/office/drawing/2014/main" id="{BD15E77F-43D0-8046-838A-C06C0F3541D7}"/>
              </a:ext>
            </a:extLst>
          </p:cNvPr>
          <p:cNvSpPr/>
          <p:nvPr/>
        </p:nvSpPr>
        <p:spPr>
          <a:xfrm>
            <a:off x="7225980" y="1835394"/>
            <a:ext cx="104888" cy="108000"/>
          </a:xfrm>
          <a:prstGeom prst="ellipse">
            <a:avLst/>
          </a:prstGeom>
          <a:solidFill>
            <a:srgbClr val="00B050"/>
          </a:solidFill>
          <a:ln w="25400" cap="flat" cmpd="sng" algn="ctr">
            <a:solidFill>
              <a:srgbClr val="008B2B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>
              <a:solidFill>
                <a:prstClr val="white"/>
              </a:solidFill>
              <a:latin typeface="Helvetica Neue LT Com 57 Condensed" charset="0"/>
              <a:ea typeface="Helvetica Neue LT Com 57 Condensed" charset="0"/>
              <a:cs typeface="Helvetica Neue LT Com 57 Condensed" charset="0"/>
            </a:endParaRPr>
          </a:p>
        </p:txBody>
      </p:sp>
      <p:cxnSp>
        <p:nvCxnSpPr>
          <p:cNvPr id="245" name="Straight Connector 244">
            <a:extLst>
              <a:ext uri="{FF2B5EF4-FFF2-40B4-BE49-F238E27FC236}">
                <a16:creationId xmlns:a16="http://schemas.microsoft.com/office/drawing/2014/main" id="{8F13BA08-2493-634F-B2B8-D35340490446}"/>
              </a:ext>
            </a:extLst>
          </p:cNvPr>
          <p:cNvCxnSpPr/>
          <p:nvPr/>
        </p:nvCxnSpPr>
        <p:spPr>
          <a:xfrm>
            <a:off x="6831951" y="1873948"/>
            <a:ext cx="207709" cy="167593"/>
          </a:xfrm>
          <a:prstGeom prst="line">
            <a:avLst/>
          </a:prstGeom>
          <a:noFill/>
          <a:ln w="31750" cap="flat" cmpd="sng" algn="ctr">
            <a:solidFill>
              <a:srgbClr val="008B2B">
                <a:lumMod val="50000"/>
              </a:srgbClr>
            </a:solidFill>
            <a:prstDash val="solid"/>
          </a:ln>
          <a:effectLst/>
        </p:spPr>
      </p:cxnSp>
      <p:cxnSp>
        <p:nvCxnSpPr>
          <p:cNvPr id="246" name="Straight Connector 245">
            <a:extLst>
              <a:ext uri="{FF2B5EF4-FFF2-40B4-BE49-F238E27FC236}">
                <a16:creationId xmlns:a16="http://schemas.microsoft.com/office/drawing/2014/main" id="{34C05851-D7D1-F94D-9687-9B35CA5F33AE}"/>
              </a:ext>
            </a:extLst>
          </p:cNvPr>
          <p:cNvCxnSpPr/>
          <p:nvPr/>
        </p:nvCxnSpPr>
        <p:spPr>
          <a:xfrm flipH="1">
            <a:off x="7039659" y="1927578"/>
            <a:ext cx="201683" cy="113963"/>
          </a:xfrm>
          <a:prstGeom prst="line">
            <a:avLst/>
          </a:prstGeom>
          <a:noFill/>
          <a:ln w="31750" cap="flat" cmpd="sng" algn="ctr">
            <a:solidFill>
              <a:srgbClr val="008B2B">
                <a:lumMod val="50000"/>
              </a:srgbClr>
            </a:solidFill>
            <a:prstDash val="solid"/>
          </a:ln>
          <a:effectLst/>
        </p:spPr>
      </p:cxnSp>
      <p:sp>
        <p:nvSpPr>
          <p:cNvPr id="247" name="Rounded Rectangle 246">
            <a:extLst>
              <a:ext uri="{FF2B5EF4-FFF2-40B4-BE49-F238E27FC236}">
                <a16:creationId xmlns:a16="http://schemas.microsoft.com/office/drawing/2014/main" id="{200FD5D3-7019-724E-AD96-22928DDC5DAD}"/>
              </a:ext>
            </a:extLst>
          </p:cNvPr>
          <p:cNvSpPr/>
          <p:nvPr/>
        </p:nvSpPr>
        <p:spPr>
          <a:xfrm>
            <a:off x="6984309" y="2041541"/>
            <a:ext cx="110700" cy="110700"/>
          </a:xfrm>
          <a:prstGeom prst="roundRect">
            <a:avLst/>
          </a:prstGeom>
          <a:solidFill>
            <a:srgbClr val="00B050"/>
          </a:solidFill>
          <a:ln w="25400" cap="flat" cmpd="sng" algn="ctr">
            <a:solidFill>
              <a:srgbClr val="008B2B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>
              <a:solidFill>
                <a:prstClr val="white"/>
              </a:solidFill>
              <a:latin typeface="Helvetica Neue LT Com 57 Condensed" charset="0"/>
              <a:ea typeface="Helvetica Neue LT Com 57 Condensed" charset="0"/>
              <a:cs typeface="Helvetica Neue LT Com 57 Condensed" charset="0"/>
            </a:endParaRPr>
          </a:p>
        </p:txBody>
      </p:sp>
      <p:cxnSp>
        <p:nvCxnSpPr>
          <p:cNvPr id="248" name="Straight Connector 247">
            <a:extLst>
              <a:ext uri="{FF2B5EF4-FFF2-40B4-BE49-F238E27FC236}">
                <a16:creationId xmlns:a16="http://schemas.microsoft.com/office/drawing/2014/main" id="{382F5DE3-9E3E-EE44-83CE-9A1B8FF4B9FD}"/>
              </a:ext>
            </a:extLst>
          </p:cNvPr>
          <p:cNvCxnSpPr>
            <a:stCxn id="271" idx="0"/>
          </p:cNvCxnSpPr>
          <p:nvPr/>
        </p:nvCxnSpPr>
        <p:spPr>
          <a:xfrm flipH="1" flipV="1">
            <a:off x="7039659" y="2152241"/>
            <a:ext cx="202866" cy="308539"/>
          </a:xfrm>
          <a:prstGeom prst="line">
            <a:avLst/>
          </a:prstGeom>
          <a:noFill/>
          <a:ln w="9525" cap="flat" cmpd="sng" algn="ctr">
            <a:solidFill>
              <a:srgbClr val="325AB4">
                <a:shade val="95000"/>
                <a:satMod val="105000"/>
              </a:srgbClr>
            </a:solidFill>
            <a:prstDash val="sysDot"/>
          </a:ln>
          <a:effectLst/>
        </p:spPr>
      </p:cxnSp>
      <p:cxnSp>
        <p:nvCxnSpPr>
          <p:cNvPr id="249" name="Straight Connector 248">
            <a:extLst>
              <a:ext uri="{FF2B5EF4-FFF2-40B4-BE49-F238E27FC236}">
                <a16:creationId xmlns:a16="http://schemas.microsoft.com/office/drawing/2014/main" id="{8C67E031-968A-D444-8D64-FE5FFF822A96}"/>
              </a:ext>
            </a:extLst>
          </p:cNvPr>
          <p:cNvCxnSpPr>
            <a:stCxn id="193" idx="7"/>
            <a:endCxn id="282" idx="2"/>
          </p:cNvCxnSpPr>
          <p:nvPr/>
        </p:nvCxnSpPr>
        <p:spPr>
          <a:xfrm flipV="1">
            <a:off x="5810447" y="2633055"/>
            <a:ext cx="651924" cy="100925"/>
          </a:xfrm>
          <a:prstGeom prst="line">
            <a:avLst/>
          </a:prstGeom>
          <a:noFill/>
          <a:ln w="9525" cap="flat" cmpd="sng" algn="ctr">
            <a:solidFill>
              <a:srgbClr val="325AB4">
                <a:shade val="95000"/>
                <a:satMod val="105000"/>
              </a:srgbClr>
            </a:solidFill>
            <a:prstDash val="sysDot"/>
          </a:ln>
          <a:effectLst/>
        </p:spPr>
      </p:cxnSp>
      <p:cxnSp>
        <p:nvCxnSpPr>
          <p:cNvPr id="250" name="Straight Connector 249">
            <a:extLst>
              <a:ext uri="{FF2B5EF4-FFF2-40B4-BE49-F238E27FC236}">
                <a16:creationId xmlns:a16="http://schemas.microsoft.com/office/drawing/2014/main" id="{5E9BED2A-878C-C04C-A693-A14D54625999}"/>
              </a:ext>
            </a:extLst>
          </p:cNvPr>
          <p:cNvCxnSpPr>
            <a:stCxn id="272" idx="1"/>
            <a:endCxn id="271" idx="5"/>
          </p:cNvCxnSpPr>
          <p:nvPr/>
        </p:nvCxnSpPr>
        <p:spPr>
          <a:xfrm flipH="1" flipV="1">
            <a:off x="7280709" y="2552964"/>
            <a:ext cx="251456" cy="295408"/>
          </a:xfrm>
          <a:prstGeom prst="line">
            <a:avLst/>
          </a:prstGeom>
          <a:noFill/>
          <a:ln w="9525" cap="flat" cmpd="sng" algn="ctr">
            <a:solidFill>
              <a:srgbClr val="325AB4">
                <a:shade val="95000"/>
                <a:satMod val="105000"/>
              </a:srgbClr>
            </a:solidFill>
            <a:prstDash val="sysDash"/>
          </a:ln>
          <a:effectLst/>
        </p:spPr>
      </p:cxnSp>
      <p:cxnSp>
        <p:nvCxnSpPr>
          <p:cNvPr id="251" name="Straight Connector 250">
            <a:extLst>
              <a:ext uri="{FF2B5EF4-FFF2-40B4-BE49-F238E27FC236}">
                <a16:creationId xmlns:a16="http://schemas.microsoft.com/office/drawing/2014/main" id="{59905082-232E-9B42-9392-17A75453662F}"/>
              </a:ext>
            </a:extLst>
          </p:cNvPr>
          <p:cNvCxnSpPr>
            <a:stCxn id="272" idx="6"/>
            <a:endCxn id="183" idx="2"/>
          </p:cNvCxnSpPr>
          <p:nvPr/>
        </p:nvCxnSpPr>
        <p:spPr>
          <a:xfrm>
            <a:off x="7624348" y="2886556"/>
            <a:ext cx="237377" cy="32894"/>
          </a:xfrm>
          <a:prstGeom prst="line">
            <a:avLst/>
          </a:prstGeom>
          <a:noFill/>
          <a:ln w="9525" cap="flat" cmpd="sng" algn="ctr">
            <a:solidFill>
              <a:srgbClr val="325AB4">
                <a:shade val="95000"/>
                <a:satMod val="105000"/>
              </a:srgbClr>
            </a:solidFill>
            <a:prstDash val="sysDash"/>
          </a:ln>
          <a:effectLst/>
        </p:spPr>
      </p:cxnSp>
      <p:sp>
        <p:nvSpPr>
          <p:cNvPr id="252" name="Oval 251">
            <a:extLst>
              <a:ext uri="{FF2B5EF4-FFF2-40B4-BE49-F238E27FC236}">
                <a16:creationId xmlns:a16="http://schemas.microsoft.com/office/drawing/2014/main" id="{3C9FD844-E26F-B546-B351-23CD7FA4AE9E}"/>
              </a:ext>
            </a:extLst>
          </p:cNvPr>
          <p:cNvSpPr/>
          <p:nvPr/>
        </p:nvSpPr>
        <p:spPr>
          <a:xfrm>
            <a:off x="6274523" y="2916284"/>
            <a:ext cx="108000" cy="108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solidFill>
              <a:srgbClr val="325AB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>
              <a:solidFill>
                <a:prstClr val="white"/>
              </a:solidFill>
              <a:latin typeface="Helvetica Neue LT Com 57 Condensed" charset="0"/>
              <a:ea typeface="Helvetica Neue LT Com 57 Condensed" charset="0"/>
              <a:cs typeface="Helvetica Neue LT Com 57 Condensed" charset="0"/>
            </a:endParaRPr>
          </a:p>
        </p:txBody>
      </p:sp>
      <p:cxnSp>
        <p:nvCxnSpPr>
          <p:cNvPr id="253" name="Straight Connector 252">
            <a:extLst>
              <a:ext uri="{FF2B5EF4-FFF2-40B4-BE49-F238E27FC236}">
                <a16:creationId xmlns:a16="http://schemas.microsoft.com/office/drawing/2014/main" id="{99D873CD-A85D-8744-AC24-1C2D0BBD23A4}"/>
              </a:ext>
            </a:extLst>
          </p:cNvPr>
          <p:cNvCxnSpPr/>
          <p:nvPr/>
        </p:nvCxnSpPr>
        <p:spPr>
          <a:xfrm flipV="1">
            <a:off x="5833660" y="3008467"/>
            <a:ext cx="456679" cy="412172"/>
          </a:xfrm>
          <a:prstGeom prst="line">
            <a:avLst/>
          </a:prstGeom>
          <a:noFill/>
          <a:ln w="9525" cap="flat" cmpd="sng" algn="ctr">
            <a:solidFill>
              <a:srgbClr val="325AB4">
                <a:shade val="95000"/>
                <a:satMod val="105000"/>
              </a:srgbClr>
            </a:solidFill>
            <a:prstDash val="sysDot"/>
          </a:ln>
          <a:effectLst/>
        </p:spPr>
      </p:cxnSp>
      <p:sp>
        <p:nvSpPr>
          <p:cNvPr id="254" name="TextBox 253">
            <a:extLst>
              <a:ext uri="{FF2B5EF4-FFF2-40B4-BE49-F238E27FC236}">
                <a16:creationId xmlns:a16="http://schemas.microsoft.com/office/drawing/2014/main" id="{8C4988CA-8B8A-9E42-B5BF-BE479CB17EBA}"/>
              </a:ext>
            </a:extLst>
          </p:cNvPr>
          <p:cNvSpPr txBox="1"/>
          <p:nvPr/>
        </p:nvSpPr>
        <p:spPr>
          <a:xfrm>
            <a:off x="991920" y="1745533"/>
            <a:ext cx="3577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1350">
                <a:solidFill>
                  <a:prstClr val="black"/>
                </a:solidFill>
                <a:latin typeface="Helvetica Neue LT Com 57 Condensed" charset="0"/>
                <a:ea typeface="Helvetica Neue LT Com 57 Condensed" charset="0"/>
                <a:cs typeface="Helvetica Neue LT Com 57 Condensed" charset="0"/>
              </a:rPr>
              <a:t>S1</a:t>
            </a:r>
          </a:p>
        </p:txBody>
      </p:sp>
      <p:sp>
        <p:nvSpPr>
          <p:cNvPr id="255" name="Oval 254">
            <a:extLst>
              <a:ext uri="{FF2B5EF4-FFF2-40B4-BE49-F238E27FC236}">
                <a16:creationId xmlns:a16="http://schemas.microsoft.com/office/drawing/2014/main" id="{DF4F853B-FD1B-4A47-A1B0-950AE05948C5}"/>
              </a:ext>
            </a:extLst>
          </p:cNvPr>
          <p:cNvSpPr/>
          <p:nvPr/>
        </p:nvSpPr>
        <p:spPr>
          <a:xfrm>
            <a:off x="5009504" y="2262725"/>
            <a:ext cx="108000" cy="108000"/>
          </a:xfrm>
          <a:prstGeom prst="ellipse">
            <a:avLst/>
          </a:prstGeom>
          <a:solidFill>
            <a:srgbClr val="008B2B"/>
          </a:solidFill>
          <a:ln w="25400" cap="flat" cmpd="sng" algn="ctr">
            <a:solidFill>
              <a:srgbClr val="008B2B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>
              <a:solidFill>
                <a:prstClr val="white"/>
              </a:solidFill>
              <a:latin typeface="Helvetica Neue LT Com 57 Condensed" charset="0"/>
              <a:ea typeface="Helvetica Neue LT Com 57 Condensed" charset="0"/>
              <a:cs typeface="Helvetica Neue LT Com 57 Condensed" charset="0"/>
            </a:endParaRPr>
          </a:p>
        </p:txBody>
      </p:sp>
      <p:sp>
        <p:nvSpPr>
          <p:cNvPr id="256" name="Oval 255">
            <a:extLst>
              <a:ext uri="{FF2B5EF4-FFF2-40B4-BE49-F238E27FC236}">
                <a16:creationId xmlns:a16="http://schemas.microsoft.com/office/drawing/2014/main" id="{2665957D-942F-2C4F-9912-9DC15750B876}"/>
              </a:ext>
            </a:extLst>
          </p:cNvPr>
          <p:cNvSpPr/>
          <p:nvPr/>
        </p:nvSpPr>
        <p:spPr>
          <a:xfrm>
            <a:off x="5670779" y="1164824"/>
            <a:ext cx="108000" cy="108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solidFill>
              <a:srgbClr val="325AB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>
              <a:solidFill>
                <a:prstClr val="white"/>
              </a:solidFill>
              <a:latin typeface="Helvetica Neue LT Com 57 Condensed" charset="0"/>
              <a:ea typeface="Helvetica Neue LT Com 57 Condensed" charset="0"/>
              <a:cs typeface="Helvetica Neue LT Com 57 Condensed" charset="0"/>
            </a:endParaRPr>
          </a:p>
        </p:txBody>
      </p:sp>
      <p:sp>
        <p:nvSpPr>
          <p:cNvPr id="257" name="Oval 256">
            <a:extLst>
              <a:ext uri="{FF2B5EF4-FFF2-40B4-BE49-F238E27FC236}">
                <a16:creationId xmlns:a16="http://schemas.microsoft.com/office/drawing/2014/main" id="{54623423-FF0D-0545-BA63-958B36A281E2}"/>
              </a:ext>
            </a:extLst>
          </p:cNvPr>
          <p:cNvSpPr/>
          <p:nvPr/>
        </p:nvSpPr>
        <p:spPr>
          <a:xfrm>
            <a:off x="5329994" y="2500289"/>
            <a:ext cx="104888" cy="112955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solidFill>
              <a:srgbClr val="325AB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>
              <a:solidFill>
                <a:prstClr val="white"/>
              </a:solidFill>
              <a:latin typeface="Helvetica Neue LT Com 57 Condensed" charset="0"/>
              <a:ea typeface="Helvetica Neue LT Com 57 Condensed" charset="0"/>
              <a:cs typeface="Helvetica Neue LT Com 57 Condensed" charset="0"/>
            </a:endParaRPr>
          </a:p>
        </p:txBody>
      </p:sp>
      <p:sp>
        <p:nvSpPr>
          <p:cNvPr id="258" name="Oval 257">
            <a:extLst>
              <a:ext uri="{FF2B5EF4-FFF2-40B4-BE49-F238E27FC236}">
                <a16:creationId xmlns:a16="http://schemas.microsoft.com/office/drawing/2014/main" id="{40E863D6-E21E-6748-BC86-8AECEE77D9AA}"/>
              </a:ext>
            </a:extLst>
          </p:cNvPr>
          <p:cNvSpPr/>
          <p:nvPr/>
        </p:nvSpPr>
        <p:spPr>
          <a:xfrm>
            <a:off x="5475786" y="1948938"/>
            <a:ext cx="108000" cy="108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solidFill>
              <a:srgbClr val="325AB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>
              <a:solidFill>
                <a:prstClr val="white"/>
              </a:solidFill>
              <a:latin typeface="Helvetica Neue LT Com 57 Condensed" charset="0"/>
              <a:ea typeface="Helvetica Neue LT Com 57 Condensed" charset="0"/>
              <a:cs typeface="Helvetica Neue LT Com 57 Condensed" charset="0"/>
            </a:endParaRPr>
          </a:p>
        </p:txBody>
      </p:sp>
      <p:sp>
        <p:nvSpPr>
          <p:cNvPr id="259" name="Oval 258">
            <a:extLst>
              <a:ext uri="{FF2B5EF4-FFF2-40B4-BE49-F238E27FC236}">
                <a16:creationId xmlns:a16="http://schemas.microsoft.com/office/drawing/2014/main" id="{4CF34D7F-8678-B04B-B16F-477C3BE6BC94}"/>
              </a:ext>
            </a:extLst>
          </p:cNvPr>
          <p:cNvSpPr/>
          <p:nvPr/>
        </p:nvSpPr>
        <p:spPr>
          <a:xfrm>
            <a:off x="6056251" y="1716437"/>
            <a:ext cx="104888" cy="112955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solidFill>
              <a:srgbClr val="325AB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>
              <a:solidFill>
                <a:prstClr val="white"/>
              </a:solidFill>
              <a:latin typeface="Helvetica Neue LT Com 57 Condensed" charset="0"/>
              <a:ea typeface="Helvetica Neue LT Com 57 Condensed" charset="0"/>
              <a:cs typeface="Helvetica Neue LT Com 57 Condensed" charset="0"/>
            </a:endParaRPr>
          </a:p>
        </p:txBody>
      </p:sp>
      <p:sp>
        <p:nvSpPr>
          <p:cNvPr id="260" name="Oval 259">
            <a:extLst>
              <a:ext uri="{FF2B5EF4-FFF2-40B4-BE49-F238E27FC236}">
                <a16:creationId xmlns:a16="http://schemas.microsoft.com/office/drawing/2014/main" id="{C8D46605-7E49-6A4D-955B-85915721F77B}"/>
              </a:ext>
            </a:extLst>
          </p:cNvPr>
          <p:cNvSpPr/>
          <p:nvPr/>
        </p:nvSpPr>
        <p:spPr>
          <a:xfrm>
            <a:off x="5551140" y="1627812"/>
            <a:ext cx="108000" cy="108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solidFill>
              <a:srgbClr val="325AB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>
              <a:solidFill>
                <a:prstClr val="white"/>
              </a:solidFill>
              <a:latin typeface="Helvetica Neue LT Com 57 Condensed" charset="0"/>
              <a:ea typeface="Helvetica Neue LT Com 57 Condensed" charset="0"/>
              <a:cs typeface="Helvetica Neue LT Com 57 Condensed" charset="0"/>
            </a:endParaRPr>
          </a:p>
        </p:txBody>
      </p:sp>
      <p:sp>
        <p:nvSpPr>
          <p:cNvPr id="261" name="Oval 260">
            <a:extLst>
              <a:ext uri="{FF2B5EF4-FFF2-40B4-BE49-F238E27FC236}">
                <a16:creationId xmlns:a16="http://schemas.microsoft.com/office/drawing/2014/main" id="{1AB456BB-19FA-C742-977E-12D9CFFDAD33}"/>
              </a:ext>
            </a:extLst>
          </p:cNvPr>
          <p:cNvSpPr/>
          <p:nvPr/>
        </p:nvSpPr>
        <p:spPr>
          <a:xfrm>
            <a:off x="5709316" y="1877803"/>
            <a:ext cx="104888" cy="112955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solidFill>
              <a:srgbClr val="325AB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>
              <a:solidFill>
                <a:prstClr val="white"/>
              </a:solidFill>
              <a:latin typeface="Helvetica Neue LT Com 57 Condensed" charset="0"/>
              <a:ea typeface="Helvetica Neue LT Com 57 Condensed" charset="0"/>
              <a:cs typeface="Helvetica Neue LT Com 57 Condensed" charset="0"/>
            </a:endParaRPr>
          </a:p>
        </p:txBody>
      </p:sp>
      <p:sp>
        <p:nvSpPr>
          <p:cNvPr id="262" name="Oval 261">
            <a:extLst>
              <a:ext uri="{FF2B5EF4-FFF2-40B4-BE49-F238E27FC236}">
                <a16:creationId xmlns:a16="http://schemas.microsoft.com/office/drawing/2014/main" id="{76A486E6-5B7B-4043-A2D6-25AE6F00B056}"/>
              </a:ext>
            </a:extLst>
          </p:cNvPr>
          <p:cNvSpPr/>
          <p:nvPr/>
        </p:nvSpPr>
        <p:spPr>
          <a:xfrm>
            <a:off x="4960422" y="1849898"/>
            <a:ext cx="108000" cy="108000"/>
          </a:xfrm>
          <a:prstGeom prst="ellipse">
            <a:avLst/>
          </a:prstGeom>
          <a:solidFill>
            <a:srgbClr val="008B2B"/>
          </a:solidFill>
          <a:ln w="25400" cap="flat" cmpd="sng" algn="ctr">
            <a:solidFill>
              <a:srgbClr val="008B2B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>
              <a:solidFill>
                <a:prstClr val="white"/>
              </a:solidFill>
              <a:latin typeface="Helvetica Neue LT Com 57 Condensed" charset="0"/>
              <a:ea typeface="Helvetica Neue LT Com 57 Condensed" charset="0"/>
              <a:cs typeface="Helvetica Neue LT Com 57 Condensed" charset="0"/>
            </a:endParaRPr>
          </a:p>
        </p:txBody>
      </p:sp>
      <p:sp>
        <p:nvSpPr>
          <p:cNvPr id="263" name="Oval 262">
            <a:extLst>
              <a:ext uri="{FF2B5EF4-FFF2-40B4-BE49-F238E27FC236}">
                <a16:creationId xmlns:a16="http://schemas.microsoft.com/office/drawing/2014/main" id="{7044044B-62FC-9742-BBAE-34563FCFCC4A}"/>
              </a:ext>
            </a:extLst>
          </p:cNvPr>
          <p:cNvSpPr/>
          <p:nvPr/>
        </p:nvSpPr>
        <p:spPr>
          <a:xfrm>
            <a:off x="5765794" y="2345761"/>
            <a:ext cx="108000" cy="108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solidFill>
              <a:srgbClr val="325AB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>
              <a:solidFill>
                <a:prstClr val="white"/>
              </a:solidFill>
              <a:latin typeface="Helvetica Neue LT Com 57 Condensed" charset="0"/>
              <a:ea typeface="Helvetica Neue LT Com 57 Condensed" charset="0"/>
              <a:cs typeface="Helvetica Neue LT Com 57 Condensed" charset="0"/>
            </a:endParaRPr>
          </a:p>
        </p:txBody>
      </p:sp>
      <p:cxnSp>
        <p:nvCxnSpPr>
          <p:cNvPr id="264" name="Straight Connector 263">
            <a:extLst>
              <a:ext uri="{FF2B5EF4-FFF2-40B4-BE49-F238E27FC236}">
                <a16:creationId xmlns:a16="http://schemas.microsoft.com/office/drawing/2014/main" id="{9D6E0DF4-E15D-4949-9D65-A9E377FB91BF}"/>
              </a:ext>
            </a:extLst>
          </p:cNvPr>
          <p:cNvCxnSpPr/>
          <p:nvPr/>
        </p:nvCxnSpPr>
        <p:spPr>
          <a:xfrm>
            <a:off x="5052606" y="1942082"/>
            <a:ext cx="218126" cy="134751"/>
          </a:xfrm>
          <a:prstGeom prst="line">
            <a:avLst/>
          </a:prstGeom>
          <a:noFill/>
          <a:ln w="31750" cap="flat" cmpd="sng" algn="ctr">
            <a:solidFill>
              <a:srgbClr val="008B2B">
                <a:lumMod val="50000"/>
              </a:srgbClr>
            </a:solidFill>
            <a:prstDash val="solid"/>
          </a:ln>
          <a:effectLst/>
        </p:spPr>
      </p:cxnSp>
      <p:cxnSp>
        <p:nvCxnSpPr>
          <p:cNvPr id="265" name="Straight Connector 264">
            <a:extLst>
              <a:ext uri="{FF2B5EF4-FFF2-40B4-BE49-F238E27FC236}">
                <a16:creationId xmlns:a16="http://schemas.microsoft.com/office/drawing/2014/main" id="{5E6E1BC5-F442-2A46-8939-98E708507835}"/>
              </a:ext>
            </a:extLst>
          </p:cNvPr>
          <p:cNvCxnSpPr/>
          <p:nvPr/>
        </p:nvCxnSpPr>
        <p:spPr>
          <a:xfrm flipV="1">
            <a:off x="5101689" y="2153201"/>
            <a:ext cx="169043" cy="125341"/>
          </a:xfrm>
          <a:prstGeom prst="line">
            <a:avLst/>
          </a:prstGeom>
          <a:noFill/>
          <a:ln w="31750" cap="flat" cmpd="sng" algn="ctr">
            <a:solidFill>
              <a:srgbClr val="008B2B">
                <a:lumMod val="50000"/>
              </a:srgbClr>
            </a:solidFill>
            <a:prstDash val="solid"/>
          </a:ln>
          <a:effectLst/>
        </p:spPr>
      </p:cxnSp>
      <p:cxnSp>
        <p:nvCxnSpPr>
          <p:cNvPr id="266" name="Straight Connector 265">
            <a:extLst>
              <a:ext uri="{FF2B5EF4-FFF2-40B4-BE49-F238E27FC236}">
                <a16:creationId xmlns:a16="http://schemas.microsoft.com/office/drawing/2014/main" id="{599F7AC7-0C45-3E41-BC39-A67A60B4C8B0}"/>
              </a:ext>
            </a:extLst>
          </p:cNvPr>
          <p:cNvCxnSpPr/>
          <p:nvPr/>
        </p:nvCxnSpPr>
        <p:spPr>
          <a:xfrm>
            <a:off x="5307565" y="2165315"/>
            <a:ext cx="74873" cy="334974"/>
          </a:xfrm>
          <a:prstGeom prst="line">
            <a:avLst/>
          </a:prstGeom>
          <a:noFill/>
          <a:ln w="9525" cap="flat" cmpd="sng" algn="ctr">
            <a:solidFill>
              <a:srgbClr val="325AB4">
                <a:shade val="95000"/>
                <a:satMod val="105000"/>
              </a:srgbClr>
            </a:solidFill>
            <a:prstDash val="sysDot"/>
          </a:ln>
          <a:effectLst/>
        </p:spPr>
      </p:cxnSp>
      <p:cxnSp>
        <p:nvCxnSpPr>
          <p:cNvPr id="267" name="Straight Connector 266">
            <a:extLst>
              <a:ext uri="{FF2B5EF4-FFF2-40B4-BE49-F238E27FC236}">
                <a16:creationId xmlns:a16="http://schemas.microsoft.com/office/drawing/2014/main" id="{795EE558-12B9-1D42-AF01-60E4E22A5040}"/>
              </a:ext>
            </a:extLst>
          </p:cNvPr>
          <p:cNvCxnSpPr/>
          <p:nvPr/>
        </p:nvCxnSpPr>
        <p:spPr>
          <a:xfrm>
            <a:off x="5778780" y="1218825"/>
            <a:ext cx="181324" cy="3197"/>
          </a:xfrm>
          <a:prstGeom prst="line">
            <a:avLst/>
          </a:prstGeom>
          <a:noFill/>
          <a:ln w="9525" cap="flat" cmpd="sng" algn="ctr">
            <a:solidFill>
              <a:srgbClr val="325AB4">
                <a:shade val="95000"/>
                <a:satMod val="105000"/>
              </a:srgbClr>
            </a:solidFill>
            <a:prstDash val="sysDot"/>
          </a:ln>
          <a:effectLst/>
        </p:spPr>
      </p:cxnSp>
      <p:cxnSp>
        <p:nvCxnSpPr>
          <p:cNvPr id="268" name="Straight Connector 267">
            <a:extLst>
              <a:ext uri="{FF2B5EF4-FFF2-40B4-BE49-F238E27FC236}">
                <a16:creationId xmlns:a16="http://schemas.microsoft.com/office/drawing/2014/main" id="{E40A4730-800E-2642-B0D1-05E5D1CD8DD7}"/>
              </a:ext>
            </a:extLst>
          </p:cNvPr>
          <p:cNvCxnSpPr/>
          <p:nvPr/>
        </p:nvCxnSpPr>
        <p:spPr>
          <a:xfrm flipV="1">
            <a:off x="5529786" y="1742746"/>
            <a:ext cx="65217" cy="206192"/>
          </a:xfrm>
          <a:prstGeom prst="line">
            <a:avLst/>
          </a:prstGeom>
          <a:noFill/>
          <a:ln w="9525" cap="flat" cmpd="sng" algn="ctr">
            <a:solidFill>
              <a:srgbClr val="325AB4">
                <a:shade val="95000"/>
                <a:satMod val="105000"/>
              </a:srgbClr>
            </a:solidFill>
            <a:prstDash val="sysDot"/>
          </a:ln>
          <a:effectLst/>
        </p:spPr>
      </p:cxnSp>
      <p:cxnSp>
        <p:nvCxnSpPr>
          <p:cNvPr id="269" name="Straight Connector 268">
            <a:extLst>
              <a:ext uri="{FF2B5EF4-FFF2-40B4-BE49-F238E27FC236}">
                <a16:creationId xmlns:a16="http://schemas.microsoft.com/office/drawing/2014/main" id="{45639756-7264-9543-81D2-4AA15F3EF954}"/>
              </a:ext>
            </a:extLst>
          </p:cNvPr>
          <p:cNvCxnSpPr>
            <a:endCxn id="300" idx="5"/>
          </p:cNvCxnSpPr>
          <p:nvPr/>
        </p:nvCxnSpPr>
        <p:spPr>
          <a:xfrm flipH="1" flipV="1">
            <a:off x="5621342" y="1691826"/>
            <a:ext cx="103336" cy="202518"/>
          </a:xfrm>
          <a:prstGeom prst="line">
            <a:avLst/>
          </a:prstGeom>
          <a:noFill/>
          <a:ln w="9525" cap="flat" cmpd="sng" algn="ctr">
            <a:solidFill>
              <a:srgbClr val="325AB4">
                <a:shade val="95000"/>
                <a:satMod val="105000"/>
              </a:srgbClr>
            </a:solidFill>
            <a:prstDash val="sysDot"/>
          </a:ln>
          <a:effectLst/>
        </p:spPr>
      </p:cxnSp>
      <p:cxnSp>
        <p:nvCxnSpPr>
          <p:cNvPr id="270" name="Straight Connector 269">
            <a:extLst>
              <a:ext uri="{FF2B5EF4-FFF2-40B4-BE49-F238E27FC236}">
                <a16:creationId xmlns:a16="http://schemas.microsoft.com/office/drawing/2014/main" id="{41619672-B563-F741-B3CC-D30058ADAB2B}"/>
              </a:ext>
            </a:extLst>
          </p:cNvPr>
          <p:cNvCxnSpPr>
            <a:endCxn id="302" idx="6"/>
          </p:cNvCxnSpPr>
          <p:nvPr/>
        </p:nvCxnSpPr>
        <p:spPr>
          <a:xfrm flipH="1" flipV="1">
            <a:off x="5325153" y="2117372"/>
            <a:ext cx="456457" cy="244205"/>
          </a:xfrm>
          <a:prstGeom prst="line">
            <a:avLst/>
          </a:prstGeom>
          <a:noFill/>
          <a:ln w="9525" cap="flat" cmpd="sng" algn="ctr">
            <a:solidFill>
              <a:srgbClr val="325AB4">
                <a:shade val="95000"/>
                <a:satMod val="105000"/>
              </a:srgbClr>
            </a:solidFill>
            <a:prstDash val="sysDot"/>
          </a:ln>
          <a:effectLst/>
        </p:spPr>
      </p:cxnSp>
      <p:cxnSp>
        <p:nvCxnSpPr>
          <p:cNvPr id="271" name="Straight Connector 270">
            <a:extLst>
              <a:ext uri="{FF2B5EF4-FFF2-40B4-BE49-F238E27FC236}">
                <a16:creationId xmlns:a16="http://schemas.microsoft.com/office/drawing/2014/main" id="{2C2854B2-A029-C848-8A82-27D3E6148A2D}"/>
              </a:ext>
            </a:extLst>
          </p:cNvPr>
          <p:cNvCxnSpPr/>
          <p:nvPr/>
        </p:nvCxnSpPr>
        <p:spPr>
          <a:xfrm flipV="1">
            <a:off x="5798843" y="1772914"/>
            <a:ext cx="257408" cy="121430"/>
          </a:xfrm>
          <a:prstGeom prst="line">
            <a:avLst/>
          </a:prstGeom>
          <a:noFill/>
          <a:ln w="9525" cap="flat" cmpd="sng" algn="ctr">
            <a:solidFill>
              <a:srgbClr val="325AB4">
                <a:shade val="95000"/>
                <a:satMod val="105000"/>
              </a:srgbClr>
            </a:solidFill>
            <a:prstDash val="sysDot"/>
          </a:ln>
          <a:effectLst/>
        </p:spPr>
      </p:cxnSp>
      <p:cxnSp>
        <p:nvCxnSpPr>
          <p:cNvPr id="272" name="Straight Connector 271">
            <a:extLst>
              <a:ext uri="{FF2B5EF4-FFF2-40B4-BE49-F238E27FC236}">
                <a16:creationId xmlns:a16="http://schemas.microsoft.com/office/drawing/2014/main" id="{2B147B8E-1A15-144D-9F1F-E967C975246B}"/>
              </a:ext>
            </a:extLst>
          </p:cNvPr>
          <p:cNvCxnSpPr/>
          <p:nvPr/>
        </p:nvCxnSpPr>
        <p:spPr>
          <a:xfrm flipV="1">
            <a:off x="5857978" y="1829392"/>
            <a:ext cx="250717" cy="532185"/>
          </a:xfrm>
          <a:prstGeom prst="line">
            <a:avLst/>
          </a:prstGeom>
          <a:noFill/>
          <a:ln w="9525" cap="flat" cmpd="sng" algn="ctr">
            <a:solidFill>
              <a:srgbClr val="325AB4">
                <a:shade val="95000"/>
                <a:satMod val="105000"/>
              </a:srgbClr>
            </a:solidFill>
            <a:prstDash val="sysDot"/>
          </a:ln>
          <a:effectLst/>
        </p:spPr>
      </p:cxnSp>
      <p:cxnSp>
        <p:nvCxnSpPr>
          <p:cNvPr id="273" name="Straight Connector 272">
            <a:extLst>
              <a:ext uri="{FF2B5EF4-FFF2-40B4-BE49-F238E27FC236}">
                <a16:creationId xmlns:a16="http://schemas.microsoft.com/office/drawing/2014/main" id="{7D14EFD4-744E-C644-AF3B-C923015D44AA}"/>
              </a:ext>
            </a:extLst>
          </p:cNvPr>
          <p:cNvCxnSpPr/>
          <p:nvPr/>
        </p:nvCxnSpPr>
        <p:spPr>
          <a:xfrm flipH="1" flipV="1">
            <a:off x="5761760" y="1990757"/>
            <a:ext cx="58034" cy="355004"/>
          </a:xfrm>
          <a:prstGeom prst="line">
            <a:avLst/>
          </a:prstGeom>
          <a:noFill/>
          <a:ln w="9525" cap="flat" cmpd="sng" algn="ctr">
            <a:solidFill>
              <a:srgbClr val="325AB4">
                <a:shade val="95000"/>
                <a:satMod val="105000"/>
              </a:srgbClr>
            </a:solidFill>
            <a:prstDash val="sysDot"/>
          </a:ln>
          <a:effectLst/>
        </p:spPr>
      </p:cxnSp>
      <p:sp>
        <p:nvSpPr>
          <p:cNvPr id="274" name="Rounded Rectangle 273">
            <a:extLst>
              <a:ext uri="{FF2B5EF4-FFF2-40B4-BE49-F238E27FC236}">
                <a16:creationId xmlns:a16="http://schemas.microsoft.com/office/drawing/2014/main" id="{0696BF4D-ACDE-6646-A505-206B09EC6F11}"/>
              </a:ext>
            </a:extLst>
          </p:cNvPr>
          <p:cNvSpPr/>
          <p:nvPr/>
        </p:nvSpPr>
        <p:spPr>
          <a:xfrm>
            <a:off x="5252216" y="2054615"/>
            <a:ext cx="110700" cy="110700"/>
          </a:xfrm>
          <a:prstGeom prst="roundRect">
            <a:avLst/>
          </a:prstGeom>
          <a:solidFill>
            <a:srgbClr val="008B2B"/>
          </a:solidFill>
          <a:ln w="25400" cap="flat" cmpd="sng" algn="ctr">
            <a:solidFill>
              <a:srgbClr val="008B2B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>
              <a:solidFill>
                <a:prstClr val="white"/>
              </a:solidFill>
              <a:latin typeface="Helvetica Neue LT Com 57 Condensed" charset="0"/>
              <a:ea typeface="Helvetica Neue LT Com 57 Condensed" charset="0"/>
              <a:cs typeface="Helvetica Neue LT Com 57 Condensed" charset="0"/>
            </a:endParaRPr>
          </a:p>
        </p:txBody>
      </p:sp>
      <p:sp>
        <p:nvSpPr>
          <p:cNvPr id="275" name="Oval 274">
            <a:extLst>
              <a:ext uri="{FF2B5EF4-FFF2-40B4-BE49-F238E27FC236}">
                <a16:creationId xmlns:a16="http://schemas.microsoft.com/office/drawing/2014/main" id="{A7302DCE-0190-7840-90ED-8E265AAB1DCB}"/>
              </a:ext>
            </a:extLst>
          </p:cNvPr>
          <p:cNvSpPr/>
          <p:nvPr/>
        </p:nvSpPr>
        <p:spPr>
          <a:xfrm>
            <a:off x="5965258" y="1144375"/>
            <a:ext cx="108000" cy="108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solidFill>
              <a:srgbClr val="325AB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>
              <a:solidFill>
                <a:prstClr val="white"/>
              </a:solidFill>
              <a:latin typeface="Helvetica Neue LT Com 57 Condensed" charset="0"/>
              <a:ea typeface="Helvetica Neue LT Com 57 Condensed" charset="0"/>
              <a:cs typeface="Helvetica Neue LT Com 57 Condensed" charset="0"/>
            </a:endParaRPr>
          </a:p>
        </p:txBody>
      </p:sp>
      <p:cxnSp>
        <p:nvCxnSpPr>
          <p:cNvPr id="276" name="Straight Connector 275">
            <a:extLst>
              <a:ext uri="{FF2B5EF4-FFF2-40B4-BE49-F238E27FC236}">
                <a16:creationId xmlns:a16="http://schemas.microsoft.com/office/drawing/2014/main" id="{AC3D4050-F39D-8D45-A2EA-C244C1094FA0}"/>
              </a:ext>
            </a:extLst>
          </p:cNvPr>
          <p:cNvCxnSpPr>
            <a:stCxn id="283" idx="1"/>
            <a:endCxn id="300" idx="5"/>
          </p:cNvCxnSpPr>
          <p:nvPr/>
        </p:nvCxnSpPr>
        <p:spPr>
          <a:xfrm flipH="1" flipV="1">
            <a:off x="6145778" y="1812850"/>
            <a:ext cx="294225" cy="477191"/>
          </a:xfrm>
          <a:prstGeom prst="line">
            <a:avLst/>
          </a:prstGeom>
          <a:noFill/>
          <a:ln w="9525" cap="flat" cmpd="sng" algn="ctr">
            <a:solidFill>
              <a:srgbClr val="325AB4">
                <a:shade val="95000"/>
                <a:satMod val="105000"/>
              </a:srgbClr>
            </a:solidFill>
            <a:prstDash val="sysDot"/>
          </a:ln>
          <a:effectLst/>
        </p:spPr>
      </p:cxnSp>
      <p:cxnSp>
        <p:nvCxnSpPr>
          <p:cNvPr id="277" name="Straight Connector 276">
            <a:extLst>
              <a:ext uri="{FF2B5EF4-FFF2-40B4-BE49-F238E27FC236}">
                <a16:creationId xmlns:a16="http://schemas.microsoft.com/office/drawing/2014/main" id="{548367E6-F3A7-2C45-9BF3-C51F457F79BB}"/>
              </a:ext>
            </a:extLst>
          </p:cNvPr>
          <p:cNvCxnSpPr>
            <a:endCxn id="283" idx="2"/>
          </p:cNvCxnSpPr>
          <p:nvPr/>
        </p:nvCxnSpPr>
        <p:spPr>
          <a:xfrm flipV="1">
            <a:off x="5873794" y="2328224"/>
            <a:ext cx="550393" cy="71537"/>
          </a:xfrm>
          <a:prstGeom prst="line">
            <a:avLst/>
          </a:prstGeom>
          <a:noFill/>
          <a:ln w="9525" cap="flat" cmpd="sng" algn="ctr">
            <a:solidFill>
              <a:srgbClr val="325AB4">
                <a:shade val="95000"/>
                <a:satMod val="105000"/>
              </a:srgbClr>
            </a:solidFill>
            <a:prstDash val="sysDot"/>
          </a:ln>
          <a:effectLst/>
        </p:spPr>
      </p:cxnSp>
      <p:cxnSp>
        <p:nvCxnSpPr>
          <p:cNvPr id="278" name="Straight Connector 277">
            <a:extLst>
              <a:ext uri="{FF2B5EF4-FFF2-40B4-BE49-F238E27FC236}">
                <a16:creationId xmlns:a16="http://schemas.microsoft.com/office/drawing/2014/main" id="{11CA2A08-A757-4140-BAC8-FF27773C4C1D}"/>
              </a:ext>
            </a:extLst>
          </p:cNvPr>
          <p:cNvCxnSpPr/>
          <p:nvPr/>
        </p:nvCxnSpPr>
        <p:spPr>
          <a:xfrm flipH="1" flipV="1">
            <a:off x="6057442" y="1236559"/>
            <a:ext cx="299919" cy="177054"/>
          </a:xfrm>
          <a:prstGeom prst="line">
            <a:avLst/>
          </a:prstGeom>
          <a:noFill/>
          <a:ln w="9525" cap="flat" cmpd="sng" algn="ctr">
            <a:solidFill>
              <a:srgbClr val="325AB4">
                <a:shade val="95000"/>
                <a:satMod val="105000"/>
              </a:srgbClr>
            </a:solidFill>
            <a:prstDash val="sysDot"/>
          </a:ln>
          <a:effectLst/>
        </p:spPr>
      </p:cxnSp>
      <p:cxnSp>
        <p:nvCxnSpPr>
          <p:cNvPr id="279" name="Straight Connector 278">
            <a:extLst>
              <a:ext uri="{FF2B5EF4-FFF2-40B4-BE49-F238E27FC236}">
                <a16:creationId xmlns:a16="http://schemas.microsoft.com/office/drawing/2014/main" id="{442DC522-7373-F149-A422-CDDBD75E9232}"/>
              </a:ext>
            </a:extLst>
          </p:cNvPr>
          <p:cNvCxnSpPr/>
          <p:nvPr/>
        </p:nvCxnSpPr>
        <p:spPr>
          <a:xfrm flipH="1" flipV="1">
            <a:off x="6431527" y="1493484"/>
            <a:ext cx="324056" cy="304096"/>
          </a:xfrm>
          <a:prstGeom prst="line">
            <a:avLst/>
          </a:prstGeom>
          <a:noFill/>
          <a:ln w="9525" cap="flat" cmpd="sng" algn="ctr">
            <a:solidFill>
              <a:srgbClr val="325AB4">
                <a:shade val="95000"/>
                <a:satMod val="105000"/>
              </a:srgbClr>
            </a:solidFill>
            <a:prstDash val="sysDot"/>
          </a:ln>
          <a:effectLst/>
        </p:spPr>
      </p:cxnSp>
      <p:cxnSp>
        <p:nvCxnSpPr>
          <p:cNvPr id="280" name="Straight Connector 279">
            <a:extLst>
              <a:ext uri="{FF2B5EF4-FFF2-40B4-BE49-F238E27FC236}">
                <a16:creationId xmlns:a16="http://schemas.microsoft.com/office/drawing/2014/main" id="{1DBD1B80-C8BC-5349-9F14-8293AC95580F}"/>
              </a:ext>
            </a:extLst>
          </p:cNvPr>
          <p:cNvCxnSpPr>
            <a:stCxn id="300" idx="0"/>
          </p:cNvCxnSpPr>
          <p:nvPr/>
        </p:nvCxnSpPr>
        <p:spPr>
          <a:xfrm flipH="1" flipV="1">
            <a:off x="6019258" y="1252375"/>
            <a:ext cx="89437" cy="464062"/>
          </a:xfrm>
          <a:prstGeom prst="line">
            <a:avLst/>
          </a:prstGeom>
          <a:noFill/>
          <a:ln w="9525" cap="flat" cmpd="sng" algn="ctr">
            <a:solidFill>
              <a:srgbClr val="325AB4">
                <a:shade val="95000"/>
                <a:satMod val="105000"/>
              </a:srgbClr>
            </a:solidFill>
            <a:prstDash val="sysDot"/>
          </a:ln>
          <a:effectLst/>
        </p:spPr>
      </p:cxnSp>
      <p:cxnSp>
        <p:nvCxnSpPr>
          <p:cNvPr id="281" name="Straight Connector 280">
            <a:extLst>
              <a:ext uri="{FF2B5EF4-FFF2-40B4-BE49-F238E27FC236}">
                <a16:creationId xmlns:a16="http://schemas.microsoft.com/office/drawing/2014/main" id="{4289E4D2-7162-6445-8CE4-23DD0B463AB0}"/>
              </a:ext>
            </a:extLst>
          </p:cNvPr>
          <p:cNvCxnSpPr>
            <a:stCxn id="220" idx="2"/>
          </p:cNvCxnSpPr>
          <p:nvPr/>
        </p:nvCxnSpPr>
        <p:spPr>
          <a:xfrm flipH="1">
            <a:off x="7554533" y="3504910"/>
            <a:ext cx="287880" cy="222044"/>
          </a:xfrm>
          <a:prstGeom prst="line">
            <a:avLst/>
          </a:prstGeom>
          <a:noFill/>
          <a:ln w="9525" cap="flat" cmpd="sng" algn="ctr">
            <a:solidFill>
              <a:srgbClr val="325AB4">
                <a:shade val="95000"/>
                <a:satMod val="105000"/>
              </a:srgbClr>
            </a:solidFill>
            <a:prstDash val="sysDash"/>
          </a:ln>
          <a:effectLst/>
        </p:spPr>
      </p:cxnSp>
      <p:sp>
        <p:nvSpPr>
          <p:cNvPr id="282" name="Triangle 281">
            <a:extLst>
              <a:ext uri="{FF2B5EF4-FFF2-40B4-BE49-F238E27FC236}">
                <a16:creationId xmlns:a16="http://schemas.microsoft.com/office/drawing/2014/main" id="{E43B777E-0F7F-1E45-ADC7-A611016037B7}"/>
              </a:ext>
            </a:extLst>
          </p:cNvPr>
          <p:cNvSpPr/>
          <p:nvPr/>
        </p:nvSpPr>
        <p:spPr>
          <a:xfrm>
            <a:off x="8173257" y="3364241"/>
            <a:ext cx="110700" cy="110700"/>
          </a:xfrm>
          <a:prstGeom prst="triangle">
            <a:avLst/>
          </a:prstGeom>
          <a:solidFill>
            <a:srgbClr val="325AB4"/>
          </a:solidFill>
          <a:ln w="25400" cap="flat" cmpd="sng" algn="ctr">
            <a:solidFill>
              <a:srgbClr val="325AB4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>
              <a:solidFill>
                <a:prstClr val="white"/>
              </a:solidFill>
              <a:latin typeface="Helvetica Neue LT Com 57 Condensed" charset="0"/>
              <a:ea typeface="Helvetica Neue LT Com 57 Condensed" charset="0"/>
              <a:cs typeface="Helvetica Neue LT Com 57 Condensed" charset="0"/>
            </a:endParaRPr>
          </a:p>
        </p:txBody>
      </p:sp>
      <p:sp>
        <p:nvSpPr>
          <p:cNvPr id="283" name="Diamond 282">
            <a:extLst>
              <a:ext uri="{FF2B5EF4-FFF2-40B4-BE49-F238E27FC236}">
                <a16:creationId xmlns:a16="http://schemas.microsoft.com/office/drawing/2014/main" id="{737ADA61-E901-6949-9F90-1E374791327C}"/>
              </a:ext>
            </a:extLst>
          </p:cNvPr>
          <p:cNvSpPr/>
          <p:nvPr/>
        </p:nvSpPr>
        <p:spPr>
          <a:xfrm>
            <a:off x="7785713" y="3386110"/>
            <a:ext cx="113400" cy="118800"/>
          </a:xfrm>
          <a:prstGeom prst="diamond">
            <a:avLst/>
          </a:prstGeom>
          <a:solidFill>
            <a:srgbClr val="325AB4"/>
          </a:solidFill>
          <a:ln w="25400" cap="flat" cmpd="sng" algn="ctr">
            <a:solidFill>
              <a:srgbClr val="325AB4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>
              <a:solidFill>
                <a:prstClr val="white"/>
              </a:solidFill>
              <a:latin typeface="Helvetica Neue LT Com 57 Condensed" charset="0"/>
              <a:ea typeface="Helvetica Neue LT Com 57 Condensed" charset="0"/>
              <a:cs typeface="Helvetica Neue LT Com 57 Condensed" charset="0"/>
            </a:endParaRPr>
          </a:p>
        </p:txBody>
      </p:sp>
      <p:cxnSp>
        <p:nvCxnSpPr>
          <p:cNvPr id="284" name="Straight Connector 283">
            <a:extLst>
              <a:ext uri="{FF2B5EF4-FFF2-40B4-BE49-F238E27FC236}">
                <a16:creationId xmlns:a16="http://schemas.microsoft.com/office/drawing/2014/main" id="{24F2194E-77FB-174E-9EE7-1DB659CE84CC}"/>
              </a:ext>
            </a:extLst>
          </p:cNvPr>
          <p:cNvCxnSpPr>
            <a:stCxn id="220" idx="0"/>
          </p:cNvCxnSpPr>
          <p:nvPr/>
        </p:nvCxnSpPr>
        <p:spPr>
          <a:xfrm flipV="1">
            <a:off x="7842413" y="3121100"/>
            <a:ext cx="353646" cy="265010"/>
          </a:xfrm>
          <a:prstGeom prst="line">
            <a:avLst/>
          </a:prstGeom>
          <a:noFill/>
          <a:ln w="12700" cap="flat" cmpd="sng" algn="ctr">
            <a:solidFill>
              <a:srgbClr val="325AB4">
                <a:lumMod val="50000"/>
              </a:srgbClr>
            </a:solidFill>
            <a:prstDash val="dash"/>
          </a:ln>
          <a:effectLst/>
        </p:spPr>
      </p:cxnSp>
      <p:cxnSp>
        <p:nvCxnSpPr>
          <p:cNvPr id="285" name="Straight Connector 284">
            <a:extLst>
              <a:ext uri="{FF2B5EF4-FFF2-40B4-BE49-F238E27FC236}">
                <a16:creationId xmlns:a16="http://schemas.microsoft.com/office/drawing/2014/main" id="{A565D994-149F-BD43-A1A4-076A9A332A29}"/>
              </a:ext>
            </a:extLst>
          </p:cNvPr>
          <p:cNvCxnSpPr/>
          <p:nvPr/>
        </p:nvCxnSpPr>
        <p:spPr>
          <a:xfrm flipH="1">
            <a:off x="8228607" y="3136916"/>
            <a:ext cx="5636" cy="227325"/>
          </a:xfrm>
          <a:prstGeom prst="line">
            <a:avLst/>
          </a:prstGeom>
          <a:noFill/>
          <a:ln w="12700" cap="flat" cmpd="sng" algn="ctr">
            <a:solidFill>
              <a:srgbClr val="325AB4">
                <a:lumMod val="50000"/>
              </a:srgbClr>
            </a:solidFill>
            <a:prstDash val="dash"/>
          </a:ln>
          <a:effectLst/>
        </p:spPr>
      </p:cxnSp>
      <p:cxnSp>
        <p:nvCxnSpPr>
          <p:cNvPr id="286" name="Straight Connector 285">
            <a:extLst>
              <a:ext uri="{FF2B5EF4-FFF2-40B4-BE49-F238E27FC236}">
                <a16:creationId xmlns:a16="http://schemas.microsoft.com/office/drawing/2014/main" id="{2A799C6E-F536-9540-8B02-98C3AFAE1ABC}"/>
              </a:ext>
            </a:extLst>
          </p:cNvPr>
          <p:cNvCxnSpPr>
            <a:endCxn id="220" idx="3"/>
          </p:cNvCxnSpPr>
          <p:nvPr/>
        </p:nvCxnSpPr>
        <p:spPr>
          <a:xfrm flipH="1" flipV="1">
            <a:off x="7899112" y="3445510"/>
            <a:ext cx="274145" cy="29431"/>
          </a:xfrm>
          <a:prstGeom prst="line">
            <a:avLst/>
          </a:prstGeom>
          <a:noFill/>
          <a:ln w="12700" cap="flat" cmpd="sng" algn="ctr">
            <a:solidFill>
              <a:srgbClr val="325AB4">
                <a:lumMod val="50000"/>
              </a:srgbClr>
            </a:solidFill>
            <a:prstDash val="dash"/>
          </a:ln>
          <a:effectLst/>
        </p:spPr>
      </p:cxnSp>
      <p:sp>
        <p:nvSpPr>
          <p:cNvPr id="287" name="Triangle 286">
            <a:extLst>
              <a:ext uri="{FF2B5EF4-FFF2-40B4-BE49-F238E27FC236}">
                <a16:creationId xmlns:a16="http://schemas.microsoft.com/office/drawing/2014/main" id="{D9556641-BC3B-1C40-ABBC-3A2BC1E6B69D}"/>
              </a:ext>
            </a:extLst>
          </p:cNvPr>
          <p:cNvSpPr/>
          <p:nvPr/>
        </p:nvSpPr>
        <p:spPr>
          <a:xfrm>
            <a:off x="5050058" y="2487388"/>
            <a:ext cx="110700" cy="110700"/>
          </a:xfrm>
          <a:prstGeom prst="triangle">
            <a:avLst/>
          </a:prstGeom>
          <a:solidFill>
            <a:srgbClr val="325AB4"/>
          </a:solidFill>
          <a:ln w="25400" cap="flat" cmpd="sng" algn="ctr">
            <a:solidFill>
              <a:srgbClr val="325AB4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>
              <a:solidFill>
                <a:prstClr val="white"/>
              </a:solidFill>
              <a:latin typeface="Helvetica Neue LT Com 57 Condensed" charset="0"/>
              <a:ea typeface="Helvetica Neue LT Com 57 Condensed" charset="0"/>
              <a:cs typeface="Helvetica Neue LT Com 57 Condensed" charset="0"/>
            </a:endParaRPr>
          </a:p>
        </p:txBody>
      </p:sp>
      <p:sp>
        <p:nvSpPr>
          <p:cNvPr id="288" name="Diamond 287">
            <a:extLst>
              <a:ext uri="{FF2B5EF4-FFF2-40B4-BE49-F238E27FC236}">
                <a16:creationId xmlns:a16="http://schemas.microsoft.com/office/drawing/2014/main" id="{7E63E613-38B9-F24F-AB65-B088090F3CD7}"/>
              </a:ext>
            </a:extLst>
          </p:cNvPr>
          <p:cNvSpPr/>
          <p:nvPr/>
        </p:nvSpPr>
        <p:spPr>
          <a:xfrm>
            <a:off x="4662514" y="2509257"/>
            <a:ext cx="113400" cy="118800"/>
          </a:xfrm>
          <a:prstGeom prst="diamond">
            <a:avLst/>
          </a:prstGeom>
          <a:solidFill>
            <a:srgbClr val="325AB4"/>
          </a:solidFill>
          <a:ln w="25400" cap="flat" cmpd="sng" algn="ctr">
            <a:solidFill>
              <a:srgbClr val="325AB4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>
              <a:solidFill>
                <a:prstClr val="white"/>
              </a:solidFill>
              <a:latin typeface="Helvetica Neue LT Com 57 Condensed" charset="0"/>
              <a:ea typeface="Helvetica Neue LT Com 57 Condensed" charset="0"/>
              <a:cs typeface="Helvetica Neue LT Com 57 Condensed" charset="0"/>
            </a:endParaRPr>
          </a:p>
        </p:txBody>
      </p:sp>
      <p:cxnSp>
        <p:nvCxnSpPr>
          <p:cNvPr id="289" name="Straight Connector 288">
            <a:extLst>
              <a:ext uri="{FF2B5EF4-FFF2-40B4-BE49-F238E27FC236}">
                <a16:creationId xmlns:a16="http://schemas.microsoft.com/office/drawing/2014/main" id="{5BC10E0E-649F-B14E-AED1-C36D4D5FFAA6}"/>
              </a:ext>
            </a:extLst>
          </p:cNvPr>
          <p:cNvCxnSpPr/>
          <p:nvPr/>
        </p:nvCxnSpPr>
        <p:spPr>
          <a:xfrm flipV="1">
            <a:off x="4719214" y="2316726"/>
            <a:ext cx="290291" cy="192532"/>
          </a:xfrm>
          <a:prstGeom prst="line">
            <a:avLst/>
          </a:prstGeom>
          <a:noFill/>
          <a:ln w="12700" cap="flat" cmpd="sng" algn="ctr">
            <a:solidFill>
              <a:srgbClr val="325AB4">
                <a:lumMod val="50000"/>
              </a:srgbClr>
            </a:solidFill>
            <a:prstDash val="dash"/>
          </a:ln>
          <a:effectLst/>
        </p:spPr>
      </p:cxnSp>
      <p:cxnSp>
        <p:nvCxnSpPr>
          <p:cNvPr id="290" name="Straight Connector 289">
            <a:extLst>
              <a:ext uri="{FF2B5EF4-FFF2-40B4-BE49-F238E27FC236}">
                <a16:creationId xmlns:a16="http://schemas.microsoft.com/office/drawing/2014/main" id="{4AE4B540-D3FA-594C-84CD-38CC42E318D5}"/>
              </a:ext>
            </a:extLst>
          </p:cNvPr>
          <p:cNvCxnSpPr/>
          <p:nvPr/>
        </p:nvCxnSpPr>
        <p:spPr>
          <a:xfrm>
            <a:off x="5063504" y="2370725"/>
            <a:ext cx="41904" cy="116663"/>
          </a:xfrm>
          <a:prstGeom prst="line">
            <a:avLst/>
          </a:prstGeom>
          <a:noFill/>
          <a:ln w="12700" cap="flat" cmpd="sng" algn="ctr">
            <a:solidFill>
              <a:srgbClr val="325AB4">
                <a:lumMod val="50000"/>
              </a:srgbClr>
            </a:solidFill>
            <a:prstDash val="dash"/>
          </a:ln>
          <a:effectLst/>
        </p:spPr>
      </p:cxnSp>
      <p:cxnSp>
        <p:nvCxnSpPr>
          <p:cNvPr id="291" name="Straight Connector 290">
            <a:extLst>
              <a:ext uri="{FF2B5EF4-FFF2-40B4-BE49-F238E27FC236}">
                <a16:creationId xmlns:a16="http://schemas.microsoft.com/office/drawing/2014/main" id="{E4792C85-432C-0249-B289-CB4235C45F19}"/>
              </a:ext>
            </a:extLst>
          </p:cNvPr>
          <p:cNvCxnSpPr/>
          <p:nvPr/>
        </p:nvCxnSpPr>
        <p:spPr>
          <a:xfrm flipH="1" flipV="1">
            <a:off x="4803709" y="2587237"/>
            <a:ext cx="246350" cy="10851"/>
          </a:xfrm>
          <a:prstGeom prst="line">
            <a:avLst/>
          </a:prstGeom>
          <a:noFill/>
          <a:ln w="12700" cap="flat" cmpd="sng" algn="ctr">
            <a:solidFill>
              <a:srgbClr val="325AB4">
                <a:lumMod val="50000"/>
              </a:srgbClr>
            </a:solidFill>
            <a:prstDash val="dash"/>
          </a:ln>
          <a:effectLst/>
        </p:spPr>
      </p:cxnSp>
      <p:sp>
        <p:nvSpPr>
          <p:cNvPr id="292" name="Triangle 291">
            <a:extLst>
              <a:ext uri="{FF2B5EF4-FFF2-40B4-BE49-F238E27FC236}">
                <a16:creationId xmlns:a16="http://schemas.microsoft.com/office/drawing/2014/main" id="{280E517E-6AFF-1A4E-93DB-51FA6E92B5EF}"/>
              </a:ext>
            </a:extLst>
          </p:cNvPr>
          <p:cNvSpPr/>
          <p:nvPr/>
        </p:nvSpPr>
        <p:spPr>
          <a:xfrm>
            <a:off x="5473763" y="3801269"/>
            <a:ext cx="110700" cy="110700"/>
          </a:xfrm>
          <a:prstGeom prst="triangle">
            <a:avLst/>
          </a:prstGeom>
          <a:solidFill>
            <a:srgbClr val="325AB4"/>
          </a:solidFill>
          <a:ln w="25400" cap="flat" cmpd="sng" algn="ctr">
            <a:solidFill>
              <a:srgbClr val="325AB4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>
              <a:solidFill>
                <a:prstClr val="white"/>
              </a:solidFill>
              <a:latin typeface="Helvetica Neue LT Com 57 Condensed" charset="0"/>
              <a:ea typeface="Helvetica Neue LT Com 57 Condensed" charset="0"/>
              <a:cs typeface="Helvetica Neue LT Com 57 Condensed" charset="0"/>
            </a:endParaRPr>
          </a:p>
        </p:txBody>
      </p:sp>
      <p:sp>
        <p:nvSpPr>
          <p:cNvPr id="293" name="Diamond 292">
            <a:extLst>
              <a:ext uri="{FF2B5EF4-FFF2-40B4-BE49-F238E27FC236}">
                <a16:creationId xmlns:a16="http://schemas.microsoft.com/office/drawing/2014/main" id="{1B69014D-CB2B-FF41-93A3-730AC7052B35}"/>
              </a:ext>
            </a:extLst>
          </p:cNvPr>
          <p:cNvSpPr/>
          <p:nvPr/>
        </p:nvSpPr>
        <p:spPr>
          <a:xfrm>
            <a:off x="5086218" y="3823138"/>
            <a:ext cx="113400" cy="118800"/>
          </a:xfrm>
          <a:prstGeom prst="diamond">
            <a:avLst/>
          </a:prstGeom>
          <a:solidFill>
            <a:srgbClr val="325AB4"/>
          </a:solidFill>
          <a:ln w="25400" cap="flat" cmpd="sng" algn="ctr">
            <a:solidFill>
              <a:srgbClr val="325AB4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>
              <a:solidFill>
                <a:prstClr val="white"/>
              </a:solidFill>
              <a:latin typeface="Helvetica Neue LT Com 57 Condensed" charset="0"/>
              <a:ea typeface="Helvetica Neue LT Com 57 Condensed" charset="0"/>
              <a:cs typeface="Helvetica Neue LT Com 57 Condensed" charset="0"/>
            </a:endParaRPr>
          </a:p>
        </p:txBody>
      </p:sp>
      <p:cxnSp>
        <p:nvCxnSpPr>
          <p:cNvPr id="294" name="Straight Connector 293">
            <a:extLst>
              <a:ext uri="{FF2B5EF4-FFF2-40B4-BE49-F238E27FC236}">
                <a16:creationId xmlns:a16="http://schemas.microsoft.com/office/drawing/2014/main" id="{0DBB9F07-655A-4E4E-8D9E-D3B017186648}"/>
              </a:ext>
            </a:extLst>
          </p:cNvPr>
          <p:cNvCxnSpPr>
            <a:endCxn id="175" idx="2"/>
          </p:cNvCxnSpPr>
          <p:nvPr/>
        </p:nvCxnSpPr>
        <p:spPr>
          <a:xfrm flipV="1">
            <a:off x="5142918" y="3627400"/>
            <a:ext cx="337331" cy="195738"/>
          </a:xfrm>
          <a:prstGeom prst="line">
            <a:avLst/>
          </a:prstGeom>
          <a:noFill/>
          <a:ln w="12700" cap="flat" cmpd="sng" algn="ctr">
            <a:solidFill>
              <a:srgbClr val="325AB4">
                <a:lumMod val="50000"/>
              </a:srgbClr>
            </a:solidFill>
            <a:prstDash val="dash"/>
          </a:ln>
          <a:effectLst/>
        </p:spPr>
      </p:cxnSp>
      <p:cxnSp>
        <p:nvCxnSpPr>
          <p:cNvPr id="295" name="Straight Connector 294">
            <a:extLst>
              <a:ext uri="{FF2B5EF4-FFF2-40B4-BE49-F238E27FC236}">
                <a16:creationId xmlns:a16="http://schemas.microsoft.com/office/drawing/2014/main" id="{2178CBA4-D84E-D543-AC54-70B55AEDD303}"/>
              </a:ext>
            </a:extLst>
          </p:cNvPr>
          <p:cNvCxnSpPr>
            <a:stCxn id="175" idx="4"/>
          </p:cNvCxnSpPr>
          <p:nvPr/>
        </p:nvCxnSpPr>
        <p:spPr>
          <a:xfrm flipH="1">
            <a:off x="5529113" y="3681400"/>
            <a:ext cx="5136" cy="119869"/>
          </a:xfrm>
          <a:prstGeom prst="line">
            <a:avLst/>
          </a:prstGeom>
          <a:noFill/>
          <a:ln w="12700" cap="flat" cmpd="sng" algn="ctr">
            <a:solidFill>
              <a:srgbClr val="325AB4">
                <a:lumMod val="50000"/>
              </a:srgbClr>
            </a:solidFill>
            <a:prstDash val="dash"/>
          </a:ln>
          <a:effectLst/>
        </p:spPr>
      </p:cxnSp>
      <p:cxnSp>
        <p:nvCxnSpPr>
          <p:cNvPr id="296" name="Straight Connector 295">
            <a:extLst>
              <a:ext uri="{FF2B5EF4-FFF2-40B4-BE49-F238E27FC236}">
                <a16:creationId xmlns:a16="http://schemas.microsoft.com/office/drawing/2014/main" id="{A3938A84-F162-F347-827A-050064A96330}"/>
              </a:ext>
            </a:extLst>
          </p:cNvPr>
          <p:cNvCxnSpPr/>
          <p:nvPr/>
        </p:nvCxnSpPr>
        <p:spPr>
          <a:xfrm flipH="1" flipV="1">
            <a:off x="5227413" y="3901118"/>
            <a:ext cx="246350" cy="10851"/>
          </a:xfrm>
          <a:prstGeom prst="line">
            <a:avLst/>
          </a:prstGeom>
          <a:noFill/>
          <a:ln w="12700" cap="flat" cmpd="sng" algn="ctr">
            <a:solidFill>
              <a:srgbClr val="325AB4">
                <a:lumMod val="50000"/>
              </a:srgbClr>
            </a:solidFill>
            <a:prstDash val="dash"/>
          </a:ln>
          <a:effectLst/>
        </p:spPr>
      </p:cxnSp>
      <p:sp>
        <p:nvSpPr>
          <p:cNvPr id="297" name="Triangle 296">
            <a:extLst>
              <a:ext uri="{FF2B5EF4-FFF2-40B4-BE49-F238E27FC236}">
                <a16:creationId xmlns:a16="http://schemas.microsoft.com/office/drawing/2014/main" id="{3368D011-A1F7-B648-A6B8-DBFEFD253356}"/>
              </a:ext>
            </a:extLst>
          </p:cNvPr>
          <p:cNvSpPr/>
          <p:nvPr/>
        </p:nvSpPr>
        <p:spPr>
          <a:xfrm>
            <a:off x="8310355" y="1797362"/>
            <a:ext cx="110700" cy="110700"/>
          </a:xfrm>
          <a:prstGeom prst="triangle">
            <a:avLst/>
          </a:prstGeom>
          <a:solidFill>
            <a:srgbClr val="325AB4"/>
          </a:solidFill>
          <a:ln w="25400" cap="flat" cmpd="sng" algn="ctr">
            <a:solidFill>
              <a:srgbClr val="325AB4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>
              <a:solidFill>
                <a:prstClr val="white"/>
              </a:solidFill>
              <a:latin typeface="Helvetica Neue LT Com 57 Condensed" charset="0"/>
              <a:ea typeface="Helvetica Neue LT Com 57 Condensed" charset="0"/>
              <a:cs typeface="Helvetica Neue LT Com 57 Condensed" charset="0"/>
            </a:endParaRPr>
          </a:p>
        </p:txBody>
      </p:sp>
      <p:sp>
        <p:nvSpPr>
          <p:cNvPr id="298" name="Diamond 297">
            <a:extLst>
              <a:ext uri="{FF2B5EF4-FFF2-40B4-BE49-F238E27FC236}">
                <a16:creationId xmlns:a16="http://schemas.microsoft.com/office/drawing/2014/main" id="{83626F58-38E9-4945-BF5F-B94E3A2CE86C}"/>
              </a:ext>
            </a:extLst>
          </p:cNvPr>
          <p:cNvSpPr/>
          <p:nvPr/>
        </p:nvSpPr>
        <p:spPr>
          <a:xfrm>
            <a:off x="8102660" y="1568412"/>
            <a:ext cx="113400" cy="118800"/>
          </a:xfrm>
          <a:prstGeom prst="diamond">
            <a:avLst/>
          </a:prstGeom>
          <a:solidFill>
            <a:srgbClr val="325AB4"/>
          </a:solidFill>
          <a:ln w="25400" cap="flat" cmpd="sng" algn="ctr">
            <a:solidFill>
              <a:srgbClr val="325AB4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>
              <a:solidFill>
                <a:prstClr val="white"/>
              </a:solidFill>
              <a:latin typeface="Helvetica Neue LT Com 57 Condensed" charset="0"/>
              <a:ea typeface="Helvetica Neue LT Com 57 Condensed" charset="0"/>
              <a:cs typeface="Helvetica Neue LT Com 57 Condensed" charset="0"/>
            </a:endParaRPr>
          </a:p>
        </p:txBody>
      </p:sp>
      <p:cxnSp>
        <p:nvCxnSpPr>
          <p:cNvPr id="299" name="Straight Connector 298">
            <a:extLst>
              <a:ext uri="{FF2B5EF4-FFF2-40B4-BE49-F238E27FC236}">
                <a16:creationId xmlns:a16="http://schemas.microsoft.com/office/drawing/2014/main" id="{513D0D10-8234-1840-AC38-4AE23DA5A9EE}"/>
              </a:ext>
            </a:extLst>
          </p:cNvPr>
          <p:cNvCxnSpPr/>
          <p:nvPr/>
        </p:nvCxnSpPr>
        <p:spPr>
          <a:xfrm flipH="1">
            <a:off x="7967068" y="1908062"/>
            <a:ext cx="343287" cy="80390"/>
          </a:xfrm>
          <a:prstGeom prst="line">
            <a:avLst/>
          </a:prstGeom>
          <a:noFill/>
          <a:ln w="12700" cap="flat" cmpd="sng" algn="ctr">
            <a:solidFill>
              <a:srgbClr val="325AB4">
                <a:lumMod val="50000"/>
              </a:srgbClr>
            </a:solidFill>
            <a:prstDash val="dash"/>
          </a:ln>
          <a:effectLst/>
        </p:spPr>
      </p:cxnSp>
      <p:cxnSp>
        <p:nvCxnSpPr>
          <p:cNvPr id="300" name="Straight Connector 299">
            <a:extLst>
              <a:ext uri="{FF2B5EF4-FFF2-40B4-BE49-F238E27FC236}">
                <a16:creationId xmlns:a16="http://schemas.microsoft.com/office/drawing/2014/main" id="{33086287-7E2E-9E4B-AC30-5ACF132B9B54}"/>
              </a:ext>
            </a:extLst>
          </p:cNvPr>
          <p:cNvCxnSpPr/>
          <p:nvPr/>
        </p:nvCxnSpPr>
        <p:spPr>
          <a:xfrm flipV="1">
            <a:off x="7967068" y="1627812"/>
            <a:ext cx="135592" cy="284272"/>
          </a:xfrm>
          <a:prstGeom prst="line">
            <a:avLst/>
          </a:prstGeom>
          <a:noFill/>
          <a:ln w="12700" cap="flat" cmpd="sng" algn="ctr">
            <a:solidFill>
              <a:srgbClr val="325AB4">
                <a:lumMod val="50000"/>
              </a:srgbClr>
            </a:solidFill>
            <a:prstDash val="dash"/>
          </a:ln>
          <a:effectLst/>
        </p:spPr>
      </p:cxnSp>
      <p:cxnSp>
        <p:nvCxnSpPr>
          <p:cNvPr id="301" name="Straight Connector 300">
            <a:extLst>
              <a:ext uri="{FF2B5EF4-FFF2-40B4-BE49-F238E27FC236}">
                <a16:creationId xmlns:a16="http://schemas.microsoft.com/office/drawing/2014/main" id="{4228FDB8-DA15-A748-8086-FDFC47DAC9AE}"/>
              </a:ext>
            </a:extLst>
          </p:cNvPr>
          <p:cNvCxnSpPr/>
          <p:nvPr/>
        </p:nvCxnSpPr>
        <p:spPr>
          <a:xfrm flipH="1" flipV="1">
            <a:off x="8216060" y="1627813"/>
            <a:ext cx="149645" cy="169550"/>
          </a:xfrm>
          <a:prstGeom prst="line">
            <a:avLst/>
          </a:prstGeom>
          <a:noFill/>
          <a:ln w="12700" cap="flat" cmpd="sng" algn="ctr">
            <a:solidFill>
              <a:srgbClr val="325AB4">
                <a:lumMod val="50000"/>
              </a:srgbClr>
            </a:solidFill>
            <a:prstDash val="dash"/>
          </a:ln>
          <a:effectLst/>
        </p:spPr>
      </p:cxnSp>
      <p:sp>
        <p:nvSpPr>
          <p:cNvPr id="302" name="Oval 301">
            <a:extLst>
              <a:ext uri="{FF2B5EF4-FFF2-40B4-BE49-F238E27FC236}">
                <a16:creationId xmlns:a16="http://schemas.microsoft.com/office/drawing/2014/main" id="{45D63839-BC78-C645-A71C-33BD9EC3F153}"/>
              </a:ext>
            </a:extLst>
          </p:cNvPr>
          <p:cNvSpPr/>
          <p:nvPr/>
        </p:nvSpPr>
        <p:spPr>
          <a:xfrm>
            <a:off x="8180243" y="3028916"/>
            <a:ext cx="108000" cy="108000"/>
          </a:xfrm>
          <a:prstGeom prst="ellipse">
            <a:avLst/>
          </a:prstGeom>
          <a:solidFill>
            <a:srgbClr val="5373CA">
              <a:lumMod val="75000"/>
            </a:srgbClr>
          </a:solidFill>
          <a:ln w="25400" cap="flat" cmpd="sng" algn="ctr">
            <a:solidFill>
              <a:srgbClr val="325AB4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>
              <a:solidFill>
                <a:prstClr val="white"/>
              </a:solidFill>
              <a:latin typeface="Helvetica Neue LT Com 57 Condensed" charset="0"/>
              <a:ea typeface="Helvetica Neue LT Com 57 Condensed" charset="0"/>
              <a:cs typeface="Helvetica Neue LT Com 57 Condensed" charset="0"/>
            </a:endParaRPr>
          </a:p>
        </p:txBody>
      </p:sp>
      <p:sp>
        <p:nvSpPr>
          <p:cNvPr id="303" name="Triangle 302">
            <a:extLst>
              <a:ext uri="{FF2B5EF4-FFF2-40B4-BE49-F238E27FC236}">
                <a16:creationId xmlns:a16="http://schemas.microsoft.com/office/drawing/2014/main" id="{23F8C175-9DA9-B148-BAC0-C2F605E97460}"/>
              </a:ext>
            </a:extLst>
          </p:cNvPr>
          <p:cNvSpPr/>
          <p:nvPr/>
        </p:nvSpPr>
        <p:spPr>
          <a:xfrm>
            <a:off x="7457831" y="3697695"/>
            <a:ext cx="110700" cy="110700"/>
          </a:xfrm>
          <a:prstGeom prst="triangle">
            <a:avLst/>
          </a:prstGeom>
          <a:solidFill>
            <a:srgbClr val="F05332">
              <a:lumMod val="75000"/>
            </a:srgbClr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>
              <a:solidFill>
                <a:prstClr val="white"/>
              </a:solidFill>
              <a:latin typeface="Helvetica Neue LT Com 57 Condensed" charset="0"/>
              <a:ea typeface="Helvetica Neue LT Com 57 Condensed" charset="0"/>
              <a:cs typeface="Helvetica Neue LT Com 57 Condensed" charset="0"/>
            </a:endParaRPr>
          </a:p>
        </p:txBody>
      </p:sp>
      <p:sp>
        <p:nvSpPr>
          <p:cNvPr id="304" name="Rounded Rectangle 303">
            <a:extLst>
              <a:ext uri="{FF2B5EF4-FFF2-40B4-BE49-F238E27FC236}">
                <a16:creationId xmlns:a16="http://schemas.microsoft.com/office/drawing/2014/main" id="{714332DB-AEF8-034A-B101-5436CE864428}"/>
              </a:ext>
            </a:extLst>
          </p:cNvPr>
          <p:cNvSpPr/>
          <p:nvPr/>
        </p:nvSpPr>
        <p:spPr>
          <a:xfrm>
            <a:off x="5730219" y="4030482"/>
            <a:ext cx="108000" cy="108000"/>
          </a:xfrm>
          <a:prstGeom prst="roundRect">
            <a:avLst/>
          </a:prstGeom>
          <a:solidFill>
            <a:srgbClr val="F05332">
              <a:lumMod val="75000"/>
            </a:srgbClr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>
              <a:solidFill>
                <a:prstClr val="white"/>
              </a:solidFill>
              <a:latin typeface="Helvetica Neue LT Com 57 Condensed" charset="0"/>
              <a:ea typeface="Helvetica Neue LT Com 57 Condensed" charset="0"/>
              <a:cs typeface="Helvetica Neue LT Com 57 Condensed" charset="0"/>
            </a:endParaRPr>
          </a:p>
        </p:txBody>
      </p:sp>
      <p:cxnSp>
        <p:nvCxnSpPr>
          <p:cNvPr id="305" name="Straight Connector 304">
            <a:extLst>
              <a:ext uri="{FF2B5EF4-FFF2-40B4-BE49-F238E27FC236}">
                <a16:creationId xmlns:a16="http://schemas.microsoft.com/office/drawing/2014/main" id="{11165F5A-811A-4A47-9FFA-67B75D904D6A}"/>
              </a:ext>
            </a:extLst>
          </p:cNvPr>
          <p:cNvCxnSpPr/>
          <p:nvPr/>
        </p:nvCxnSpPr>
        <p:spPr>
          <a:xfrm>
            <a:off x="5563427" y="3917621"/>
            <a:ext cx="166891" cy="122294"/>
          </a:xfrm>
          <a:prstGeom prst="line">
            <a:avLst/>
          </a:prstGeom>
          <a:noFill/>
          <a:ln w="34925" cap="flat" cmpd="sng" algn="ctr">
            <a:solidFill>
              <a:srgbClr val="F05332">
                <a:lumMod val="50000"/>
              </a:srgbClr>
            </a:solidFill>
            <a:prstDash val="solid"/>
          </a:ln>
          <a:effectLst/>
        </p:spPr>
      </p:cxnSp>
      <p:sp>
        <p:nvSpPr>
          <p:cNvPr id="306" name="Triangle 305">
            <a:extLst>
              <a:ext uri="{FF2B5EF4-FFF2-40B4-BE49-F238E27FC236}">
                <a16:creationId xmlns:a16="http://schemas.microsoft.com/office/drawing/2014/main" id="{ACC3450A-317E-7641-A8E8-79000F64F8EF}"/>
              </a:ext>
            </a:extLst>
          </p:cNvPr>
          <p:cNvSpPr/>
          <p:nvPr/>
        </p:nvSpPr>
        <p:spPr>
          <a:xfrm>
            <a:off x="5476120" y="3802601"/>
            <a:ext cx="110700" cy="110700"/>
          </a:xfrm>
          <a:prstGeom prst="triangle">
            <a:avLst/>
          </a:prstGeom>
          <a:solidFill>
            <a:srgbClr val="F05332">
              <a:lumMod val="75000"/>
            </a:srgbClr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>
              <a:solidFill>
                <a:prstClr val="white"/>
              </a:solidFill>
              <a:latin typeface="Helvetica Neue LT Com 57 Condensed" charset="0"/>
              <a:ea typeface="Helvetica Neue LT Com 57 Condensed" charset="0"/>
              <a:cs typeface="Helvetica Neue LT Com 57 Condensed" charset="0"/>
            </a:endParaRPr>
          </a:p>
        </p:txBody>
      </p:sp>
      <p:cxnSp>
        <p:nvCxnSpPr>
          <p:cNvPr id="307" name="Straight Connector 306">
            <a:extLst>
              <a:ext uri="{FF2B5EF4-FFF2-40B4-BE49-F238E27FC236}">
                <a16:creationId xmlns:a16="http://schemas.microsoft.com/office/drawing/2014/main" id="{69C565EE-E18E-B247-A591-59E751C9C32D}"/>
              </a:ext>
            </a:extLst>
          </p:cNvPr>
          <p:cNvCxnSpPr/>
          <p:nvPr/>
        </p:nvCxnSpPr>
        <p:spPr>
          <a:xfrm>
            <a:off x="6651370" y="2220959"/>
            <a:ext cx="65658" cy="184131"/>
          </a:xfrm>
          <a:prstGeom prst="line">
            <a:avLst/>
          </a:prstGeom>
          <a:noFill/>
          <a:ln w="34925" cap="flat" cmpd="sng" algn="ctr">
            <a:solidFill>
              <a:srgbClr val="F05332">
                <a:lumMod val="50000"/>
              </a:srgbClr>
            </a:solidFill>
            <a:prstDash val="solid"/>
          </a:ln>
          <a:effectLst/>
        </p:spPr>
      </p:cxnSp>
      <p:sp>
        <p:nvSpPr>
          <p:cNvPr id="308" name="Triangle 307">
            <a:extLst>
              <a:ext uri="{FF2B5EF4-FFF2-40B4-BE49-F238E27FC236}">
                <a16:creationId xmlns:a16="http://schemas.microsoft.com/office/drawing/2014/main" id="{AF25F0C8-98F6-E445-B208-B61BDCF0AD32}"/>
              </a:ext>
            </a:extLst>
          </p:cNvPr>
          <p:cNvSpPr/>
          <p:nvPr/>
        </p:nvSpPr>
        <p:spPr>
          <a:xfrm>
            <a:off x="6596020" y="2110259"/>
            <a:ext cx="110700" cy="110700"/>
          </a:xfrm>
          <a:prstGeom prst="triangle">
            <a:avLst/>
          </a:prstGeom>
          <a:solidFill>
            <a:srgbClr val="F05332">
              <a:lumMod val="75000"/>
            </a:srgbClr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>
              <a:solidFill>
                <a:prstClr val="white"/>
              </a:solidFill>
              <a:latin typeface="Helvetica Neue LT Com 57 Condensed" charset="0"/>
              <a:ea typeface="Helvetica Neue LT Com 57 Condensed" charset="0"/>
              <a:cs typeface="Helvetica Neue LT Com 57 Condensed" charset="0"/>
            </a:endParaRPr>
          </a:p>
        </p:txBody>
      </p:sp>
      <p:cxnSp>
        <p:nvCxnSpPr>
          <p:cNvPr id="309" name="Straight Connector 308">
            <a:extLst>
              <a:ext uri="{FF2B5EF4-FFF2-40B4-BE49-F238E27FC236}">
                <a16:creationId xmlns:a16="http://schemas.microsoft.com/office/drawing/2014/main" id="{137F34FA-771B-C74C-A103-846C7C4DB3E3}"/>
              </a:ext>
            </a:extLst>
          </p:cNvPr>
          <p:cNvCxnSpPr/>
          <p:nvPr/>
        </p:nvCxnSpPr>
        <p:spPr>
          <a:xfrm flipH="1">
            <a:off x="6431973" y="1352131"/>
            <a:ext cx="173702" cy="58943"/>
          </a:xfrm>
          <a:prstGeom prst="line">
            <a:avLst/>
          </a:prstGeom>
          <a:noFill/>
          <a:ln w="34925" cap="flat" cmpd="sng" algn="ctr">
            <a:solidFill>
              <a:srgbClr val="F05332">
                <a:lumMod val="50000"/>
              </a:srgbClr>
            </a:solidFill>
            <a:prstDash val="solid"/>
          </a:ln>
          <a:effectLst/>
        </p:spPr>
      </p:cxnSp>
      <p:sp>
        <p:nvSpPr>
          <p:cNvPr id="310" name="Triangle 309">
            <a:extLst>
              <a:ext uri="{FF2B5EF4-FFF2-40B4-BE49-F238E27FC236}">
                <a16:creationId xmlns:a16="http://schemas.microsoft.com/office/drawing/2014/main" id="{68F9715B-DE19-5243-AF62-58571BEBD446}"/>
              </a:ext>
            </a:extLst>
          </p:cNvPr>
          <p:cNvSpPr/>
          <p:nvPr/>
        </p:nvSpPr>
        <p:spPr>
          <a:xfrm>
            <a:off x="6605675" y="1241430"/>
            <a:ext cx="110700" cy="110700"/>
          </a:xfrm>
          <a:prstGeom prst="triangle">
            <a:avLst/>
          </a:prstGeom>
          <a:solidFill>
            <a:srgbClr val="F05332">
              <a:lumMod val="75000"/>
            </a:srgbClr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>
              <a:solidFill>
                <a:prstClr val="white"/>
              </a:solidFill>
              <a:latin typeface="Helvetica Neue LT Com 57 Condensed" charset="0"/>
              <a:ea typeface="Helvetica Neue LT Com 57 Condensed" charset="0"/>
              <a:cs typeface="Helvetica Neue LT Com 57 Condensed" charset="0"/>
            </a:endParaRPr>
          </a:p>
        </p:txBody>
      </p:sp>
      <p:cxnSp>
        <p:nvCxnSpPr>
          <p:cNvPr id="311" name="Straight Connector 310">
            <a:extLst>
              <a:ext uri="{FF2B5EF4-FFF2-40B4-BE49-F238E27FC236}">
                <a16:creationId xmlns:a16="http://schemas.microsoft.com/office/drawing/2014/main" id="{2E74C9FC-C722-6F44-8613-875F701E4AFD}"/>
              </a:ext>
            </a:extLst>
          </p:cNvPr>
          <p:cNvCxnSpPr/>
          <p:nvPr/>
        </p:nvCxnSpPr>
        <p:spPr>
          <a:xfrm flipH="1">
            <a:off x="4923448" y="2598088"/>
            <a:ext cx="126611" cy="167133"/>
          </a:xfrm>
          <a:prstGeom prst="line">
            <a:avLst/>
          </a:prstGeom>
          <a:noFill/>
          <a:ln w="34925" cap="flat" cmpd="sng" algn="ctr">
            <a:solidFill>
              <a:srgbClr val="F05332">
                <a:lumMod val="50000"/>
              </a:srgbClr>
            </a:solidFill>
            <a:prstDash val="solid"/>
          </a:ln>
          <a:effectLst/>
        </p:spPr>
      </p:cxnSp>
      <p:sp>
        <p:nvSpPr>
          <p:cNvPr id="312" name="Triangle 311">
            <a:extLst>
              <a:ext uri="{FF2B5EF4-FFF2-40B4-BE49-F238E27FC236}">
                <a16:creationId xmlns:a16="http://schemas.microsoft.com/office/drawing/2014/main" id="{A7A70BE2-7766-CD4C-B2F6-1B54D225D750}"/>
              </a:ext>
            </a:extLst>
          </p:cNvPr>
          <p:cNvSpPr/>
          <p:nvPr/>
        </p:nvSpPr>
        <p:spPr>
          <a:xfrm>
            <a:off x="5048402" y="2492482"/>
            <a:ext cx="110700" cy="110700"/>
          </a:xfrm>
          <a:prstGeom prst="triangle">
            <a:avLst/>
          </a:prstGeom>
          <a:solidFill>
            <a:srgbClr val="F05332">
              <a:lumMod val="75000"/>
            </a:srgbClr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>
              <a:solidFill>
                <a:prstClr val="white"/>
              </a:solidFill>
              <a:latin typeface="Helvetica Neue LT Com 57 Condensed" charset="0"/>
              <a:ea typeface="Helvetica Neue LT Com 57 Condensed" charset="0"/>
              <a:cs typeface="Helvetica Neue LT Com 57 Condensed" charset="0"/>
            </a:endParaRPr>
          </a:p>
        </p:txBody>
      </p:sp>
      <p:sp>
        <p:nvSpPr>
          <p:cNvPr id="313" name="Rounded Rectangle 312">
            <a:extLst>
              <a:ext uri="{FF2B5EF4-FFF2-40B4-BE49-F238E27FC236}">
                <a16:creationId xmlns:a16="http://schemas.microsoft.com/office/drawing/2014/main" id="{A0E2EECE-CD19-AD48-BE67-44317E60A362}"/>
              </a:ext>
            </a:extLst>
          </p:cNvPr>
          <p:cNvSpPr/>
          <p:nvPr/>
        </p:nvSpPr>
        <p:spPr>
          <a:xfrm>
            <a:off x="6318019" y="1400657"/>
            <a:ext cx="108000" cy="108000"/>
          </a:xfrm>
          <a:prstGeom prst="roundRect">
            <a:avLst/>
          </a:prstGeom>
          <a:solidFill>
            <a:srgbClr val="F05332">
              <a:lumMod val="75000"/>
            </a:srgbClr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>
              <a:solidFill>
                <a:prstClr val="white"/>
              </a:solidFill>
              <a:latin typeface="Helvetica Neue LT Com 57 Condensed" charset="0"/>
              <a:ea typeface="Helvetica Neue LT Com 57 Condensed" charset="0"/>
              <a:cs typeface="Helvetica Neue LT Com 57 Condensed" charset="0"/>
            </a:endParaRPr>
          </a:p>
        </p:txBody>
      </p:sp>
      <p:cxnSp>
        <p:nvCxnSpPr>
          <p:cNvPr id="314" name="Straight Connector 313">
            <a:extLst>
              <a:ext uri="{FF2B5EF4-FFF2-40B4-BE49-F238E27FC236}">
                <a16:creationId xmlns:a16="http://schemas.microsoft.com/office/drawing/2014/main" id="{BFF006D3-DA56-C84C-902F-54F5EBD026AC}"/>
              </a:ext>
            </a:extLst>
          </p:cNvPr>
          <p:cNvCxnSpPr/>
          <p:nvPr/>
        </p:nvCxnSpPr>
        <p:spPr>
          <a:xfrm>
            <a:off x="7629670" y="1908659"/>
            <a:ext cx="65658" cy="184131"/>
          </a:xfrm>
          <a:prstGeom prst="line">
            <a:avLst/>
          </a:prstGeom>
          <a:noFill/>
          <a:ln w="34925" cap="flat" cmpd="sng" algn="ctr">
            <a:solidFill>
              <a:srgbClr val="F05332">
                <a:lumMod val="50000"/>
              </a:srgbClr>
            </a:solidFill>
            <a:prstDash val="solid"/>
          </a:ln>
          <a:effectLst/>
        </p:spPr>
      </p:cxnSp>
      <p:sp>
        <p:nvSpPr>
          <p:cNvPr id="315" name="Triangle 314">
            <a:extLst>
              <a:ext uri="{FF2B5EF4-FFF2-40B4-BE49-F238E27FC236}">
                <a16:creationId xmlns:a16="http://schemas.microsoft.com/office/drawing/2014/main" id="{9232C1D5-05A0-7247-B659-17937C5A5E2B}"/>
              </a:ext>
            </a:extLst>
          </p:cNvPr>
          <p:cNvSpPr/>
          <p:nvPr/>
        </p:nvSpPr>
        <p:spPr>
          <a:xfrm>
            <a:off x="7574320" y="1797959"/>
            <a:ext cx="110700" cy="110700"/>
          </a:xfrm>
          <a:prstGeom prst="triangle">
            <a:avLst/>
          </a:prstGeom>
          <a:solidFill>
            <a:srgbClr val="F05332">
              <a:lumMod val="75000"/>
            </a:srgbClr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>
              <a:solidFill>
                <a:prstClr val="white"/>
              </a:solidFill>
              <a:latin typeface="Helvetica Neue LT Com 57 Condensed" charset="0"/>
              <a:ea typeface="Helvetica Neue LT Com 57 Condensed" charset="0"/>
              <a:cs typeface="Helvetica Neue LT Com 57 Condensed" charset="0"/>
            </a:endParaRPr>
          </a:p>
        </p:txBody>
      </p:sp>
      <p:sp>
        <p:nvSpPr>
          <p:cNvPr id="316" name="Oval 315">
            <a:extLst>
              <a:ext uri="{FF2B5EF4-FFF2-40B4-BE49-F238E27FC236}">
                <a16:creationId xmlns:a16="http://schemas.microsoft.com/office/drawing/2014/main" id="{F229389D-9059-2144-9128-6F5C33BE3F54}"/>
              </a:ext>
            </a:extLst>
          </p:cNvPr>
          <p:cNvSpPr/>
          <p:nvPr/>
        </p:nvSpPr>
        <p:spPr>
          <a:xfrm>
            <a:off x="1557089" y="1836155"/>
            <a:ext cx="108000" cy="108000"/>
          </a:xfrm>
          <a:prstGeom prst="ellipse">
            <a:avLst/>
          </a:prstGeom>
          <a:solidFill>
            <a:srgbClr val="325AB4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>
              <a:solidFill>
                <a:prstClr val="white"/>
              </a:solidFill>
              <a:latin typeface="Helvetica Neue LT Com 57 Condensed" charset="0"/>
              <a:ea typeface="Helvetica Neue LT Com 57 Condensed" charset="0"/>
              <a:cs typeface="Helvetica Neue LT Com 57 Condensed" charset="0"/>
            </a:endParaRPr>
          </a:p>
        </p:txBody>
      </p:sp>
      <p:sp>
        <p:nvSpPr>
          <p:cNvPr id="317" name="Triangle 316">
            <a:extLst>
              <a:ext uri="{FF2B5EF4-FFF2-40B4-BE49-F238E27FC236}">
                <a16:creationId xmlns:a16="http://schemas.microsoft.com/office/drawing/2014/main" id="{3056FFA1-5FDD-1046-9E00-259D8861D6A3}"/>
              </a:ext>
            </a:extLst>
          </p:cNvPr>
          <p:cNvSpPr/>
          <p:nvPr/>
        </p:nvSpPr>
        <p:spPr>
          <a:xfrm>
            <a:off x="1612274" y="2041704"/>
            <a:ext cx="110700" cy="110700"/>
          </a:xfrm>
          <a:prstGeom prst="triangle">
            <a:avLst/>
          </a:prstGeom>
          <a:solidFill>
            <a:srgbClr val="325AB4"/>
          </a:solidFill>
          <a:ln w="25400" cap="flat" cmpd="sng" algn="ctr">
            <a:solidFill>
              <a:srgbClr val="325AB4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>
              <a:solidFill>
                <a:prstClr val="white"/>
              </a:solidFill>
              <a:latin typeface="Helvetica Neue LT Com 57 Condensed" charset="0"/>
              <a:ea typeface="Helvetica Neue LT Com 57 Condensed" charset="0"/>
              <a:cs typeface="Helvetica Neue LT Com 57 Condensed" charset="0"/>
            </a:endParaRPr>
          </a:p>
        </p:txBody>
      </p:sp>
      <p:sp>
        <p:nvSpPr>
          <p:cNvPr id="318" name="Diamond 317">
            <a:extLst>
              <a:ext uri="{FF2B5EF4-FFF2-40B4-BE49-F238E27FC236}">
                <a16:creationId xmlns:a16="http://schemas.microsoft.com/office/drawing/2014/main" id="{1CD64A06-C424-5E43-B1C8-BA8094842D82}"/>
              </a:ext>
            </a:extLst>
          </p:cNvPr>
          <p:cNvSpPr/>
          <p:nvPr/>
        </p:nvSpPr>
        <p:spPr>
          <a:xfrm>
            <a:off x="1224730" y="2083744"/>
            <a:ext cx="113400" cy="118800"/>
          </a:xfrm>
          <a:prstGeom prst="diamond">
            <a:avLst/>
          </a:prstGeom>
          <a:solidFill>
            <a:srgbClr val="325AB4"/>
          </a:solidFill>
          <a:ln w="25400" cap="flat" cmpd="sng" algn="ctr">
            <a:solidFill>
              <a:srgbClr val="325AB4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>
              <a:solidFill>
                <a:prstClr val="white"/>
              </a:solidFill>
              <a:latin typeface="Helvetica Neue LT Com 57 Condensed" charset="0"/>
              <a:ea typeface="Helvetica Neue LT Com 57 Condensed" charset="0"/>
              <a:cs typeface="Helvetica Neue LT Com 57 Condensed" charset="0"/>
            </a:endParaRPr>
          </a:p>
        </p:txBody>
      </p:sp>
      <p:cxnSp>
        <p:nvCxnSpPr>
          <p:cNvPr id="319" name="Straight Connector 318">
            <a:extLst>
              <a:ext uri="{FF2B5EF4-FFF2-40B4-BE49-F238E27FC236}">
                <a16:creationId xmlns:a16="http://schemas.microsoft.com/office/drawing/2014/main" id="{7855A406-8DFC-5E4D-A754-45D080816E9B}"/>
              </a:ext>
            </a:extLst>
          </p:cNvPr>
          <p:cNvCxnSpPr/>
          <p:nvPr/>
        </p:nvCxnSpPr>
        <p:spPr>
          <a:xfrm flipV="1">
            <a:off x="1281430" y="1890155"/>
            <a:ext cx="275659" cy="193589"/>
          </a:xfrm>
          <a:prstGeom prst="line">
            <a:avLst/>
          </a:prstGeom>
          <a:noFill/>
          <a:ln w="12700" cap="flat" cmpd="sng" algn="ctr">
            <a:solidFill>
              <a:srgbClr val="325AB4">
                <a:lumMod val="50000"/>
              </a:srgbClr>
            </a:solidFill>
            <a:prstDash val="dash"/>
          </a:ln>
          <a:effectLst/>
        </p:spPr>
      </p:cxnSp>
      <p:cxnSp>
        <p:nvCxnSpPr>
          <p:cNvPr id="320" name="Straight Connector 319">
            <a:extLst>
              <a:ext uri="{FF2B5EF4-FFF2-40B4-BE49-F238E27FC236}">
                <a16:creationId xmlns:a16="http://schemas.microsoft.com/office/drawing/2014/main" id="{FF94A7CE-E345-2A4A-9C9E-4594BBBFABF1}"/>
              </a:ext>
            </a:extLst>
          </p:cNvPr>
          <p:cNvCxnSpPr/>
          <p:nvPr/>
        </p:nvCxnSpPr>
        <p:spPr>
          <a:xfrm>
            <a:off x="1649273" y="1928340"/>
            <a:ext cx="18352" cy="113365"/>
          </a:xfrm>
          <a:prstGeom prst="line">
            <a:avLst/>
          </a:prstGeom>
          <a:noFill/>
          <a:ln w="12700" cap="flat" cmpd="sng" algn="ctr">
            <a:solidFill>
              <a:srgbClr val="325AB4">
                <a:lumMod val="50000"/>
              </a:srgbClr>
            </a:solidFill>
            <a:prstDash val="dash"/>
          </a:ln>
          <a:effectLst/>
        </p:spPr>
      </p:cxnSp>
      <p:cxnSp>
        <p:nvCxnSpPr>
          <p:cNvPr id="321" name="Straight Connector 320">
            <a:extLst>
              <a:ext uri="{FF2B5EF4-FFF2-40B4-BE49-F238E27FC236}">
                <a16:creationId xmlns:a16="http://schemas.microsoft.com/office/drawing/2014/main" id="{44421D66-590C-D645-A527-2509BE763F9F}"/>
              </a:ext>
            </a:extLst>
          </p:cNvPr>
          <p:cNvCxnSpPr/>
          <p:nvPr/>
        </p:nvCxnSpPr>
        <p:spPr>
          <a:xfrm flipH="1" flipV="1">
            <a:off x="1338130" y="2143144"/>
            <a:ext cx="274146" cy="9261"/>
          </a:xfrm>
          <a:prstGeom prst="line">
            <a:avLst/>
          </a:prstGeom>
          <a:noFill/>
          <a:ln w="12700" cap="flat" cmpd="sng" algn="ctr">
            <a:solidFill>
              <a:srgbClr val="325AB4">
                <a:lumMod val="50000"/>
              </a:srgbClr>
            </a:solidFill>
            <a:prstDash val="dash"/>
          </a:ln>
          <a:effectLst/>
        </p:spPr>
      </p:cxnSp>
      <p:sp>
        <p:nvSpPr>
          <p:cNvPr id="322" name="Oval 321">
            <a:extLst>
              <a:ext uri="{FF2B5EF4-FFF2-40B4-BE49-F238E27FC236}">
                <a16:creationId xmlns:a16="http://schemas.microsoft.com/office/drawing/2014/main" id="{DCDC1370-9E7C-B947-9D20-525F52179A0D}"/>
              </a:ext>
            </a:extLst>
          </p:cNvPr>
          <p:cNvSpPr/>
          <p:nvPr/>
        </p:nvSpPr>
        <p:spPr>
          <a:xfrm>
            <a:off x="4830754" y="3186122"/>
            <a:ext cx="108000" cy="108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solidFill>
              <a:srgbClr val="325AB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>
              <a:solidFill>
                <a:prstClr val="white"/>
              </a:solidFill>
              <a:latin typeface="Helvetica Neue LT Com 57 Condensed" charset="0"/>
              <a:ea typeface="Helvetica Neue LT Com 57 Condensed" charset="0"/>
              <a:cs typeface="Helvetica Neue LT Com 57 Condensed" charset="0"/>
            </a:endParaRPr>
          </a:p>
        </p:txBody>
      </p:sp>
      <p:sp>
        <p:nvSpPr>
          <p:cNvPr id="323" name="Rounded Rectangle 322">
            <a:extLst>
              <a:ext uri="{FF2B5EF4-FFF2-40B4-BE49-F238E27FC236}">
                <a16:creationId xmlns:a16="http://schemas.microsoft.com/office/drawing/2014/main" id="{CC181700-C467-B446-BB70-CA92121185A6}"/>
              </a:ext>
            </a:extLst>
          </p:cNvPr>
          <p:cNvSpPr/>
          <p:nvPr/>
        </p:nvSpPr>
        <p:spPr>
          <a:xfrm>
            <a:off x="4831264" y="2749405"/>
            <a:ext cx="108000" cy="108000"/>
          </a:xfrm>
          <a:prstGeom prst="roundRect">
            <a:avLst/>
          </a:prstGeom>
          <a:solidFill>
            <a:srgbClr val="F05332">
              <a:lumMod val="75000"/>
            </a:srgbClr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>
              <a:solidFill>
                <a:prstClr val="white"/>
              </a:solidFill>
              <a:latin typeface="Helvetica Neue LT Com 57 Condensed" charset="0"/>
              <a:ea typeface="Helvetica Neue LT Com 57 Condensed" charset="0"/>
              <a:cs typeface="Helvetica Neue LT Com 57 Condensed" charset="0"/>
            </a:endParaRPr>
          </a:p>
        </p:txBody>
      </p:sp>
      <p:sp>
        <p:nvSpPr>
          <p:cNvPr id="324" name="Freeform 323">
            <a:extLst>
              <a:ext uri="{FF2B5EF4-FFF2-40B4-BE49-F238E27FC236}">
                <a16:creationId xmlns:a16="http://schemas.microsoft.com/office/drawing/2014/main" id="{3388D52F-A5CF-F649-92A1-A5F75C6A7321}"/>
              </a:ext>
            </a:extLst>
          </p:cNvPr>
          <p:cNvSpPr/>
          <p:nvPr/>
        </p:nvSpPr>
        <p:spPr>
          <a:xfrm rot="2327790">
            <a:off x="3999114" y="2088948"/>
            <a:ext cx="2674582" cy="1896943"/>
          </a:xfrm>
          <a:custGeom>
            <a:avLst/>
            <a:gdLst>
              <a:gd name="connsiteX0" fmla="*/ 221407 w 1088950"/>
              <a:gd name="connsiteY0" fmla="*/ 12680 h 907615"/>
              <a:gd name="connsiteX1" fmla="*/ 28367 w 1088950"/>
              <a:gd name="connsiteY1" fmla="*/ 774680 h 907615"/>
              <a:gd name="connsiteX2" fmla="*/ 820847 w 1088950"/>
              <a:gd name="connsiteY2" fmla="*/ 845800 h 907615"/>
              <a:gd name="connsiteX3" fmla="*/ 1085007 w 1088950"/>
              <a:gd name="connsiteY3" fmla="*/ 124440 h 907615"/>
              <a:gd name="connsiteX4" fmla="*/ 658287 w 1088950"/>
              <a:gd name="connsiteY4" fmla="*/ 287000 h 907615"/>
              <a:gd name="connsiteX5" fmla="*/ 221407 w 1088950"/>
              <a:gd name="connsiteY5" fmla="*/ 12680 h 907615"/>
              <a:gd name="connsiteX0" fmla="*/ 53398 w 920182"/>
              <a:gd name="connsiteY0" fmla="*/ 6038 h 858372"/>
              <a:gd name="connsiteX1" fmla="*/ 73718 w 920182"/>
              <a:gd name="connsiteY1" fmla="*/ 595318 h 858372"/>
              <a:gd name="connsiteX2" fmla="*/ 652838 w 920182"/>
              <a:gd name="connsiteY2" fmla="*/ 839158 h 858372"/>
              <a:gd name="connsiteX3" fmla="*/ 916998 w 920182"/>
              <a:gd name="connsiteY3" fmla="*/ 117798 h 858372"/>
              <a:gd name="connsiteX4" fmla="*/ 490278 w 920182"/>
              <a:gd name="connsiteY4" fmla="*/ 280358 h 858372"/>
              <a:gd name="connsiteX5" fmla="*/ 53398 w 920182"/>
              <a:gd name="connsiteY5" fmla="*/ 6038 h 858372"/>
              <a:gd name="connsiteX0" fmla="*/ 36665 w 954249"/>
              <a:gd name="connsiteY0" fmla="*/ 7266 h 787684"/>
              <a:gd name="connsiteX1" fmla="*/ 107785 w 954249"/>
              <a:gd name="connsiteY1" fmla="*/ 525426 h 787684"/>
              <a:gd name="connsiteX2" fmla="*/ 686905 w 954249"/>
              <a:gd name="connsiteY2" fmla="*/ 769266 h 787684"/>
              <a:gd name="connsiteX3" fmla="*/ 951065 w 954249"/>
              <a:gd name="connsiteY3" fmla="*/ 47906 h 787684"/>
              <a:gd name="connsiteX4" fmla="*/ 524345 w 954249"/>
              <a:gd name="connsiteY4" fmla="*/ 210466 h 787684"/>
              <a:gd name="connsiteX5" fmla="*/ 36665 w 954249"/>
              <a:gd name="connsiteY5" fmla="*/ 7266 h 787684"/>
              <a:gd name="connsiteX0" fmla="*/ 38815 w 957660"/>
              <a:gd name="connsiteY0" fmla="*/ 7266 h 740370"/>
              <a:gd name="connsiteX1" fmla="*/ 109935 w 957660"/>
              <a:gd name="connsiteY1" fmla="*/ 525426 h 740370"/>
              <a:gd name="connsiteX2" fmla="*/ 739855 w 957660"/>
              <a:gd name="connsiteY2" fmla="*/ 718466 h 740370"/>
              <a:gd name="connsiteX3" fmla="*/ 953215 w 957660"/>
              <a:gd name="connsiteY3" fmla="*/ 47906 h 740370"/>
              <a:gd name="connsiteX4" fmla="*/ 526495 w 957660"/>
              <a:gd name="connsiteY4" fmla="*/ 210466 h 740370"/>
              <a:gd name="connsiteX5" fmla="*/ 38815 w 957660"/>
              <a:gd name="connsiteY5" fmla="*/ 7266 h 740370"/>
              <a:gd name="connsiteX0" fmla="*/ 25690 w 944323"/>
              <a:gd name="connsiteY0" fmla="*/ 6874 h 738424"/>
              <a:gd name="connsiteX1" fmla="*/ 137450 w 944323"/>
              <a:gd name="connsiteY1" fmla="*/ 514874 h 738424"/>
              <a:gd name="connsiteX2" fmla="*/ 726730 w 944323"/>
              <a:gd name="connsiteY2" fmla="*/ 718074 h 738424"/>
              <a:gd name="connsiteX3" fmla="*/ 940090 w 944323"/>
              <a:gd name="connsiteY3" fmla="*/ 47514 h 738424"/>
              <a:gd name="connsiteX4" fmla="*/ 513370 w 944323"/>
              <a:gd name="connsiteY4" fmla="*/ 210074 h 738424"/>
              <a:gd name="connsiteX5" fmla="*/ 25690 w 944323"/>
              <a:gd name="connsiteY5" fmla="*/ 6874 h 738424"/>
              <a:gd name="connsiteX0" fmla="*/ 23027 w 939828"/>
              <a:gd name="connsiteY0" fmla="*/ 6874 h 701249"/>
              <a:gd name="connsiteX1" fmla="*/ 134787 w 939828"/>
              <a:gd name="connsiteY1" fmla="*/ 514874 h 701249"/>
              <a:gd name="connsiteX2" fmla="*/ 622467 w 939828"/>
              <a:gd name="connsiteY2" fmla="*/ 677434 h 701249"/>
              <a:gd name="connsiteX3" fmla="*/ 937427 w 939828"/>
              <a:gd name="connsiteY3" fmla="*/ 47514 h 701249"/>
              <a:gd name="connsiteX4" fmla="*/ 510707 w 939828"/>
              <a:gd name="connsiteY4" fmla="*/ 210074 h 701249"/>
              <a:gd name="connsiteX5" fmla="*/ 23027 w 939828"/>
              <a:gd name="connsiteY5" fmla="*/ 6874 h 701249"/>
              <a:gd name="connsiteX0" fmla="*/ 23027 w 959984"/>
              <a:gd name="connsiteY0" fmla="*/ 7207 h 696299"/>
              <a:gd name="connsiteX1" fmla="*/ 134787 w 959984"/>
              <a:gd name="connsiteY1" fmla="*/ 515207 h 696299"/>
              <a:gd name="connsiteX2" fmla="*/ 622467 w 959984"/>
              <a:gd name="connsiteY2" fmla="*/ 677767 h 696299"/>
              <a:gd name="connsiteX3" fmla="*/ 957747 w 959984"/>
              <a:gd name="connsiteY3" fmla="*/ 129127 h 696299"/>
              <a:gd name="connsiteX4" fmla="*/ 510707 w 959984"/>
              <a:gd name="connsiteY4" fmla="*/ 210407 h 696299"/>
              <a:gd name="connsiteX5" fmla="*/ 23027 w 959984"/>
              <a:gd name="connsiteY5" fmla="*/ 7207 h 696299"/>
              <a:gd name="connsiteX0" fmla="*/ 23027 w 966054"/>
              <a:gd name="connsiteY0" fmla="*/ 7207 h 696299"/>
              <a:gd name="connsiteX1" fmla="*/ 134787 w 966054"/>
              <a:gd name="connsiteY1" fmla="*/ 515207 h 696299"/>
              <a:gd name="connsiteX2" fmla="*/ 622467 w 966054"/>
              <a:gd name="connsiteY2" fmla="*/ 677767 h 696299"/>
              <a:gd name="connsiteX3" fmla="*/ 957747 w 966054"/>
              <a:gd name="connsiteY3" fmla="*/ 129127 h 696299"/>
              <a:gd name="connsiteX4" fmla="*/ 510707 w 966054"/>
              <a:gd name="connsiteY4" fmla="*/ 210407 h 696299"/>
              <a:gd name="connsiteX5" fmla="*/ 23027 w 966054"/>
              <a:gd name="connsiteY5" fmla="*/ 7207 h 696299"/>
              <a:gd name="connsiteX0" fmla="*/ 67199 w 1010226"/>
              <a:gd name="connsiteY0" fmla="*/ 4928 h 694020"/>
              <a:gd name="connsiteX1" fmla="*/ 178959 w 1010226"/>
              <a:gd name="connsiteY1" fmla="*/ 512928 h 694020"/>
              <a:gd name="connsiteX2" fmla="*/ 666639 w 1010226"/>
              <a:gd name="connsiteY2" fmla="*/ 675488 h 694020"/>
              <a:gd name="connsiteX3" fmla="*/ 1001919 w 1010226"/>
              <a:gd name="connsiteY3" fmla="*/ 126848 h 694020"/>
              <a:gd name="connsiteX4" fmla="*/ 554879 w 1010226"/>
              <a:gd name="connsiteY4" fmla="*/ 208128 h 694020"/>
              <a:gd name="connsiteX5" fmla="*/ 67199 w 1010226"/>
              <a:gd name="connsiteY5" fmla="*/ 4928 h 694020"/>
              <a:gd name="connsiteX0" fmla="*/ 67199 w 1010226"/>
              <a:gd name="connsiteY0" fmla="*/ 4742 h 693834"/>
              <a:gd name="connsiteX1" fmla="*/ 178959 w 1010226"/>
              <a:gd name="connsiteY1" fmla="*/ 512742 h 693834"/>
              <a:gd name="connsiteX2" fmla="*/ 666639 w 1010226"/>
              <a:gd name="connsiteY2" fmla="*/ 675302 h 693834"/>
              <a:gd name="connsiteX3" fmla="*/ 1001919 w 1010226"/>
              <a:gd name="connsiteY3" fmla="*/ 126662 h 693834"/>
              <a:gd name="connsiteX4" fmla="*/ 554879 w 1010226"/>
              <a:gd name="connsiteY4" fmla="*/ 207942 h 693834"/>
              <a:gd name="connsiteX5" fmla="*/ 67199 w 1010226"/>
              <a:gd name="connsiteY5" fmla="*/ 4742 h 693834"/>
              <a:gd name="connsiteX0" fmla="*/ 20162 w 963189"/>
              <a:gd name="connsiteY0" fmla="*/ 5222 h 694314"/>
              <a:gd name="connsiteX1" fmla="*/ 131922 w 963189"/>
              <a:gd name="connsiteY1" fmla="*/ 513222 h 694314"/>
              <a:gd name="connsiteX2" fmla="*/ 619602 w 963189"/>
              <a:gd name="connsiteY2" fmla="*/ 675782 h 694314"/>
              <a:gd name="connsiteX3" fmla="*/ 954882 w 963189"/>
              <a:gd name="connsiteY3" fmla="*/ 127142 h 694314"/>
              <a:gd name="connsiteX4" fmla="*/ 467202 w 963189"/>
              <a:gd name="connsiteY4" fmla="*/ 238902 h 694314"/>
              <a:gd name="connsiteX5" fmla="*/ 20162 w 963189"/>
              <a:gd name="connsiteY5" fmla="*/ 5222 h 694314"/>
              <a:gd name="connsiteX0" fmla="*/ 20162 w 963189"/>
              <a:gd name="connsiteY0" fmla="*/ 5222 h 694314"/>
              <a:gd name="connsiteX1" fmla="*/ 131922 w 963189"/>
              <a:gd name="connsiteY1" fmla="*/ 513222 h 694314"/>
              <a:gd name="connsiteX2" fmla="*/ 619602 w 963189"/>
              <a:gd name="connsiteY2" fmla="*/ 675782 h 694314"/>
              <a:gd name="connsiteX3" fmla="*/ 954882 w 963189"/>
              <a:gd name="connsiteY3" fmla="*/ 127142 h 694314"/>
              <a:gd name="connsiteX4" fmla="*/ 467202 w 963189"/>
              <a:gd name="connsiteY4" fmla="*/ 238902 h 694314"/>
              <a:gd name="connsiteX5" fmla="*/ 20162 w 963189"/>
              <a:gd name="connsiteY5" fmla="*/ 5222 h 694314"/>
              <a:gd name="connsiteX0" fmla="*/ 28811 w 971838"/>
              <a:gd name="connsiteY0" fmla="*/ 27687 h 716779"/>
              <a:gd name="connsiteX1" fmla="*/ 140571 w 971838"/>
              <a:gd name="connsiteY1" fmla="*/ 535687 h 716779"/>
              <a:gd name="connsiteX2" fmla="*/ 628251 w 971838"/>
              <a:gd name="connsiteY2" fmla="*/ 698247 h 716779"/>
              <a:gd name="connsiteX3" fmla="*/ 963531 w 971838"/>
              <a:gd name="connsiteY3" fmla="*/ 149607 h 716779"/>
              <a:gd name="connsiteX4" fmla="*/ 475851 w 971838"/>
              <a:gd name="connsiteY4" fmla="*/ 261367 h 716779"/>
              <a:gd name="connsiteX5" fmla="*/ 28811 w 971838"/>
              <a:gd name="connsiteY5" fmla="*/ 27687 h 716779"/>
              <a:gd name="connsiteX0" fmla="*/ 30379 w 963246"/>
              <a:gd name="connsiteY0" fmla="*/ 30104 h 688240"/>
              <a:gd name="connsiteX1" fmla="*/ 131979 w 963246"/>
              <a:gd name="connsiteY1" fmla="*/ 507624 h 688240"/>
              <a:gd name="connsiteX2" fmla="*/ 619659 w 963246"/>
              <a:gd name="connsiteY2" fmla="*/ 670184 h 688240"/>
              <a:gd name="connsiteX3" fmla="*/ 954939 w 963246"/>
              <a:gd name="connsiteY3" fmla="*/ 121544 h 688240"/>
              <a:gd name="connsiteX4" fmla="*/ 467259 w 963246"/>
              <a:gd name="connsiteY4" fmla="*/ 233304 h 688240"/>
              <a:gd name="connsiteX5" fmla="*/ 30379 w 963246"/>
              <a:gd name="connsiteY5" fmla="*/ 30104 h 688240"/>
              <a:gd name="connsiteX0" fmla="*/ 30379 w 963246"/>
              <a:gd name="connsiteY0" fmla="*/ 30104 h 695581"/>
              <a:gd name="connsiteX1" fmla="*/ 131979 w 963246"/>
              <a:gd name="connsiteY1" fmla="*/ 507624 h 695581"/>
              <a:gd name="connsiteX2" fmla="*/ 619659 w 963246"/>
              <a:gd name="connsiteY2" fmla="*/ 670184 h 695581"/>
              <a:gd name="connsiteX3" fmla="*/ 954939 w 963246"/>
              <a:gd name="connsiteY3" fmla="*/ 121544 h 695581"/>
              <a:gd name="connsiteX4" fmla="*/ 467259 w 963246"/>
              <a:gd name="connsiteY4" fmla="*/ 233304 h 695581"/>
              <a:gd name="connsiteX5" fmla="*/ 30379 w 963246"/>
              <a:gd name="connsiteY5" fmla="*/ 30104 h 695581"/>
              <a:gd name="connsiteX0" fmla="*/ 24233 w 957145"/>
              <a:gd name="connsiteY0" fmla="*/ 5187 h 666118"/>
              <a:gd name="connsiteX1" fmla="*/ 115673 w 957145"/>
              <a:gd name="connsiteY1" fmla="*/ 462387 h 666118"/>
              <a:gd name="connsiteX2" fmla="*/ 613513 w 957145"/>
              <a:gd name="connsiteY2" fmla="*/ 645267 h 666118"/>
              <a:gd name="connsiteX3" fmla="*/ 948793 w 957145"/>
              <a:gd name="connsiteY3" fmla="*/ 96627 h 666118"/>
              <a:gd name="connsiteX4" fmla="*/ 461113 w 957145"/>
              <a:gd name="connsiteY4" fmla="*/ 208387 h 666118"/>
              <a:gd name="connsiteX5" fmla="*/ 24233 w 957145"/>
              <a:gd name="connsiteY5" fmla="*/ 5187 h 666118"/>
              <a:gd name="connsiteX0" fmla="*/ 24233 w 957145"/>
              <a:gd name="connsiteY0" fmla="*/ 5187 h 660302"/>
              <a:gd name="connsiteX1" fmla="*/ 115673 w 957145"/>
              <a:gd name="connsiteY1" fmla="*/ 462387 h 660302"/>
              <a:gd name="connsiteX2" fmla="*/ 613513 w 957145"/>
              <a:gd name="connsiteY2" fmla="*/ 645267 h 660302"/>
              <a:gd name="connsiteX3" fmla="*/ 948793 w 957145"/>
              <a:gd name="connsiteY3" fmla="*/ 96627 h 660302"/>
              <a:gd name="connsiteX4" fmla="*/ 461113 w 957145"/>
              <a:gd name="connsiteY4" fmla="*/ 208387 h 660302"/>
              <a:gd name="connsiteX5" fmla="*/ 24233 w 957145"/>
              <a:gd name="connsiteY5" fmla="*/ 5187 h 660302"/>
              <a:gd name="connsiteX0" fmla="*/ 37642 w 970554"/>
              <a:gd name="connsiteY0" fmla="*/ 28930 h 684045"/>
              <a:gd name="connsiteX1" fmla="*/ 129082 w 970554"/>
              <a:gd name="connsiteY1" fmla="*/ 486130 h 684045"/>
              <a:gd name="connsiteX2" fmla="*/ 626922 w 970554"/>
              <a:gd name="connsiteY2" fmla="*/ 669010 h 684045"/>
              <a:gd name="connsiteX3" fmla="*/ 962202 w 970554"/>
              <a:gd name="connsiteY3" fmla="*/ 120370 h 684045"/>
              <a:gd name="connsiteX4" fmla="*/ 474522 w 970554"/>
              <a:gd name="connsiteY4" fmla="*/ 232130 h 684045"/>
              <a:gd name="connsiteX5" fmla="*/ 37642 w 970554"/>
              <a:gd name="connsiteY5" fmla="*/ 28930 h 684045"/>
              <a:gd name="connsiteX0" fmla="*/ 51093 w 928247"/>
              <a:gd name="connsiteY0" fmla="*/ 272367 h 580725"/>
              <a:gd name="connsiteX1" fmla="*/ 86775 w 928247"/>
              <a:gd name="connsiteY1" fmla="*/ 386132 h 580725"/>
              <a:gd name="connsiteX2" fmla="*/ 584615 w 928247"/>
              <a:gd name="connsiteY2" fmla="*/ 569012 h 580725"/>
              <a:gd name="connsiteX3" fmla="*/ 919895 w 928247"/>
              <a:gd name="connsiteY3" fmla="*/ 20372 h 580725"/>
              <a:gd name="connsiteX4" fmla="*/ 432215 w 928247"/>
              <a:gd name="connsiteY4" fmla="*/ 132132 h 580725"/>
              <a:gd name="connsiteX5" fmla="*/ 51093 w 928247"/>
              <a:gd name="connsiteY5" fmla="*/ 272367 h 580725"/>
              <a:gd name="connsiteX0" fmla="*/ 38127 w 915281"/>
              <a:gd name="connsiteY0" fmla="*/ 272367 h 591025"/>
              <a:gd name="connsiteX1" fmla="*/ 73809 w 915281"/>
              <a:gd name="connsiteY1" fmla="*/ 462451 h 591025"/>
              <a:gd name="connsiteX2" fmla="*/ 571649 w 915281"/>
              <a:gd name="connsiteY2" fmla="*/ 569012 h 591025"/>
              <a:gd name="connsiteX3" fmla="*/ 906929 w 915281"/>
              <a:gd name="connsiteY3" fmla="*/ 20372 h 591025"/>
              <a:gd name="connsiteX4" fmla="*/ 419249 w 915281"/>
              <a:gd name="connsiteY4" fmla="*/ 132132 h 591025"/>
              <a:gd name="connsiteX5" fmla="*/ 38127 w 915281"/>
              <a:gd name="connsiteY5" fmla="*/ 272367 h 591025"/>
              <a:gd name="connsiteX0" fmla="*/ 38127 w 820768"/>
              <a:gd name="connsiteY0" fmla="*/ 238115 h 554283"/>
              <a:gd name="connsiteX1" fmla="*/ 73809 w 820768"/>
              <a:gd name="connsiteY1" fmla="*/ 428199 h 554283"/>
              <a:gd name="connsiteX2" fmla="*/ 571649 w 820768"/>
              <a:gd name="connsiteY2" fmla="*/ 534760 h 554283"/>
              <a:gd name="connsiteX3" fmla="*/ 809350 w 820768"/>
              <a:gd name="connsiteY3" fmla="*/ 24280 h 554283"/>
              <a:gd name="connsiteX4" fmla="*/ 419249 w 820768"/>
              <a:gd name="connsiteY4" fmla="*/ 97880 h 554283"/>
              <a:gd name="connsiteX5" fmla="*/ 38127 w 820768"/>
              <a:gd name="connsiteY5" fmla="*/ 238115 h 554283"/>
              <a:gd name="connsiteX0" fmla="*/ 30467 w 813108"/>
              <a:gd name="connsiteY0" fmla="*/ 232251 h 548419"/>
              <a:gd name="connsiteX1" fmla="*/ 66149 w 813108"/>
              <a:gd name="connsiteY1" fmla="*/ 422335 h 548419"/>
              <a:gd name="connsiteX2" fmla="*/ 563989 w 813108"/>
              <a:gd name="connsiteY2" fmla="*/ 528896 h 548419"/>
              <a:gd name="connsiteX3" fmla="*/ 801690 w 813108"/>
              <a:gd name="connsiteY3" fmla="*/ 18416 h 548419"/>
              <a:gd name="connsiteX4" fmla="*/ 300070 w 813108"/>
              <a:gd name="connsiteY4" fmla="*/ 145439 h 548419"/>
              <a:gd name="connsiteX5" fmla="*/ 30467 w 813108"/>
              <a:gd name="connsiteY5" fmla="*/ 232251 h 548419"/>
              <a:gd name="connsiteX0" fmla="*/ 44203 w 876299"/>
              <a:gd name="connsiteY0" fmla="*/ 232251 h 465668"/>
              <a:gd name="connsiteX1" fmla="*/ 79885 w 876299"/>
              <a:gd name="connsiteY1" fmla="*/ 422335 h 465668"/>
              <a:gd name="connsiteX2" fmla="*/ 800762 w 876299"/>
              <a:gd name="connsiteY2" fmla="*/ 429681 h 465668"/>
              <a:gd name="connsiteX3" fmla="*/ 815426 w 876299"/>
              <a:gd name="connsiteY3" fmla="*/ 18416 h 465668"/>
              <a:gd name="connsiteX4" fmla="*/ 313806 w 876299"/>
              <a:gd name="connsiteY4" fmla="*/ 145439 h 465668"/>
              <a:gd name="connsiteX5" fmla="*/ 44203 w 876299"/>
              <a:gd name="connsiteY5" fmla="*/ 232251 h 465668"/>
              <a:gd name="connsiteX0" fmla="*/ 44203 w 871884"/>
              <a:gd name="connsiteY0" fmla="*/ 88444 h 302085"/>
              <a:gd name="connsiteX1" fmla="*/ 79885 w 871884"/>
              <a:gd name="connsiteY1" fmla="*/ 278528 h 302085"/>
              <a:gd name="connsiteX2" fmla="*/ 800762 w 871884"/>
              <a:gd name="connsiteY2" fmla="*/ 285874 h 302085"/>
              <a:gd name="connsiteX3" fmla="*/ 806268 w 871884"/>
              <a:gd name="connsiteY3" fmla="*/ 157910 h 302085"/>
              <a:gd name="connsiteX4" fmla="*/ 313806 w 871884"/>
              <a:gd name="connsiteY4" fmla="*/ 1632 h 302085"/>
              <a:gd name="connsiteX5" fmla="*/ 44203 w 871884"/>
              <a:gd name="connsiteY5" fmla="*/ 88444 h 302085"/>
              <a:gd name="connsiteX0" fmla="*/ 226 w 809385"/>
              <a:gd name="connsiteY0" fmla="*/ 88219 h 286937"/>
              <a:gd name="connsiteX1" fmla="*/ 310663 w 809385"/>
              <a:gd name="connsiteY1" fmla="*/ 215626 h 286937"/>
              <a:gd name="connsiteX2" fmla="*/ 756785 w 809385"/>
              <a:gd name="connsiteY2" fmla="*/ 285649 h 286937"/>
              <a:gd name="connsiteX3" fmla="*/ 762291 w 809385"/>
              <a:gd name="connsiteY3" fmla="*/ 157685 h 286937"/>
              <a:gd name="connsiteX4" fmla="*/ 269829 w 809385"/>
              <a:gd name="connsiteY4" fmla="*/ 1407 h 286937"/>
              <a:gd name="connsiteX5" fmla="*/ 226 w 809385"/>
              <a:gd name="connsiteY5" fmla="*/ 88219 h 286937"/>
              <a:gd name="connsiteX0" fmla="*/ 511 w 704347"/>
              <a:gd name="connsiteY0" fmla="*/ 58604 h 290047"/>
              <a:gd name="connsiteX1" fmla="*/ 205625 w 704347"/>
              <a:gd name="connsiteY1" fmla="*/ 218603 h 290047"/>
              <a:gd name="connsiteX2" fmla="*/ 651747 w 704347"/>
              <a:gd name="connsiteY2" fmla="*/ 288626 h 290047"/>
              <a:gd name="connsiteX3" fmla="*/ 657253 w 704347"/>
              <a:gd name="connsiteY3" fmla="*/ 160662 h 290047"/>
              <a:gd name="connsiteX4" fmla="*/ 164791 w 704347"/>
              <a:gd name="connsiteY4" fmla="*/ 4384 h 290047"/>
              <a:gd name="connsiteX5" fmla="*/ 511 w 704347"/>
              <a:gd name="connsiteY5" fmla="*/ 58604 h 290047"/>
              <a:gd name="connsiteX0" fmla="*/ 673 w 782785"/>
              <a:gd name="connsiteY0" fmla="*/ 58755 h 290097"/>
              <a:gd name="connsiteX1" fmla="*/ 205787 w 782785"/>
              <a:gd name="connsiteY1" fmla="*/ 218754 h 290097"/>
              <a:gd name="connsiteX2" fmla="*/ 651909 w 782785"/>
              <a:gd name="connsiteY2" fmla="*/ 288777 h 290097"/>
              <a:gd name="connsiteX3" fmla="*/ 762738 w 782785"/>
              <a:gd name="connsiteY3" fmla="*/ 163320 h 290097"/>
              <a:gd name="connsiteX4" fmla="*/ 164953 w 782785"/>
              <a:gd name="connsiteY4" fmla="*/ 4535 h 290097"/>
              <a:gd name="connsiteX5" fmla="*/ 673 w 782785"/>
              <a:gd name="connsiteY5" fmla="*/ 58755 h 290097"/>
              <a:gd name="connsiteX0" fmla="*/ 673 w 762738"/>
              <a:gd name="connsiteY0" fmla="*/ 58755 h 290097"/>
              <a:gd name="connsiteX1" fmla="*/ 205787 w 762738"/>
              <a:gd name="connsiteY1" fmla="*/ 218754 h 290097"/>
              <a:gd name="connsiteX2" fmla="*/ 651909 w 762738"/>
              <a:gd name="connsiteY2" fmla="*/ 288777 h 290097"/>
              <a:gd name="connsiteX3" fmla="*/ 762738 w 762738"/>
              <a:gd name="connsiteY3" fmla="*/ 163320 h 290097"/>
              <a:gd name="connsiteX4" fmla="*/ 164953 w 762738"/>
              <a:gd name="connsiteY4" fmla="*/ 4535 h 290097"/>
              <a:gd name="connsiteX5" fmla="*/ 673 w 762738"/>
              <a:gd name="connsiteY5" fmla="*/ 58755 h 290097"/>
              <a:gd name="connsiteX0" fmla="*/ 673 w 762738"/>
              <a:gd name="connsiteY0" fmla="*/ 58755 h 324705"/>
              <a:gd name="connsiteX1" fmla="*/ 205787 w 762738"/>
              <a:gd name="connsiteY1" fmla="*/ 218754 h 324705"/>
              <a:gd name="connsiteX2" fmla="*/ 619855 w 762738"/>
              <a:gd name="connsiteY2" fmla="*/ 323877 h 324705"/>
              <a:gd name="connsiteX3" fmla="*/ 762738 w 762738"/>
              <a:gd name="connsiteY3" fmla="*/ 163320 h 324705"/>
              <a:gd name="connsiteX4" fmla="*/ 164953 w 762738"/>
              <a:gd name="connsiteY4" fmla="*/ 4535 h 324705"/>
              <a:gd name="connsiteX5" fmla="*/ 673 w 762738"/>
              <a:gd name="connsiteY5" fmla="*/ 58755 h 324705"/>
              <a:gd name="connsiteX0" fmla="*/ 600 w 721453"/>
              <a:gd name="connsiteY0" fmla="*/ 59368 h 325067"/>
              <a:gd name="connsiteX1" fmla="*/ 205714 w 721453"/>
              <a:gd name="connsiteY1" fmla="*/ 219367 h 325067"/>
              <a:gd name="connsiteX2" fmla="*/ 619782 w 721453"/>
              <a:gd name="connsiteY2" fmla="*/ 324490 h 325067"/>
              <a:gd name="connsiteX3" fmla="*/ 721452 w 721453"/>
              <a:gd name="connsiteY3" fmla="*/ 173961 h 325067"/>
              <a:gd name="connsiteX4" fmla="*/ 164880 w 721453"/>
              <a:gd name="connsiteY4" fmla="*/ 5148 h 325067"/>
              <a:gd name="connsiteX5" fmla="*/ 600 w 721453"/>
              <a:gd name="connsiteY5" fmla="*/ 59368 h 325067"/>
              <a:gd name="connsiteX0" fmla="*/ 469 w 619758"/>
              <a:gd name="connsiteY0" fmla="*/ 69418 h 342297"/>
              <a:gd name="connsiteX1" fmla="*/ 205583 w 619758"/>
              <a:gd name="connsiteY1" fmla="*/ 229417 h 342297"/>
              <a:gd name="connsiteX2" fmla="*/ 619651 w 619758"/>
              <a:gd name="connsiteY2" fmla="*/ 334540 h 342297"/>
              <a:gd name="connsiteX3" fmla="*/ 164749 w 619758"/>
              <a:gd name="connsiteY3" fmla="*/ 15198 h 342297"/>
              <a:gd name="connsiteX4" fmla="*/ 469 w 619758"/>
              <a:gd name="connsiteY4" fmla="*/ 69418 h 342297"/>
              <a:gd name="connsiteX0" fmla="*/ 469 w 648440"/>
              <a:gd name="connsiteY0" fmla="*/ 69418 h 367088"/>
              <a:gd name="connsiteX1" fmla="*/ 205583 w 648440"/>
              <a:gd name="connsiteY1" fmla="*/ 229417 h 367088"/>
              <a:gd name="connsiteX2" fmla="*/ 619651 w 648440"/>
              <a:gd name="connsiteY2" fmla="*/ 334540 h 367088"/>
              <a:gd name="connsiteX3" fmla="*/ 164749 w 648440"/>
              <a:gd name="connsiteY3" fmla="*/ 15198 h 367088"/>
              <a:gd name="connsiteX4" fmla="*/ 469 w 648440"/>
              <a:gd name="connsiteY4" fmla="*/ 69418 h 367088"/>
              <a:gd name="connsiteX0" fmla="*/ 562 w 723632"/>
              <a:gd name="connsiteY0" fmla="*/ 66128 h 322688"/>
              <a:gd name="connsiteX1" fmla="*/ 205676 w 723632"/>
              <a:gd name="connsiteY1" fmla="*/ 226127 h 322688"/>
              <a:gd name="connsiteX2" fmla="*/ 697592 w 723632"/>
              <a:gd name="connsiteY2" fmla="*/ 283615 h 322688"/>
              <a:gd name="connsiteX3" fmla="*/ 164842 w 723632"/>
              <a:gd name="connsiteY3" fmla="*/ 11908 h 322688"/>
              <a:gd name="connsiteX4" fmla="*/ 562 w 723632"/>
              <a:gd name="connsiteY4" fmla="*/ 66128 h 322688"/>
              <a:gd name="connsiteX0" fmla="*/ 5 w 697035"/>
              <a:gd name="connsiteY0" fmla="*/ 75097 h 304582"/>
              <a:gd name="connsiteX1" fmla="*/ 205119 w 697035"/>
              <a:gd name="connsiteY1" fmla="*/ 235096 h 304582"/>
              <a:gd name="connsiteX2" fmla="*/ 697035 w 697035"/>
              <a:gd name="connsiteY2" fmla="*/ 292584 h 304582"/>
              <a:gd name="connsiteX3" fmla="*/ 200919 w 697035"/>
              <a:gd name="connsiteY3" fmla="*/ 10848 h 304582"/>
              <a:gd name="connsiteX4" fmla="*/ 5 w 697035"/>
              <a:gd name="connsiteY4" fmla="*/ 75097 h 304582"/>
              <a:gd name="connsiteX0" fmla="*/ 5 w 716244"/>
              <a:gd name="connsiteY0" fmla="*/ 75097 h 322591"/>
              <a:gd name="connsiteX1" fmla="*/ 205119 w 716244"/>
              <a:gd name="connsiteY1" fmla="*/ 235096 h 322591"/>
              <a:gd name="connsiteX2" fmla="*/ 697035 w 716244"/>
              <a:gd name="connsiteY2" fmla="*/ 292584 h 322591"/>
              <a:gd name="connsiteX3" fmla="*/ 200919 w 716244"/>
              <a:gd name="connsiteY3" fmla="*/ 10848 h 322591"/>
              <a:gd name="connsiteX4" fmla="*/ 5 w 716244"/>
              <a:gd name="connsiteY4" fmla="*/ 75097 h 322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6244" h="322591">
                <a:moveTo>
                  <a:pt x="5" y="75097"/>
                </a:moveTo>
                <a:cubicBezTo>
                  <a:pt x="705" y="112472"/>
                  <a:pt x="88947" y="198848"/>
                  <a:pt x="205119" y="235096"/>
                </a:cubicBezTo>
                <a:cubicBezTo>
                  <a:pt x="321291" y="271344"/>
                  <a:pt x="574095" y="372580"/>
                  <a:pt x="697035" y="292584"/>
                </a:cubicBezTo>
                <a:cubicBezTo>
                  <a:pt x="819975" y="212588"/>
                  <a:pt x="317091" y="47096"/>
                  <a:pt x="200919" y="10848"/>
                </a:cubicBezTo>
                <a:cubicBezTo>
                  <a:pt x="84747" y="-25400"/>
                  <a:pt x="-695" y="37722"/>
                  <a:pt x="5" y="75097"/>
                </a:cubicBezTo>
                <a:close/>
              </a:path>
            </a:pathLst>
          </a:custGeom>
          <a:noFill/>
          <a:ln w="25400" cap="flat" cmpd="sng" algn="ctr">
            <a:solidFill>
              <a:srgbClr val="325AB4">
                <a:lumMod val="75000"/>
              </a:srgbClr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342900">
              <a:defRPr/>
            </a:pPr>
            <a:endParaRPr lang="en-US" sz="1350" kern="0">
              <a:solidFill>
                <a:prstClr val="white"/>
              </a:solidFill>
              <a:latin typeface="Helvetica Neue LT Com 57 Condensed" charset="0"/>
              <a:ea typeface="Helvetica Neue LT Com 57 Condensed" charset="0"/>
              <a:cs typeface="Helvetica Neue LT Com 57 Condensed" charset="0"/>
            </a:endParaRPr>
          </a:p>
        </p:txBody>
      </p:sp>
      <p:sp>
        <p:nvSpPr>
          <p:cNvPr id="325" name="Freeform 324">
            <a:extLst>
              <a:ext uri="{FF2B5EF4-FFF2-40B4-BE49-F238E27FC236}">
                <a16:creationId xmlns:a16="http://schemas.microsoft.com/office/drawing/2014/main" id="{09CC1EA4-F590-9B49-B765-E23472C90318}"/>
              </a:ext>
            </a:extLst>
          </p:cNvPr>
          <p:cNvSpPr/>
          <p:nvPr/>
        </p:nvSpPr>
        <p:spPr>
          <a:xfrm rot="14133432">
            <a:off x="5891893" y="1252007"/>
            <a:ext cx="3271898" cy="2314071"/>
          </a:xfrm>
          <a:custGeom>
            <a:avLst/>
            <a:gdLst>
              <a:gd name="connsiteX0" fmla="*/ 221407 w 1088950"/>
              <a:gd name="connsiteY0" fmla="*/ 12680 h 907615"/>
              <a:gd name="connsiteX1" fmla="*/ 28367 w 1088950"/>
              <a:gd name="connsiteY1" fmla="*/ 774680 h 907615"/>
              <a:gd name="connsiteX2" fmla="*/ 820847 w 1088950"/>
              <a:gd name="connsiteY2" fmla="*/ 845800 h 907615"/>
              <a:gd name="connsiteX3" fmla="*/ 1085007 w 1088950"/>
              <a:gd name="connsiteY3" fmla="*/ 124440 h 907615"/>
              <a:gd name="connsiteX4" fmla="*/ 658287 w 1088950"/>
              <a:gd name="connsiteY4" fmla="*/ 287000 h 907615"/>
              <a:gd name="connsiteX5" fmla="*/ 221407 w 1088950"/>
              <a:gd name="connsiteY5" fmla="*/ 12680 h 907615"/>
              <a:gd name="connsiteX0" fmla="*/ 53398 w 920182"/>
              <a:gd name="connsiteY0" fmla="*/ 6038 h 858372"/>
              <a:gd name="connsiteX1" fmla="*/ 73718 w 920182"/>
              <a:gd name="connsiteY1" fmla="*/ 595318 h 858372"/>
              <a:gd name="connsiteX2" fmla="*/ 652838 w 920182"/>
              <a:gd name="connsiteY2" fmla="*/ 839158 h 858372"/>
              <a:gd name="connsiteX3" fmla="*/ 916998 w 920182"/>
              <a:gd name="connsiteY3" fmla="*/ 117798 h 858372"/>
              <a:gd name="connsiteX4" fmla="*/ 490278 w 920182"/>
              <a:gd name="connsiteY4" fmla="*/ 280358 h 858372"/>
              <a:gd name="connsiteX5" fmla="*/ 53398 w 920182"/>
              <a:gd name="connsiteY5" fmla="*/ 6038 h 858372"/>
              <a:gd name="connsiteX0" fmla="*/ 36665 w 954249"/>
              <a:gd name="connsiteY0" fmla="*/ 7266 h 787684"/>
              <a:gd name="connsiteX1" fmla="*/ 107785 w 954249"/>
              <a:gd name="connsiteY1" fmla="*/ 525426 h 787684"/>
              <a:gd name="connsiteX2" fmla="*/ 686905 w 954249"/>
              <a:gd name="connsiteY2" fmla="*/ 769266 h 787684"/>
              <a:gd name="connsiteX3" fmla="*/ 951065 w 954249"/>
              <a:gd name="connsiteY3" fmla="*/ 47906 h 787684"/>
              <a:gd name="connsiteX4" fmla="*/ 524345 w 954249"/>
              <a:gd name="connsiteY4" fmla="*/ 210466 h 787684"/>
              <a:gd name="connsiteX5" fmla="*/ 36665 w 954249"/>
              <a:gd name="connsiteY5" fmla="*/ 7266 h 787684"/>
              <a:gd name="connsiteX0" fmla="*/ 38815 w 957660"/>
              <a:gd name="connsiteY0" fmla="*/ 7266 h 740370"/>
              <a:gd name="connsiteX1" fmla="*/ 109935 w 957660"/>
              <a:gd name="connsiteY1" fmla="*/ 525426 h 740370"/>
              <a:gd name="connsiteX2" fmla="*/ 739855 w 957660"/>
              <a:gd name="connsiteY2" fmla="*/ 718466 h 740370"/>
              <a:gd name="connsiteX3" fmla="*/ 953215 w 957660"/>
              <a:gd name="connsiteY3" fmla="*/ 47906 h 740370"/>
              <a:gd name="connsiteX4" fmla="*/ 526495 w 957660"/>
              <a:gd name="connsiteY4" fmla="*/ 210466 h 740370"/>
              <a:gd name="connsiteX5" fmla="*/ 38815 w 957660"/>
              <a:gd name="connsiteY5" fmla="*/ 7266 h 740370"/>
              <a:gd name="connsiteX0" fmla="*/ 25690 w 944323"/>
              <a:gd name="connsiteY0" fmla="*/ 6874 h 738424"/>
              <a:gd name="connsiteX1" fmla="*/ 137450 w 944323"/>
              <a:gd name="connsiteY1" fmla="*/ 514874 h 738424"/>
              <a:gd name="connsiteX2" fmla="*/ 726730 w 944323"/>
              <a:gd name="connsiteY2" fmla="*/ 718074 h 738424"/>
              <a:gd name="connsiteX3" fmla="*/ 940090 w 944323"/>
              <a:gd name="connsiteY3" fmla="*/ 47514 h 738424"/>
              <a:gd name="connsiteX4" fmla="*/ 513370 w 944323"/>
              <a:gd name="connsiteY4" fmla="*/ 210074 h 738424"/>
              <a:gd name="connsiteX5" fmla="*/ 25690 w 944323"/>
              <a:gd name="connsiteY5" fmla="*/ 6874 h 738424"/>
              <a:gd name="connsiteX0" fmla="*/ 23027 w 939828"/>
              <a:gd name="connsiteY0" fmla="*/ 6874 h 701249"/>
              <a:gd name="connsiteX1" fmla="*/ 134787 w 939828"/>
              <a:gd name="connsiteY1" fmla="*/ 514874 h 701249"/>
              <a:gd name="connsiteX2" fmla="*/ 622467 w 939828"/>
              <a:gd name="connsiteY2" fmla="*/ 677434 h 701249"/>
              <a:gd name="connsiteX3" fmla="*/ 937427 w 939828"/>
              <a:gd name="connsiteY3" fmla="*/ 47514 h 701249"/>
              <a:gd name="connsiteX4" fmla="*/ 510707 w 939828"/>
              <a:gd name="connsiteY4" fmla="*/ 210074 h 701249"/>
              <a:gd name="connsiteX5" fmla="*/ 23027 w 939828"/>
              <a:gd name="connsiteY5" fmla="*/ 6874 h 701249"/>
              <a:gd name="connsiteX0" fmla="*/ 23027 w 959984"/>
              <a:gd name="connsiteY0" fmla="*/ 7207 h 696299"/>
              <a:gd name="connsiteX1" fmla="*/ 134787 w 959984"/>
              <a:gd name="connsiteY1" fmla="*/ 515207 h 696299"/>
              <a:gd name="connsiteX2" fmla="*/ 622467 w 959984"/>
              <a:gd name="connsiteY2" fmla="*/ 677767 h 696299"/>
              <a:gd name="connsiteX3" fmla="*/ 957747 w 959984"/>
              <a:gd name="connsiteY3" fmla="*/ 129127 h 696299"/>
              <a:gd name="connsiteX4" fmla="*/ 510707 w 959984"/>
              <a:gd name="connsiteY4" fmla="*/ 210407 h 696299"/>
              <a:gd name="connsiteX5" fmla="*/ 23027 w 959984"/>
              <a:gd name="connsiteY5" fmla="*/ 7207 h 696299"/>
              <a:gd name="connsiteX0" fmla="*/ 23027 w 966054"/>
              <a:gd name="connsiteY0" fmla="*/ 7207 h 696299"/>
              <a:gd name="connsiteX1" fmla="*/ 134787 w 966054"/>
              <a:gd name="connsiteY1" fmla="*/ 515207 h 696299"/>
              <a:gd name="connsiteX2" fmla="*/ 622467 w 966054"/>
              <a:gd name="connsiteY2" fmla="*/ 677767 h 696299"/>
              <a:gd name="connsiteX3" fmla="*/ 957747 w 966054"/>
              <a:gd name="connsiteY3" fmla="*/ 129127 h 696299"/>
              <a:gd name="connsiteX4" fmla="*/ 510707 w 966054"/>
              <a:gd name="connsiteY4" fmla="*/ 210407 h 696299"/>
              <a:gd name="connsiteX5" fmla="*/ 23027 w 966054"/>
              <a:gd name="connsiteY5" fmla="*/ 7207 h 696299"/>
              <a:gd name="connsiteX0" fmla="*/ 67199 w 1010226"/>
              <a:gd name="connsiteY0" fmla="*/ 4928 h 694020"/>
              <a:gd name="connsiteX1" fmla="*/ 178959 w 1010226"/>
              <a:gd name="connsiteY1" fmla="*/ 512928 h 694020"/>
              <a:gd name="connsiteX2" fmla="*/ 666639 w 1010226"/>
              <a:gd name="connsiteY2" fmla="*/ 675488 h 694020"/>
              <a:gd name="connsiteX3" fmla="*/ 1001919 w 1010226"/>
              <a:gd name="connsiteY3" fmla="*/ 126848 h 694020"/>
              <a:gd name="connsiteX4" fmla="*/ 554879 w 1010226"/>
              <a:gd name="connsiteY4" fmla="*/ 208128 h 694020"/>
              <a:gd name="connsiteX5" fmla="*/ 67199 w 1010226"/>
              <a:gd name="connsiteY5" fmla="*/ 4928 h 694020"/>
              <a:gd name="connsiteX0" fmla="*/ 67199 w 1010226"/>
              <a:gd name="connsiteY0" fmla="*/ 4742 h 693834"/>
              <a:gd name="connsiteX1" fmla="*/ 178959 w 1010226"/>
              <a:gd name="connsiteY1" fmla="*/ 512742 h 693834"/>
              <a:gd name="connsiteX2" fmla="*/ 666639 w 1010226"/>
              <a:gd name="connsiteY2" fmla="*/ 675302 h 693834"/>
              <a:gd name="connsiteX3" fmla="*/ 1001919 w 1010226"/>
              <a:gd name="connsiteY3" fmla="*/ 126662 h 693834"/>
              <a:gd name="connsiteX4" fmla="*/ 554879 w 1010226"/>
              <a:gd name="connsiteY4" fmla="*/ 207942 h 693834"/>
              <a:gd name="connsiteX5" fmla="*/ 67199 w 1010226"/>
              <a:gd name="connsiteY5" fmla="*/ 4742 h 693834"/>
              <a:gd name="connsiteX0" fmla="*/ 20162 w 963189"/>
              <a:gd name="connsiteY0" fmla="*/ 5222 h 694314"/>
              <a:gd name="connsiteX1" fmla="*/ 131922 w 963189"/>
              <a:gd name="connsiteY1" fmla="*/ 513222 h 694314"/>
              <a:gd name="connsiteX2" fmla="*/ 619602 w 963189"/>
              <a:gd name="connsiteY2" fmla="*/ 675782 h 694314"/>
              <a:gd name="connsiteX3" fmla="*/ 954882 w 963189"/>
              <a:gd name="connsiteY3" fmla="*/ 127142 h 694314"/>
              <a:gd name="connsiteX4" fmla="*/ 467202 w 963189"/>
              <a:gd name="connsiteY4" fmla="*/ 238902 h 694314"/>
              <a:gd name="connsiteX5" fmla="*/ 20162 w 963189"/>
              <a:gd name="connsiteY5" fmla="*/ 5222 h 694314"/>
              <a:gd name="connsiteX0" fmla="*/ 20162 w 963189"/>
              <a:gd name="connsiteY0" fmla="*/ 5222 h 694314"/>
              <a:gd name="connsiteX1" fmla="*/ 131922 w 963189"/>
              <a:gd name="connsiteY1" fmla="*/ 513222 h 694314"/>
              <a:gd name="connsiteX2" fmla="*/ 619602 w 963189"/>
              <a:gd name="connsiteY2" fmla="*/ 675782 h 694314"/>
              <a:gd name="connsiteX3" fmla="*/ 954882 w 963189"/>
              <a:gd name="connsiteY3" fmla="*/ 127142 h 694314"/>
              <a:gd name="connsiteX4" fmla="*/ 467202 w 963189"/>
              <a:gd name="connsiteY4" fmla="*/ 238902 h 694314"/>
              <a:gd name="connsiteX5" fmla="*/ 20162 w 963189"/>
              <a:gd name="connsiteY5" fmla="*/ 5222 h 694314"/>
              <a:gd name="connsiteX0" fmla="*/ 28811 w 971838"/>
              <a:gd name="connsiteY0" fmla="*/ 27687 h 716779"/>
              <a:gd name="connsiteX1" fmla="*/ 140571 w 971838"/>
              <a:gd name="connsiteY1" fmla="*/ 535687 h 716779"/>
              <a:gd name="connsiteX2" fmla="*/ 628251 w 971838"/>
              <a:gd name="connsiteY2" fmla="*/ 698247 h 716779"/>
              <a:gd name="connsiteX3" fmla="*/ 963531 w 971838"/>
              <a:gd name="connsiteY3" fmla="*/ 149607 h 716779"/>
              <a:gd name="connsiteX4" fmla="*/ 475851 w 971838"/>
              <a:gd name="connsiteY4" fmla="*/ 261367 h 716779"/>
              <a:gd name="connsiteX5" fmla="*/ 28811 w 971838"/>
              <a:gd name="connsiteY5" fmla="*/ 27687 h 716779"/>
              <a:gd name="connsiteX0" fmla="*/ 30379 w 963246"/>
              <a:gd name="connsiteY0" fmla="*/ 30104 h 688240"/>
              <a:gd name="connsiteX1" fmla="*/ 131979 w 963246"/>
              <a:gd name="connsiteY1" fmla="*/ 507624 h 688240"/>
              <a:gd name="connsiteX2" fmla="*/ 619659 w 963246"/>
              <a:gd name="connsiteY2" fmla="*/ 670184 h 688240"/>
              <a:gd name="connsiteX3" fmla="*/ 954939 w 963246"/>
              <a:gd name="connsiteY3" fmla="*/ 121544 h 688240"/>
              <a:gd name="connsiteX4" fmla="*/ 467259 w 963246"/>
              <a:gd name="connsiteY4" fmla="*/ 233304 h 688240"/>
              <a:gd name="connsiteX5" fmla="*/ 30379 w 963246"/>
              <a:gd name="connsiteY5" fmla="*/ 30104 h 688240"/>
              <a:gd name="connsiteX0" fmla="*/ 30379 w 963246"/>
              <a:gd name="connsiteY0" fmla="*/ 30104 h 695581"/>
              <a:gd name="connsiteX1" fmla="*/ 131979 w 963246"/>
              <a:gd name="connsiteY1" fmla="*/ 507624 h 695581"/>
              <a:gd name="connsiteX2" fmla="*/ 619659 w 963246"/>
              <a:gd name="connsiteY2" fmla="*/ 670184 h 695581"/>
              <a:gd name="connsiteX3" fmla="*/ 954939 w 963246"/>
              <a:gd name="connsiteY3" fmla="*/ 121544 h 695581"/>
              <a:gd name="connsiteX4" fmla="*/ 467259 w 963246"/>
              <a:gd name="connsiteY4" fmla="*/ 233304 h 695581"/>
              <a:gd name="connsiteX5" fmla="*/ 30379 w 963246"/>
              <a:gd name="connsiteY5" fmla="*/ 30104 h 695581"/>
              <a:gd name="connsiteX0" fmla="*/ 24233 w 957145"/>
              <a:gd name="connsiteY0" fmla="*/ 5187 h 666118"/>
              <a:gd name="connsiteX1" fmla="*/ 115673 w 957145"/>
              <a:gd name="connsiteY1" fmla="*/ 462387 h 666118"/>
              <a:gd name="connsiteX2" fmla="*/ 613513 w 957145"/>
              <a:gd name="connsiteY2" fmla="*/ 645267 h 666118"/>
              <a:gd name="connsiteX3" fmla="*/ 948793 w 957145"/>
              <a:gd name="connsiteY3" fmla="*/ 96627 h 666118"/>
              <a:gd name="connsiteX4" fmla="*/ 461113 w 957145"/>
              <a:gd name="connsiteY4" fmla="*/ 208387 h 666118"/>
              <a:gd name="connsiteX5" fmla="*/ 24233 w 957145"/>
              <a:gd name="connsiteY5" fmla="*/ 5187 h 666118"/>
              <a:gd name="connsiteX0" fmla="*/ 24233 w 957145"/>
              <a:gd name="connsiteY0" fmla="*/ 5187 h 660302"/>
              <a:gd name="connsiteX1" fmla="*/ 115673 w 957145"/>
              <a:gd name="connsiteY1" fmla="*/ 462387 h 660302"/>
              <a:gd name="connsiteX2" fmla="*/ 613513 w 957145"/>
              <a:gd name="connsiteY2" fmla="*/ 645267 h 660302"/>
              <a:gd name="connsiteX3" fmla="*/ 948793 w 957145"/>
              <a:gd name="connsiteY3" fmla="*/ 96627 h 660302"/>
              <a:gd name="connsiteX4" fmla="*/ 461113 w 957145"/>
              <a:gd name="connsiteY4" fmla="*/ 208387 h 660302"/>
              <a:gd name="connsiteX5" fmla="*/ 24233 w 957145"/>
              <a:gd name="connsiteY5" fmla="*/ 5187 h 660302"/>
              <a:gd name="connsiteX0" fmla="*/ 37642 w 970554"/>
              <a:gd name="connsiteY0" fmla="*/ 28930 h 684045"/>
              <a:gd name="connsiteX1" fmla="*/ 129082 w 970554"/>
              <a:gd name="connsiteY1" fmla="*/ 486130 h 684045"/>
              <a:gd name="connsiteX2" fmla="*/ 626922 w 970554"/>
              <a:gd name="connsiteY2" fmla="*/ 669010 h 684045"/>
              <a:gd name="connsiteX3" fmla="*/ 962202 w 970554"/>
              <a:gd name="connsiteY3" fmla="*/ 120370 h 684045"/>
              <a:gd name="connsiteX4" fmla="*/ 474522 w 970554"/>
              <a:gd name="connsiteY4" fmla="*/ 232130 h 684045"/>
              <a:gd name="connsiteX5" fmla="*/ 37642 w 970554"/>
              <a:gd name="connsiteY5" fmla="*/ 28930 h 684045"/>
              <a:gd name="connsiteX0" fmla="*/ 25544 w 958456"/>
              <a:gd name="connsiteY0" fmla="*/ 24843 h 679958"/>
              <a:gd name="connsiteX1" fmla="*/ 116984 w 958456"/>
              <a:gd name="connsiteY1" fmla="*/ 482043 h 679958"/>
              <a:gd name="connsiteX2" fmla="*/ 614824 w 958456"/>
              <a:gd name="connsiteY2" fmla="*/ 664923 h 679958"/>
              <a:gd name="connsiteX3" fmla="*/ 950104 w 958456"/>
              <a:gd name="connsiteY3" fmla="*/ 116283 h 679958"/>
              <a:gd name="connsiteX4" fmla="*/ 480354 w 958456"/>
              <a:gd name="connsiteY4" fmla="*/ 66679 h 679958"/>
              <a:gd name="connsiteX5" fmla="*/ 25544 w 958456"/>
              <a:gd name="connsiteY5" fmla="*/ 24843 h 679958"/>
              <a:gd name="connsiteX0" fmla="*/ 25544 w 906759"/>
              <a:gd name="connsiteY0" fmla="*/ 27344 h 677240"/>
              <a:gd name="connsiteX1" fmla="*/ 116984 w 906759"/>
              <a:gd name="connsiteY1" fmla="*/ 484544 h 677240"/>
              <a:gd name="connsiteX2" fmla="*/ 614824 w 906759"/>
              <a:gd name="connsiteY2" fmla="*/ 667424 h 677240"/>
              <a:gd name="connsiteX3" fmla="*/ 896973 w 906759"/>
              <a:gd name="connsiteY3" fmla="*/ 211340 h 677240"/>
              <a:gd name="connsiteX4" fmla="*/ 480354 w 906759"/>
              <a:gd name="connsiteY4" fmla="*/ 69180 h 677240"/>
              <a:gd name="connsiteX5" fmla="*/ 25544 w 906759"/>
              <a:gd name="connsiteY5" fmla="*/ 27344 h 677240"/>
              <a:gd name="connsiteX0" fmla="*/ 25544 w 906759"/>
              <a:gd name="connsiteY0" fmla="*/ 27344 h 677240"/>
              <a:gd name="connsiteX1" fmla="*/ 116984 w 906759"/>
              <a:gd name="connsiteY1" fmla="*/ 484544 h 677240"/>
              <a:gd name="connsiteX2" fmla="*/ 614824 w 906759"/>
              <a:gd name="connsiteY2" fmla="*/ 667424 h 677240"/>
              <a:gd name="connsiteX3" fmla="*/ 896973 w 906759"/>
              <a:gd name="connsiteY3" fmla="*/ 211340 h 677240"/>
              <a:gd name="connsiteX4" fmla="*/ 480354 w 906759"/>
              <a:gd name="connsiteY4" fmla="*/ 69180 h 677240"/>
              <a:gd name="connsiteX5" fmla="*/ 25544 w 906759"/>
              <a:gd name="connsiteY5" fmla="*/ 27344 h 677240"/>
              <a:gd name="connsiteX0" fmla="*/ 25544 w 903604"/>
              <a:gd name="connsiteY0" fmla="*/ 27344 h 677240"/>
              <a:gd name="connsiteX1" fmla="*/ 116984 w 903604"/>
              <a:gd name="connsiteY1" fmla="*/ 484544 h 677240"/>
              <a:gd name="connsiteX2" fmla="*/ 614824 w 903604"/>
              <a:gd name="connsiteY2" fmla="*/ 667424 h 677240"/>
              <a:gd name="connsiteX3" fmla="*/ 896973 w 903604"/>
              <a:gd name="connsiteY3" fmla="*/ 211340 h 677240"/>
              <a:gd name="connsiteX4" fmla="*/ 480354 w 903604"/>
              <a:gd name="connsiteY4" fmla="*/ 69180 h 677240"/>
              <a:gd name="connsiteX5" fmla="*/ 25544 w 903604"/>
              <a:gd name="connsiteY5" fmla="*/ 27344 h 677240"/>
              <a:gd name="connsiteX0" fmla="*/ 56996 w 837955"/>
              <a:gd name="connsiteY0" fmla="*/ 63756 h 614356"/>
              <a:gd name="connsiteX1" fmla="*/ 51335 w 837955"/>
              <a:gd name="connsiteY1" fmla="*/ 422508 h 614356"/>
              <a:gd name="connsiteX2" fmla="*/ 549175 w 837955"/>
              <a:gd name="connsiteY2" fmla="*/ 605388 h 614356"/>
              <a:gd name="connsiteX3" fmla="*/ 831324 w 837955"/>
              <a:gd name="connsiteY3" fmla="*/ 149304 h 614356"/>
              <a:gd name="connsiteX4" fmla="*/ 414705 w 837955"/>
              <a:gd name="connsiteY4" fmla="*/ 7144 h 614356"/>
              <a:gd name="connsiteX5" fmla="*/ 56996 w 837955"/>
              <a:gd name="connsiteY5" fmla="*/ 63756 h 614356"/>
              <a:gd name="connsiteX0" fmla="*/ 32028 w 812784"/>
              <a:gd name="connsiteY0" fmla="*/ 61491 h 606139"/>
              <a:gd name="connsiteX1" fmla="*/ 72956 w 812784"/>
              <a:gd name="connsiteY1" fmla="*/ 331445 h 606139"/>
              <a:gd name="connsiteX2" fmla="*/ 524207 w 812784"/>
              <a:gd name="connsiteY2" fmla="*/ 603123 h 606139"/>
              <a:gd name="connsiteX3" fmla="*/ 806356 w 812784"/>
              <a:gd name="connsiteY3" fmla="*/ 147039 h 606139"/>
              <a:gd name="connsiteX4" fmla="*/ 389737 w 812784"/>
              <a:gd name="connsiteY4" fmla="*/ 4879 h 606139"/>
              <a:gd name="connsiteX5" fmla="*/ 32028 w 812784"/>
              <a:gd name="connsiteY5" fmla="*/ 61491 h 606139"/>
              <a:gd name="connsiteX0" fmla="*/ 30616 w 810673"/>
              <a:gd name="connsiteY0" fmla="*/ 61491 h 614303"/>
              <a:gd name="connsiteX1" fmla="*/ 71544 w 810673"/>
              <a:gd name="connsiteY1" fmla="*/ 331445 h 614303"/>
              <a:gd name="connsiteX2" fmla="*/ 493000 w 810673"/>
              <a:gd name="connsiteY2" fmla="*/ 611372 h 614303"/>
              <a:gd name="connsiteX3" fmla="*/ 804944 w 810673"/>
              <a:gd name="connsiteY3" fmla="*/ 147039 h 614303"/>
              <a:gd name="connsiteX4" fmla="*/ 388325 w 810673"/>
              <a:gd name="connsiteY4" fmla="*/ 4879 h 614303"/>
              <a:gd name="connsiteX5" fmla="*/ 30616 w 810673"/>
              <a:gd name="connsiteY5" fmla="*/ 61491 h 614303"/>
              <a:gd name="connsiteX0" fmla="*/ 30616 w 810673"/>
              <a:gd name="connsiteY0" fmla="*/ 61491 h 614303"/>
              <a:gd name="connsiteX1" fmla="*/ 71544 w 810673"/>
              <a:gd name="connsiteY1" fmla="*/ 331445 h 614303"/>
              <a:gd name="connsiteX2" fmla="*/ 493000 w 810673"/>
              <a:gd name="connsiteY2" fmla="*/ 611372 h 614303"/>
              <a:gd name="connsiteX3" fmla="*/ 804944 w 810673"/>
              <a:gd name="connsiteY3" fmla="*/ 147039 h 614303"/>
              <a:gd name="connsiteX4" fmla="*/ 388325 w 810673"/>
              <a:gd name="connsiteY4" fmla="*/ 4879 h 614303"/>
              <a:gd name="connsiteX5" fmla="*/ 30616 w 810673"/>
              <a:gd name="connsiteY5" fmla="*/ 61491 h 614303"/>
              <a:gd name="connsiteX0" fmla="*/ 30616 w 824303"/>
              <a:gd name="connsiteY0" fmla="*/ 61491 h 614303"/>
              <a:gd name="connsiteX1" fmla="*/ 71544 w 824303"/>
              <a:gd name="connsiteY1" fmla="*/ 331445 h 614303"/>
              <a:gd name="connsiteX2" fmla="*/ 493000 w 824303"/>
              <a:gd name="connsiteY2" fmla="*/ 611372 h 614303"/>
              <a:gd name="connsiteX3" fmla="*/ 804944 w 824303"/>
              <a:gd name="connsiteY3" fmla="*/ 147039 h 614303"/>
              <a:gd name="connsiteX4" fmla="*/ 388325 w 824303"/>
              <a:gd name="connsiteY4" fmla="*/ 4879 h 614303"/>
              <a:gd name="connsiteX5" fmla="*/ 30616 w 824303"/>
              <a:gd name="connsiteY5" fmla="*/ 61491 h 614303"/>
              <a:gd name="connsiteX0" fmla="*/ 30256 w 823943"/>
              <a:gd name="connsiteY0" fmla="*/ 40500 h 593312"/>
              <a:gd name="connsiteX1" fmla="*/ 71184 w 823943"/>
              <a:gd name="connsiteY1" fmla="*/ 310454 h 593312"/>
              <a:gd name="connsiteX2" fmla="*/ 492640 w 823943"/>
              <a:gd name="connsiteY2" fmla="*/ 590381 h 593312"/>
              <a:gd name="connsiteX3" fmla="*/ 804584 w 823943"/>
              <a:gd name="connsiteY3" fmla="*/ 126048 h 593312"/>
              <a:gd name="connsiteX4" fmla="*/ 382998 w 823943"/>
              <a:gd name="connsiteY4" fmla="*/ 9785 h 593312"/>
              <a:gd name="connsiteX5" fmla="*/ 30256 w 823943"/>
              <a:gd name="connsiteY5" fmla="*/ 40500 h 593312"/>
              <a:gd name="connsiteX0" fmla="*/ 30256 w 823943"/>
              <a:gd name="connsiteY0" fmla="*/ 40932 h 593744"/>
              <a:gd name="connsiteX1" fmla="*/ 71184 w 823943"/>
              <a:gd name="connsiteY1" fmla="*/ 310886 h 593744"/>
              <a:gd name="connsiteX2" fmla="*/ 492640 w 823943"/>
              <a:gd name="connsiteY2" fmla="*/ 590813 h 593744"/>
              <a:gd name="connsiteX3" fmla="*/ 804584 w 823943"/>
              <a:gd name="connsiteY3" fmla="*/ 126480 h 593744"/>
              <a:gd name="connsiteX4" fmla="*/ 382998 w 823943"/>
              <a:gd name="connsiteY4" fmla="*/ 10217 h 593744"/>
              <a:gd name="connsiteX5" fmla="*/ 30256 w 823943"/>
              <a:gd name="connsiteY5" fmla="*/ 40932 h 593744"/>
              <a:gd name="connsiteX0" fmla="*/ 33051 w 817754"/>
              <a:gd name="connsiteY0" fmla="*/ 57111 h 586676"/>
              <a:gd name="connsiteX1" fmla="*/ 64995 w 817754"/>
              <a:gd name="connsiteY1" fmla="*/ 303863 h 586676"/>
              <a:gd name="connsiteX2" fmla="*/ 486451 w 817754"/>
              <a:gd name="connsiteY2" fmla="*/ 583790 h 586676"/>
              <a:gd name="connsiteX3" fmla="*/ 798395 w 817754"/>
              <a:gd name="connsiteY3" fmla="*/ 119457 h 586676"/>
              <a:gd name="connsiteX4" fmla="*/ 376809 w 817754"/>
              <a:gd name="connsiteY4" fmla="*/ 3194 h 586676"/>
              <a:gd name="connsiteX5" fmla="*/ 33051 w 817754"/>
              <a:gd name="connsiteY5" fmla="*/ 57111 h 586676"/>
              <a:gd name="connsiteX0" fmla="*/ 42156 w 826859"/>
              <a:gd name="connsiteY0" fmla="*/ 57111 h 586438"/>
              <a:gd name="connsiteX1" fmla="*/ 74100 w 826859"/>
              <a:gd name="connsiteY1" fmla="*/ 303863 h 586438"/>
              <a:gd name="connsiteX2" fmla="*/ 495556 w 826859"/>
              <a:gd name="connsiteY2" fmla="*/ 583790 h 586438"/>
              <a:gd name="connsiteX3" fmla="*/ 807500 w 826859"/>
              <a:gd name="connsiteY3" fmla="*/ 119457 h 586438"/>
              <a:gd name="connsiteX4" fmla="*/ 385914 w 826859"/>
              <a:gd name="connsiteY4" fmla="*/ 3194 h 586438"/>
              <a:gd name="connsiteX5" fmla="*/ 42156 w 826859"/>
              <a:gd name="connsiteY5" fmla="*/ 57111 h 586438"/>
              <a:gd name="connsiteX0" fmla="*/ 15832 w 799973"/>
              <a:gd name="connsiteY0" fmla="*/ 58375 h 590677"/>
              <a:gd name="connsiteX1" fmla="*/ 116583 w 799973"/>
              <a:gd name="connsiteY1" fmla="*/ 366647 h 590677"/>
              <a:gd name="connsiteX2" fmla="*/ 469232 w 799973"/>
              <a:gd name="connsiteY2" fmla="*/ 585054 h 590677"/>
              <a:gd name="connsiteX3" fmla="*/ 781176 w 799973"/>
              <a:gd name="connsiteY3" fmla="*/ 120721 h 590677"/>
              <a:gd name="connsiteX4" fmla="*/ 359590 w 799973"/>
              <a:gd name="connsiteY4" fmla="*/ 4458 h 590677"/>
              <a:gd name="connsiteX5" fmla="*/ 15832 w 799973"/>
              <a:gd name="connsiteY5" fmla="*/ 58375 h 590677"/>
              <a:gd name="connsiteX0" fmla="*/ 10682 w 814609"/>
              <a:gd name="connsiteY0" fmla="*/ 78708 h 587726"/>
              <a:gd name="connsiteX1" fmla="*/ 131219 w 814609"/>
              <a:gd name="connsiteY1" fmla="*/ 363209 h 587726"/>
              <a:gd name="connsiteX2" fmla="*/ 483868 w 814609"/>
              <a:gd name="connsiteY2" fmla="*/ 581616 h 587726"/>
              <a:gd name="connsiteX3" fmla="*/ 795812 w 814609"/>
              <a:gd name="connsiteY3" fmla="*/ 117283 h 587726"/>
              <a:gd name="connsiteX4" fmla="*/ 374226 w 814609"/>
              <a:gd name="connsiteY4" fmla="*/ 1020 h 587726"/>
              <a:gd name="connsiteX5" fmla="*/ 10682 w 814609"/>
              <a:gd name="connsiteY5" fmla="*/ 78708 h 587726"/>
              <a:gd name="connsiteX0" fmla="*/ 22766 w 826693"/>
              <a:gd name="connsiteY0" fmla="*/ 82926 h 591944"/>
              <a:gd name="connsiteX1" fmla="*/ 143303 w 826693"/>
              <a:gd name="connsiteY1" fmla="*/ 367427 h 591944"/>
              <a:gd name="connsiteX2" fmla="*/ 495952 w 826693"/>
              <a:gd name="connsiteY2" fmla="*/ 585834 h 591944"/>
              <a:gd name="connsiteX3" fmla="*/ 807896 w 826693"/>
              <a:gd name="connsiteY3" fmla="*/ 121501 h 591944"/>
              <a:gd name="connsiteX4" fmla="*/ 386310 w 826693"/>
              <a:gd name="connsiteY4" fmla="*/ 5238 h 591944"/>
              <a:gd name="connsiteX5" fmla="*/ 22766 w 826693"/>
              <a:gd name="connsiteY5" fmla="*/ 82926 h 591944"/>
              <a:gd name="connsiteX0" fmla="*/ 10875 w 814802"/>
              <a:gd name="connsiteY0" fmla="*/ 41500 h 550518"/>
              <a:gd name="connsiteX1" fmla="*/ 131412 w 814802"/>
              <a:gd name="connsiteY1" fmla="*/ 326001 h 550518"/>
              <a:gd name="connsiteX2" fmla="*/ 484061 w 814802"/>
              <a:gd name="connsiteY2" fmla="*/ 544408 h 550518"/>
              <a:gd name="connsiteX3" fmla="*/ 796005 w 814802"/>
              <a:gd name="connsiteY3" fmla="*/ 80075 h 550518"/>
              <a:gd name="connsiteX4" fmla="*/ 377569 w 814802"/>
              <a:gd name="connsiteY4" fmla="*/ 8091 h 550518"/>
              <a:gd name="connsiteX5" fmla="*/ 10875 w 814802"/>
              <a:gd name="connsiteY5" fmla="*/ 41500 h 550518"/>
              <a:gd name="connsiteX0" fmla="*/ 10875 w 814802"/>
              <a:gd name="connsiteY0" fmla="*/ 65802 h 574820"/>
              <a:gd name="connsiteX1" fmla="*/ 131412 w 814802"/>
              <a:gd name="connsiteY1" fmla="*/ 350303 h 574820"/>
              <a:gd name="connsiteX2" fmla="*/ 484061 w 814802"/>
              <a:gd name="connsiteY2" fmla="*/ 568710 h 574820"/>
              <a:gd name="connsiteX3" fmla="*/ 796005 w 814802"/>
              <a:gd name="connsiteY3" fmla="*/ 104377 h 574820"/>
              <a:gd name="connsiteX4" fmla="*/ 377569 w 814802"/>
              <a:gd name="connsiteY4" fmla="*/ 32393 h 574820"/>
              <a:gd name="connsiteX5" fmla="*/ 10875 w 814802"/>
              <a:gd name="connsiteY5" fmla="*/ 65802 h 574820"/>
              <a:gd name="connsiteX0" fmla="*/ 10875 w 814802"/>
              <a:gd name="connsiteY0" fmla="*/ 81956 h 590974"/>
              <a:gd name="connsiteX1" fmla="*/ 131412 w 814802"/>
              <a:gd name="connsiteY1" fmla="*/ 366457 h 590974"/>
              <a:gd name="connsiteX2" fmla="*/ 484061 w 814802"/>
              <a:gd name="connsiteY2" fmla="*/ 584864 h 590974"/>
              <a:gd name="connsiteX3" fmla="*/ 796005 w 814802"/>
              <a:gd name="connsiteY3" fmla="*/ 120531 h 590974"/>
              <a:gd name="connsiteX4" fmla="*/ 377569 w 814802"/>
              <a:gd name="connsiteY4" fmla="*/ 48547 h 590974"/>
              <a:gd name="connsiteX5" fmla="*/ 10875 w 814802"/>
              <a:gd name="connsiteY5" fmla="*/ 81956 h 590974"/>
              <a:gd name="connsiteX0" fmla="*/ 10875 w 814802"/>
              <a:gd name="connsiteY0" fmla="*/ 50334 h 559352"/>
              <a:gd name="connsiteX1" fmla="*/ 131412 w 814802"/>
              <a:gd name="connsiteY1" fmla="*/ 334835 h 559352"/>
              <a:gd name="connsiteX2" fmla="*/ 484061 w 814802"/>
              <a:gd name="connsiteY2" fmla="*/ 553242 h 559352"/>
              <a:gd name="connsiteX3" fmla="*/ 796005 w 814802"/>
              <a:gd name="connsiteY3" fmla="*/ 88909 h 559352"/>
              <a:gd name="connsiteX4" fmla="*/ 377569 w 814802"/>
              <a:gd name="connsiteY4" fmla="*/ 16925 h 559352"/>
              <a:gd name="connsiteX5" fmla="*/ 10875 w 814802"/>
              <a:gd name="connsiteY5" fmla="*/ 50334 h 559352"/>
              <a:gd name="connsiteX0" fmla="*/ 11072 w 814999"/>
              <a:gd name="connsiteY0" fmla="*/ 75929 h 584947"/>
              <a:gd name="connsiteX1" fmla="*/ 131609 w 814999"/>
              <a:gd name="connsiteY1" fmla="*/ 360430 h 584947"/>
              <a:gd name="connsiteX2" fmla="*/ 484258 w 814999"/>
              <a:gd name="connsiteY2" fmla="*/ 578837 h 584947"/>
              <a:gd name="connsiteX3" fmla="*/ 796202 w 814999"/>
              <a:gd name="connsiteY3" fmla="*/ 114504 h 584947"/>
              <a:gd name="connsiteX4" fmla="*/ 381000 w 814999"/>
              <a:gd name="connsiteY4" fmla="*/ 6983 h 584947"/>
              <a:gd name="connsiteX5" fmla="*/ 11072 w 814999"/>
              <a:gd name="connsiteY5" fmla="*/ 75929 h 584947"/>
              <a:gd name="connsiteX0" fmla="*/ 10693 w 814620"/>
              <a:gd name="connsiteY0" fmla="*/ 94518 h 603536"/>
              <a:gd name="connsiteX1" fmla="*/ 131230 w 814620"/>
              <a:gd name="connsiteY1" fmla="*/ 379019 h 603536"/>
              <a:gd name="connsiteX2" fmla="*/ 483879 w 814620"/>
              <a:gd name="connsiteY2" fmla="*/ 597426 h 603536"/>
              <a:gd name="connsiteX3" fmla="*/ 795823 w 814620"/>
              <a:gd name="connsiteY3" fmla="*/ 133093 h 603536"/>
              <a:gd name="connsiteX4" fmla="*/ 374395 w 814620"/>
              <a:gd name="connsiteY4" fmla="*/ 4331 h 603536"/>
              <a:gd name="connsiteX5" fmla="*/ 10693 w 814620"/>
              <a:gd name="connsiteY5" fmla="*/ 94518 h 603536"/>
              <a:gd name="connsiteX0" fmla="*/ 10495 w 813706"/>
              <a:gd name="connsiteY0" fmla="*/ 94518 h 601463"/>
              <a:gd name="connsiteX1" fmla="*/ 131032 w 813706"/>
              <a:gd name="connsiteY1" fmla="*/ 379019 h 601463"/>
              <a:gd name="connsiteX2" fmla="*/ 468863 w 813706"/>
              <a:gd name="connsiteY2" fmla="*/ 595301 h 601463"/>
              <a:gd name="connsiteX3" fmla="*/ 795625 w 813706"/>
              <a:gd name="connsiteY3" fmla="*/ 133093 h 601463"/>
              <a:gd name="connsiteX4" fmla="*/ 374197 w 813706"/>
              <a:gd name="connsiteY4" fmla="*/ 4331 h 601463"/>
              <a:gd name="connsiteX5" fmla="*/ 10495 w 813706"/>
              <a:gd name="connsiteY5" fmla="*/ 94518 h 601463"/>
              <a:gd name="connsiteX0" fmla="*/ 10495 w 813900"/>
              <a:gd name="connsiteY0" fmla="*/ 94518 h 596617"/>
              <a:gd name="connsiteX1" fmla="*/ 131032 w 813900"/>
              <a:gd name="connsiteY1" fmla="*/ 379019 h 596617"/>
              <a:gd name="connsiteX2" fmla="*/ 468863 w 813900"/>
              <a:gd name="connsiteY2" fmla="*/ 595301 h 596617"/>
              <a:gd name="connsiteX3" fmla="*/ 795625 w 813900"/>
              <a:gd name="connsiteY3" fmla="*/ 133093 h 596617"/>
              <a:gd name="connsiteX4" fmla="*/ 374197 w 813900"/>
              <a:gd name="connsiteY4" fmla="*/ 4331 h 596617"/>
              <a:gd name="connsiteX5" fmla="*/ 10495 w 813900"/>
              <a:gd name="connsiteY5" fmla="*/ 94518 h 59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3900" h="596617">
                <a:moveTo>
                  <a:pt x="10495" y="94518"/>
                </a:moveTo>
                <a:cubicBezTo>
                  <a:pt x="-30033" y="156966"/>
                  <a:pt x="54637" y="295555"/>
                  <a:pt x="131032" y="379019"/>
                </a:cubicBezTo>
                <a:cubicBezTo>
                  <a:pt x="207427" y="462483"/>
                  <a:pt x="353765" y="612189"/>
                  <a:pt x="468863" y="595301"/>
                </a:cubicBezTo>
                <a:cubicBezTo>
                  <a:pt x="583961" y="578413"/>
                  <a:pt x="891586" y="269981"/>
                  <a:pt x="795625" y="133093"/>
                </a:cubicBezTo>
                <a:cubicBezTo>
                  <a:pt x="613156" y="9549"/>
                  <a:pt x="474708" y="-10810"/>
                  <a:pt x="374197" y="4331"/>
                </a:cubicBezTo>
                <a:cubicBezTo>
                  <a:pt x="273686" y="19472"/>
                  <a:pt x="51023" y="32070"/>
                  <a:pt x="10495" y="94518"/>
                </a:cubicBezTo>
                <a:close/>
              </a:path>
            </a:pathLst>
          </a:custGeom>
          <a:noFill/>
          <a:ln w="25400" cap="flat" cmpd="sng" algn="ctr">
            <a:solidFill>
              <a:srgbClr val="325AB4">
                <a:lumMod val="75000"/>
              </a:srgbClr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342900">
              <a:defRPr/>
            </a:pPr>
            <a:endParaRPr lang="en-US" sz="1350" kern="0">
              <a:solidFill>
                <a:prstClr val="white"/>
              </a:solidFill>
              <a:latin typeface="Helvetica Neue LT Com 57 Condensed" charset="0"/>
              <a:ea typeface="Helvetica Neue LT Com 57 Condensed" charset="0"/>
              <a:cs typeface="Helvetica Neue LT Com 57 Condensed" charset="0"/>
            </a:endParaRPr>
          </a:p>
        </p:txBody>
      </p:sp>
      <p:cxnSp>
        <p:nvCxnSpPr>
          <p:cNvPr id="326" name="Straight Connector 325">
            <a:extLst>
              <a:ext uri="{FF2B5EF4-FFF2-40B4-BE49-F238E27FC236}">
                <a16:creationId xmlns:a16="http://schemas.microsoft.com/office/drawing/2014/main" id="{38AC1791-8811-584B-B282-8581A2ED50F2}"/>
              </a:ext>
            </a:extLst>
          </p:cNvPr>
          <p:cNvCxnSpPr/>
          <p:nvPr/>
        </p:nvCxnSpPr>
        <p:spPr>
          <a:xfrm flipH="1">
            <a:off x="1967551" y="2286699"/>
            <a:ext cx="173702" cy="58943"/>
          </a:xfrm>
          <a:prstGeom prst="line">
            <a:avLst/>
          </a:prstGeom>
          <a:noFill/>
          <a:ln w="34925" cap="flat" cmpd="sng" algn="ctr">
            <a:solidFill>
              <a:srgbClr val="F05332">
                <a:lumMod val="50000"/>
              </a:srgbClr>
            </a:solidFill>
            <a:prstDash val="solid"/>
          </a:ln>
          <a:effectLst/>
        </p:spPr>
      </p:cxnSp>
      <p:sp>
        <p:nvSpPr>
          <p:cNvPr id="327" name="Triangle 326">
            <a:extLst>
              <a:ext uri="{FF2B5EF4-FFF2-40B4-BE49-F238E27FC236}">
                <a16:creationId xmlns:a16="http://schemas.microsoft.com/office/drawing/2014/main" id="{65081F67-38F3-B247-87DD-FBA083920851}"/>
              </a:ext>
            </a:extLst>
          </p:cNvPr>
          <p:cNvSpPr/>
          <p:nvPr/>
        </p:nvSpPr>
        <p:spPr>
          <a:xfrm>
            <a:off x="2141253" y="2175998"/>
            <a:ext cx="110700" cy="110700"/>
          </a:xfrm>
          <a:prstGeom prst="triangle">
            <a:avLst/>
          </a:prstGeom>
          <a:solidFill>
            <a:srgbClr val="F05332">
              <a:lumMod val="75000"/>
            </a:srgbClr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>
              <a:solidFill>
                <a:prstClr val="white"/>
              </a:solidFill>
              <a:latin typeface="Helvetica Neue LT Com 57 Condensed" charset="0"/>
              <a:ea typeface="Helvetica Neue LT Com 57 Condensed" charset="0"/>
              <a:cs typeface="Helvetica Neue LT Com 57 Condensed" charset="0"/>
            </a:endParaRPr>
          </a:p>
        </p:txBody>
      </p:sp>
      <p:sp>
        <p:nvSpPr>
          <p:cNvPr id="328" name="Rounded Rectangle 327">
            <a:extLst>
              <a:ext uri="{FF2B5EF4-FFF2-40B4-BE49-F238E27FC236}">
                <a16:creationId xmlns:a16="http://schemas.microsoft.com/office/drawing/2014/main" id="{44D23332-37CF-B441-96E1-F6024211E509}"/>
              </a:ext>
            </a:extLst>
          </p:cNvPr>
          <p:cNvSpPr/>
          <p:nvPr/>
        </p:nvSpPr>
        <p:spPr>
          <a:xfrm>
            <a:off x="1875368" y="2308012"/>
            <a:ext cx="108000" cy="108000"/>
          </a:xfrm>
          <a:prstGeom prst="roundRect">
            <a:avLst/>
          </a:prstGeom>
          <a:solidFill>
            <a:srgbClr val="F05332">
              <a:lumMod val="75000"/>
            </a:srgbClr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>
              <a:solidFill>
                <a:prstClr val="white"/>
              </a:solidFill>
              <a:latin typeface="Helvetica Neue LT Com 57 Condensed" charset="0"/>
              <a:ea typeface="Helvetica Neue LT Com 57 Condensed" charset="0"/>
              <a:cs typeface="Helvetica Neue LT Com 57 Condensed" charset="0"/>
            </a:endParaRPr>
          </a:p>
        </p:txBody>
      </p:sp>
      <p:sp>
        <p:nvSpPr>
          <p:cNvPr id="329" name="Oval 328">
            <a:extLst>
              <a:ext uri="{FF2B5EF4-FFF2-40B4-BE49-F238E27FC236}">
                <a16:creationId xmlns:a16="http://schemas.microsoft.com/office/drawing/2014/main" id="{69755B4F-2662-FC4E-AA84-E82BEC00AA61}"/>
              </a:ext>
            </a:extLst>
          </p:cNvPr>
          <p:cNvSpPr/>
          <p:nvPr/>
        </p:nvSpPr>
        <p:spPr>
          <a:xfrm>
            <a:off x="2536691" y="2092246"/>
            <a:ext cx="108000" cy="108000"/>
          </a:xfrm>
          <a:prstGeom prst="ellipse">
            <a:avLst/>
          </a:prstGeom>
          <a:solidFill>
            <a:srgbClr val="008B2B"/>
          </a:solidFill>
          <a:ln w="25400" cap="flat" cmpd="sng" algn="ctr">
            <a:solidFill>
              <a:srgbClr val="008B2B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>
              <a:solidFill>
                <a:prstClr val="white"/>
              </a:solidFill>
              <a:latin typeface="Helvetica Neue LT Com 57 Condensed" charset="0"/>
              <a:ea typeface="Helvetica Neue LT Com 57 Condensed" charset="0"/>
              <a:cs typeface="Helvetica Neue LT Com 57 Condensed" charset="0"/>
            </a:endParaRPr>
          </a:p>
        </p:txBody>
      </p:sp>
      <p:sp>
        <p:nvSpPr>
          <p:cNvPr id="330" name="Oval 329">
            <a:extLst>
              <a:ext uri="{FF2B5EF4-FFF2-40B4-BE49-F238E27FC236}">
                <a16:creationId xmlns:a16="http://schemas.microsoft.com/office/drawing/2014/main" id="{E06FB799-3827-1342-9BD9-435F69BCFC89}"/>
              </a:ext>
            </a:extLst>
          </p:cNvPr>
          <p:cNvSpPr/>
          <p:nvPr/>
        </p:nvSpPr>
        <p:spPr>
          <a:xfrm>
            <a:off x="2628236" y="1760849"/>
            <a:ext cx="104888" cy="108000"/>
          </a:xfrm>
          <a:prstGeom prst="ellipse">
            <a:avLst/>
          </a:prstGeom>
          <a:solidFill>
            <a:srgbClr val="008B2B"/>
          </a:solidFill>
          <a:ln w="25400" cap="flat" cmpd="sng" algn="ctr">
            <a:solidFill>
              <a:srgbClr val="008B2B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>
              <a:solidFill>
                <a:prstClr val="white"/>
              </a:solidFill>
              <a:latin typeface="Helvetica Neue LT Com 57 Condensed" charset="0"/>
              <a:ea typeface="Helvetica Neue LT Com 57 Condensed" charset="0"/>
              <a:cs typeface="Helvetica Neue LT Com 57 Condensed" charset="0"/>
            </a:endParaRPr>
          </a:p>
        </p:txBody>
      </p:sp>
      <p:cxnSp>
        <p:nvCxnSpPr>
          <p:cNvPr id="331" name="Straight Connector 330">
            <a:extLst>
              <a:ext uri="{FF2B5EF4-FFF2-40B4-BE49-F238E27FC236}">
                <a16:creationId xmlns:a16="http://schemas.microsoft.com/office/drawing/2014/main" id="{EFF8F0C9-5E86-B94E-94DB-C94CF34F2F65}"/>
              </a:ext>
            </a:extLst>
          </p:cNvPr>
          <p:cNvCxnSpPr/>
          <p:nvPr/>
        </p:nvCxnSpPr>
        <p:spPr>
          <a:xfrm flipH="1" flipV="1">
            <a:off x="2422084" y="1893278"/>
            <a:ext cx="130423" cy="214784"/>
          </a:xfrm>
          <a:prstGeom prst="line">
            <a:avLst/>
          </a:prstGeom>
          <a:noFill/>
          <a:ln w="31750" cap="flat" cmpd="sng" algn="ctr">
            <a:solidFill>
              <a:srgbClr val="008B2B">
                <a:lumMod val="50000"/>
              </a:srgbClr>
            </a:solidFill>
            <a:prstDash val="solid"/>
          </a:ln>
          <a:effectLst/>
        </p:spPr>
      </p:cxnSp>
      <p:cxnSp>
        <p:nvCxnSpPr>
          <p:cNvPr id="332" name="Straight Connector 331">
            <a:extLst>
              <a:ext uri="{FF2B5EF4-FFF2-40B4-BE49-F238E27FC236}">
                <a16:creationId xmlns:a16="http://schemas.microsoft.com/office/drawing/2014/main" id="{C892C77F-D286-624A-91D7-00D4DEB61318}"/>
              </a:ext>
            </a:extLst>
          </p:cNvPr>
          <p:cNvCxnSpPr/>
          <p:nvPr/>
        </p:nvCxnSpPr>
        <p:spPr>
          <a:xfrm flipH="1">
            <a:off x="2477434" y="1814849"/>
            <a:ext cx="150803" cy="23079"/>
          </a:xfrm>
          <a:prstGeom prst="line">
            <a:avLst/>
          </a:prstGeom>
          <a:noFill/>
          <a:ln w="31750" cap="flat" cmpd="sng" algn="ctr">
            <a:solidFill>
              <a:srgbClr val="008B2B">
                <a:lumMod val="50000"/>
              </a:srgbClr>
            </a:solidFill>
            <a:prstDash val="solid"/>
          </a:ln>
          <a:effectLst/>
        </p:spPr>
      </p:cxnSp>
      <p:sp>
        <p:nvSpPr>
          <p:cNvPr id="333" name="Rounded Rectangle 332">
            <a:extLst>
              <a:ext uri="{FF2B5EF4-FFF2-40B4-BE49-F238E27FC236}">
                <a16:creationId xmlns:a16="http://schemas.microsoft.com/office/drawing/2014/main" id="{0540D29B-5ED9-FC41-B761-4738EABC5F2E}"/>
              </a:ext>
            </a:extLst>
          </p:cNvPr>
          <p:cNvSpPr/>
          <p:nvPr/>
        </p:nvSpPr>
        <p:spPr>
          <a:xfrm>
            <a:off x="2366734" y="1782578"/>
            <a:ext cx="110700" cy="110700"/>
          </a:xfrm>
          <a:prstGeom prst="roundRect">
            <a:avLst/>
          </a:prstGeom>
          <a:solidFill>
            <a:srgbClr val="008B2B"/>
          </a:solidFill>
          <a:ln w="25400" cap="flat" cmpd="sng" algn="ctr">
            <a:solidFill>
              <a:srgbClr val="008B2B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>
              <a:solidFill>
                <a:prstClr val="white"/>
              </a:solidFill>
              <a:latin typeface="Helvetica Neue LT Com 57 Condensed" charset="0"/>
              <a:ea typeface="Helvetica Neue LT Com 57 Condensed" charset="0"/>
              <a:cs typeface="Helvetica Neue LT Com 57 Condensed" charset="0"/>
            </a:endParaRPr>
          </a:p>
        </p:txBody>
      </p:sp>
      <p:sp>
        <p:nvSpPr>
          <p:cNvPr id="334" name="TextBox 333">
            <a:extLst>
              <a:ext uri="{FF2B5EF4-FFF2-40B4-BE49-F238E27FC236}">
                <a16:creationId xmlns:a16="http://schemas.microsoft.com/office/drawing/2014/main" id="{9104C481-DF98-8340-90CF-B3B5DE0F0A82}"/>
              </a:ext>
            </a:extLst>
          </p:cNvPr>
          <p:cNvSpPr txBox="1"/>
          <p:nvPr/>
        </p:nvSpPr>
        <p:spPr>
          <a:xfrm>
            <a:off x="2114749" y="2343928"/>
            <a:ext cx="3577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1350">
                <a:solidFill>
                  <a:prstClr val="black"/>
                </a:solidFill>
                <a:latin typeface="Helvetica Neue LT Com 57 Condensed" charset="0"/>
                <a:ea typeface="Helvetica Neue LT Com 57 Condensed" charset="0"/>
                <a:cs typeface="Helvetica Neue LT Com 57 Condensed" charset="0"/>
              </a:rPr>
              <a:t>S2</a:t>
            </a:r>
          </a:p>
        </p:txBody>
      </p:sp>
      <p:sp>
        <p:nvSpPr>
          <p:cNvPr id="335" name="TextBox 334">
            <a:extLst>
              <a:ext uri="{FF2B5EF4-FFF2-40B4-BE49-F238E27FC236}">
                <a16:creationId xmlns:a16="http://schemas.microsoft.com/office/drawing/2014/main" id="{3670D645-C9D5-E944-9247-88B90A9AAA26}"/>
              </a:ext>
            </a:extLst>
          </p:cNvPr>
          <p:cNvSpPr txBox="1"/>
          <p:nvPr/>
        </p:nvSpPr>
        <p:spPr>
          <a:xfrm>
            <a:off x="2121473" y="1597618"/>
            <a:ext cx="3577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1350">
                <a:solidFill>
                  <a:prstClr val="black"/>
                </a:solidFill>
                <a:latin typeface="Helvetica Neue LT Com 57 Condensed" charset="0"/>
                <a:ea typeface="Helvetica Neue LT Com 57 Condensed" charset="0"/>
                <a:cs typeface="Helvetica Neue LT Com 57 Condensed" charset="0"/>
              </a:rPr>
              <a:t>S3</a:t>
            </a:r>
          </a:p>
        </p:txBody>
      </p:sp>
      <p:sp>
        <p:nvSpPr>
          <p:cNvPr id="336" name="Right Arrow 335">
            <a:extLst>
              <a:ext uri="{FF2B5EF4-FFF2-40B4-BE49-F238E27FC236}">
                <a16:creationId xmlns:a16="http://schemas.microsoft.com/office/drawing/2014/main" id="{3B7541C6-0D10-F74A-BB3E-64EDD906A627}"/>
              </a:ext>
            </a:extLst>
          </p:cNvPr>
          <p:cNvSpPr/>
          <p:nvPr/>
        </p:nvSpPr>
        <p:spPr>
          <a:xfrm flipH="1">
            <a:off x="2238949" y="3624072"/>
            <a:ext cx="270044" cy="326328"/>
          </a:xfrm>
          <a:prstGeom prst="rightArrow">
            <a:avLst/>
          </a:prstGeom>
          <a:solidFill>
            <a:srgbClr val="008B2B">
              <a:alpha val="73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 dirty="0">
              <a:solidFill>
                <a:prstClr val="white"/>
              </a:solidFill>
              <a:latin typeface="Helvetica Neue" panose="02000503000000020004" pitchFamily="2" charset="0"/>
            </a:endParaRPr>
          </a:p>
        </p:txBody>
      </p:sp>
      <p:sp>
        <p:nvSpPr>
          <p:cNvPr id="337" name="Freeform 336">
            <a:extLst>
              <a:ext uri="{FF2B5EF4-FFF2-40B4-BE49-F238E27FC236}">
                <a16:creationId xmlns:a16="http://schemas.microsoft.com/office/drawing/2014/main" id="{601FEF9E-4889-4141-98AB-C247919A8A9E}"/>
              </a:ext>
            </a:extLst>
          </p:cNvPr>
          <p:cNvSpPr/>
          <p:nvPr/>
        </p:nvSpPr>
        <p:spPr>
          <a:xfrm>
            <a:off x="4604051" y="1786187"/>
            <a:ext cx="812983" cy="1118286"/>
          </a:xfrm>
          <a:custGeom>
            <a:avLst/>
            <a:gdLst>
              <a:gd name="connsiteX0" fmla="*/ 221407 w 1088950"/>
              <a:gd name="connsiteY0" fmla="*/ 12680 h 907615"/>
              <a:gd name="connsiteX1" fmla="*/ 28367 w 1088950"/>
              <a:gd name="connsiteY1" fmla="*/ 774680 h 907615"/>
              <a:gd name="connsiteX2" fmla="*/ 820847 w 1088950"/>
              <a:gd name="connsiteY2" fmla="*/ 845800 h 907615"/>
              <a:gd name="connsiteX3" fmla="*/ 1085007 w 1088950"/>
              <a:gd name="connsiteY3" fmla="*/ 124440 h 907615"/>
              <a:gd name="connsiteX4" fmla="*/ 658287 w 1088950"/>
              <a:gd name="connsiteY4" fmla="*/ 287000 h 907615"/>
              <a:gd name="connsiteX5" fmla="*/ 221407 w 1088950"/>
              <a:gd name="connsiteY5" fmla="*/ 12680 h 907615"/>
              <a:gd name="connsiteX0" fmla="*/ 53398 w 920182"/>
              <a:gd name="connsiteY0" fmla="*/ 6038 h 858372"/>
              <a:gd name="connsiteX1" fmla="*/ 73718 w 920182"/>
              <a:gd name="connsiteY1" fmla="*/ 595318 h 858372"/>
              <a:gd name="connsiteX2" fmla="*/ 652838 w 920182"/>
              <a:gd name="connsiteY2" fmla="*/ 839158 h 858372"/>
              <a:gd name="connsiteX3" fmla="*/ 916998 w 920182"/>
              <a:gd name="connsiteY3" fmla="*/ 117798 h 858372"/>
              <a:gd name="connsiteX4" fmla="*/ 490278 w 920182"/>
              <a:gd name="connsiteY4" fmla="*/ 280358 h 858372"/>
              <a:gd name="connsiteX5" fmla="*/ 53398 w 920182"/>
              <a:gd name="connsiteY5" fmla="*/ 6038 h 858372"/>
              <a:gd name="connsiteX0" fmla="*/ 36665 w 954249"/>
              <a:gd name="connsiteY0" fmla="*/ 7266 h 787684"/>
              <a:gd name="connsiteX1" fmla="*/ 107785 w 954249"/>
              <a:gd name="connsiteY1" fmla="*/ 525426 h 787684"/>
              <a:gd name="connsiteX2" fmla="*/ 686905 w 954249"/>
              <a:gd name="connsiteY2" fmla="*/ 769266 h 787684"/>
              <a:gd name="connsiteX3" fmla="*/ 951065 w 954249"/>
              <a:gd name="connsiteY3" fmla="*/ 47906 h 787684"/>
              <a:gd name="connsiteX4" fmla="*/ 524345 w 954249"/>
              <a:gd name="connsiteY4" fmla="*/ 210466 h 787684"/>
              <a:gd name="connsiteX5" fmla="*/ 36665 w 954249"/>
              <a:gd name="connsiteY5" fmla="*/ 7266 h 787684"/>
              <a:gd name="connsiteX0" fmla="*/ 38815 w 957660"/>
              <a:gd name="connsiteY0" fmla="*/ 7266 h 740370"/>
              <a:gd name="connsiteX1" fmla="*/ 109935 w 957660"/>
              <a:gd name="connsiteY1" fmla="*/ 525426 h 740370"/>
              <a:gd name="connsiteX2" fmla="*/ 739855 w 957660"/>
              <a:gd name="connsiteY2" fmla="*/ 718466 h 740370"/>
              <a:gd name="connsiteX3" fmla="*/ 953215 w 957660"/>
              <a:gd name="connsiteY3" fmla="*/ 47906 h 740370"/>
              <a:gd name="connsiteX4" fmla="*/ 526495 w 957660"/>
              <a:gd name="connsiteY4" fmla="*/ 210466 h 740370"/>
              <a:gd name="connsiteX5" fmla="*/ 38815 w 957660"/>
              <a:gd name="connsiteY5" fmla="*/ 7266 h 740370"/>
              <a:gd name="connsiteX0" fmla="*/ 25690 w 944323"/>
              <a:gd name="connsiteY0" fmla="*/ 6874 h 738424"/>
              <a:gd name="connsiteX1" fmla="*/ 137450 w 944323"/>
              <a:gd name="connsiteY1" fmla="*/ 514874 h 738424"/>
              <a:gd name="connsiteX2" fmla="*/ 726730 w 944323"/>
              <a:gd name="connsiteY2" fmla="*/ 718074 h 738424"/>
              <a:gd name="connsiteX3" fmla="*/ 940090 w 944323"/>
              <a:gd name="connsiteY3" fmla="*/ 47514 h 738424"/>
              <a:gd name="connsiteX4" fmla="*/ 513370 w 944323"/>
              <a:gd name="connsiteY4" fmla="*/ 210074 h 738424"/>
              <a:gd name="connsiteX5" fmla="*/ 25690 w 944323"/>
              <a:gd name="connsiteY5" fmla="*/ 6874 h 738424"/>
              <a:gd name="connsiteX0" fmla="*/ 23027 w 939828"/>
              <a:gd name="connsiteY0" fmla="*/ 6874 h 701249"/>
              <a:gd name="connsiteX1" fmla="*/ 134787 w 939828"/>
              <a:gd name="connsiteY1" fmla="*/ 514874 h 701249"/>
              <a:gd name="connsiteX2" fmla="*/ 622467 w 939828"/>
              <a:gd name="connsiteY2" fmla="*/ 677434 h 701249"/>
              <a:gd name="connsiteX3" fmla="*/ 937427 w 939828"/>
              <a:gd name="connsiteY3" fmla="*/ 47514 h 701249"/>
              <a:gd name="connsiteX4" fmla="*/ 510707 w 939828"/>
              <a:gd name="connsiteY4" fmla="*/ 210074 h 701249"/>
              <a:gd name="connsiteX5" fmla="*/ 23027 w 939828"/>
              <a:gd name="connsiteY5" fmla="*/ 6874 h 701249"/>
              <a:gd name="connsiteX0" fmla="*/ 23027 w 959984"/>
              <a:gd name="connsiteY0" fmla="*/ 7207 h 696299"/>
              <a:gd name="connsiteX1" fmla="*/ 134787 w 959984"/>
              <a:gd name="connsiteY1" fmla="*/ 515207 h 696299"/>
              <a:gd name="connsiteX2" fmla="*/ 622467 w 959984"/>
              <a:gd name="connsiteY2" fmla="*/ 677767 h 696299"/>
              <a:gd name="connsiteX3" fmla="*/ 957747 w 959984"/>
              <a:gd name="connsiteY3" fmla="*/ 129127 h 696299"/>
              <a:gd name="connsiteX4" fmla="*/ 510707 w 959984"/>
              <a:gd name="connsiteY4" fmla="*/ 210407 h 696299"/>
              <a:gd name="connsiteX5" fmla="*/ 23027 w 959984"/>
              <a:gd name="connsiteY5" fmla="*/ 7207 h 696299"/>
              <a:gd name="connsiteX0" fmla="*/ 23027 w 966054"/>
              <a:gd name="connsiteY0" fmla="*/ 7207 h 696299"/>
              <a:gd name="connsiteX1" fmla="*/ 134787 w 966054"/>
              <a:gd name="connsiteY1" fmla="*/ 515207 h 696299"/>
              <a:gd name="connsiteX2" fmla="*/ 622467 w 966054"/>
              <a:gd name="connsiteY2" fmla="*/ 677767 h 696299"/>
              <a:gd name="connsiteX3" fmla="*/ 957747 w 966054"/>
              <a:gd name="connsiteY3" fmla="*/ 129127 h 696299"/>
              <a:gd name="connsiteX4" fmla="*/ 510707 w 966054"/>
              <a:gd name="connsiteY4" fmla="*/ 210407 h 696299"/>
              <a:gd name="connsiteX5" fmla="*/ 23027 w 966054"/>
              <a:gd name="connsiteY5" fmla="*/ 7207 h 696299"/>
              <a:gd name="connsiteX0" fmla="*/ 67199 w 1010226"/>
              <a:gd name="connsiteY0" fmla="*/ 4928 h 694020"/>
              <a:gd name="connsiteX1" fmla="*/ 178959 w 1010226"/>
              <a:gd name="connsiteY1" fmla="*/ 512928 h 694020"/>
              <a:gd name="connsiteX2" fmla="*/ 666639 w 1010226"/>
              <a:gd name="connsiteY2" fmla="*/ 675488 h 694020"/>
              <a:gd name="connsiteX3" fmla="*/ 1001919 w 1010226"/>
              <a:gd name="connsiteY3" fmla="*/ 126848 h 694020"/>
              <a:gd name="connsiteX4" fmla="*/ 554879 w 1010226"/>
              <a:gd name="connsiteY4" fmla="*/ 208128 h 694020"/>
              <a:gd name="connsiteX5" fmla="*/ 67199 w 1010226"/>
              <a:gd name="connsiteY5" fmla="*/ 4928 h 694020"/>
              <a:gd name="connsiteX0" fmla="*/ 67199 w 1010226"/>
              <a:gd name="connsiteY0" fmla="*/ 4742 h 693834"/>
              <a:gd name="connsiteX1" fmla="*/ 178959 w 1010226"/>
              <a:gd name="connsiteY1" fmla="*/ 512742 h 693834"/>
              <a:gd name="connsiteX2" fmla="*/ 666639 w 1010226"/>
              <a:gd name="connsiteY2" fmla="*/ 675302 h 693834"/>
              <a:gd name="connsiteX3" fmla="*/ 1001919 w 1010226"/>
              <a:gd name="connsiteY3" fmla="*/ 126662 h 693834"/>
              <a:gd name="connsiteX4" fmla="*/ 554879 w 1010226"/>
              <a:gd name="connsiteY4" fmla="*/ 207942 h 693834"/>
              <a:gd name="connsiteX5" fmla="*/ 67199 w 1010226"/>
              <a:gd name="connsiteY5" fmla="*/ 4742 h 693834"/>
              <a:gd name="connsiteX0" fmla="*/ 20162 w 963189"/>
              <a:gd name="connsiteY0" fmla="*/ 5222 h 694314"/>
              <a:gd name="connsiteX1" fmla="*/ 131922 w 963189"/>
              <a:gd name="connsiteY1" fmla="*/ 513222 h 694314"/>
              <a:gd name="connsiteX2" fmla="*/ 619602 w 963189"/>
              <a:gd name="connsiteY2" fmla="*/ 675782 h 694314"/>
              <a:gd name="connsiteX3" fmla="*/ 954882 w 963189"/>
              <a:gd name="connsiteY3" fmla="*/ 127142 h 694314"/>
              <a:gd name="connsiteX4" fmla="*/ 467202 w 963189"/>
              <a:gd name="connsiteY4" fmla="*/ 238902 h 694314"/>
              <a:gd name="connsiteX5" fmla="*/ 20162 w 963189"/>
              <a:gd name="connsiteY5" fmla="*/ 5222 h 694314"/>
              <a:gd name="connsiteX0" fmla="*/ 20162 w 963189"/>
              <a:gd name="connsiteY0" fmla="*/ 5222 h 694314"/>
              <a:gd name="connsiteX1" fmla="*/ 131922 w 963189"/>
              <a:gd name="connsiteY1" fmla="*/ 513222 h 694314"/>
              <a:gd name="connsiteX2" fmla="*/ 619602 w 963189"/>
              <a:gd name="connsiteY2" fmla="*/ 675782 h 694314"/>
              <a:gd name="connsiteX3" fmla="*/ 954882 w 963189"/>
              <a:gd name="connsiteY3" fmla="*/ 127142 h 694314"/>
              <a:gd name="connsiteX4" fmla="*/ 467202 w 963189"/>
              <a:gd name="connsiteY4" fmla="*/ 238902 h 694314"/>
              <a:gd name="connsiteX5" fmla="*/ 20162 w 963189"/>
              <a:gd name="connsiteY5" fmla="*/ 5222 h 694314"/>
              <a:gd name="connsiteX0" fmla="*/ 28811 w 971838"/>
              <a:gd name="connsiteY0" fmla="*/ 27687 h 716779"/>
              <a:gd name="connsiteX1" fmla="*/ 140571 w 971838"/>
              <a:gd name="connsiteY1" fmla="*/ 535687 h 716779"/>
              <a:gd name="connsiteX2" fmla="*/ 628251 w 971838"/>
              <a:gd name="connsiteY2" fmla="*/ 698247 h 716779"/>
              <a:gd name="connsiteX3" fmla="*/ 963531 w 971838"/>
              <a:gd name="connsiteY3" fmla="*/ 149607 h 716779"/>
              <a:gd name="connsiteX4" fmla="*/ 475851 w 971838"/>
              <a:gd name="connsiteY4" fmla="*/ 261367 h 716779"/>
              <a:gd name="connsiteX5" fmla="*/ 28811 w 971838"/>
              <a:gd name="connsiteY5" fmla="*/ 27687 h 716779"/>
              <a:gd name="connsiteX0" fmla="*/ 30379 w 963246"/>
              <a:gd name="connsiteY0" fmla="*/ 30104 h 688240"/>
              <a:gd name="connsiteX1" fmla="*/ 131979 w 963246"/>
              <a:gd name="connsiteY1" fmla="*/ 507624 h 688240"/>
              <a:gd name="connsiteX2" fmla="*/ 619659 w 963246"/>
              <a:gd name="connsiteY2" fmla="*/ 670184 h 688240"/>
              <a:gd name="connsiteX3" fmla="*/ 954939 w 963246"/>
              <a:gd name="connsiteY3" fmla="*/ 121544 h 688240"/>
              <a:gd name="connsiteX4" fmla="*/ 467259 w 963246"/>
              <a:gd name="connsiteY4" fmla="*/ 233304 h 688240"/>
              <a:gd name="connsiteX5" fmla="*/ 30379 w 963246"/>
              <a:gd name="connsiteY5" fmla="*/ 30104 h 688240"/>
              <a:gd name="connsiteX0" fmla="*/ 30379 w 963246"/>
              <a:gd name="connsiteY0" fmla="*/ 30104 h 695581"/>
              <a:gd name="connsiteX1" fmla="*/ 131979 w 963246"/>
              <a:gd name="connsiteY1" fmla="*/ 507624 h 695581"/>
              <a:gd name="connsiteX2" fmla="*/ 619659 w 963246"/>
              <a:gd name="connsiteY2" fmla="*/ 670184 h 695581"/>
              <a:gd name="connsiteX3" fmla="*/ 954939 w 963246"/>
              <a:gd name="connsiteY3" fmla="*/ 121544 h 695581"/>
              <a:gd name="connsiteX4" fmla="*/ 467259 w 963246"/>
              <a:gd name="connsiteY4" fmla="*/ 233304 h 695581"/>
              <a:gd name="connsiteX5" fmla="*/ 30379 w 963246"/>
              <a:gd name="connsiteY5" fmla="*/ 30104 h 695581"/>
              <a:gd name="connsiteX0" fmla="*/ 24233 w 957145"/>
              <a:gd name="connsiteY0" fmla="*/ 5187 h 666118"/>
              <a:gd name="connsiteX1" fmla="*/ 115673 w 957145"/>
              <a:gd name="connsiteY1" fmla="*/ 462387 h 666118"/>
              <a:gd name="connsiteX2" fmla="*/ 613513 w 957145"/>
              <a:gd name="connsiteY2" fmla="*/ 645267 h 666118"/>
              <a:gd name="connsiteX3" fmla="*/ 948793 w 957145"/>
              <a:gd name="connsiteY3" fmla="*/ 96627 h 666118"/>
              <a:gd name="connsiteX4" fmla="*/ 461113 w 957145"/>
              <a:gd name="connsiteY4" fmla="*/ 208387 h 666118"/>
              <a:gd name="connsiteX5" fmla="*/ 24233 w 957145"/>
              <a:gd name="connsiteY5" fmla="*/ 5187 h 666118"/>
              <a:gd name="connsiteX0" fmla="*/ 24233 w 957145"/>
              <a:gd name="connsiteY0" fmla="*/ 5187 h 660302"/>
              <a:gd name="connsiteX1" fmla="*/ 115673 w 957145"/>
              <a:gd name="connsiteY1" fmla="*/ 462387 h 660302"/>
              <a:gd name="connsiteX2" fmla="*/ 613513 w 957145"/>
              <a:gd name="connsiteY2" fmla="*/ 645267 h 660302"/>
              <a:gd name="connsiteX3" fmla="*/ 948793 w 957145"/>
              <a:gd name="connsiteY3" fmla="*/ 96627 h 660302"/>
              <a:gd name="connsiteX4" fmla="*/ 461113 w 957145"/>
              <a:gd name="connsiteY4" fmla="*/ 208387 h 660302"/>
              <a:gd name="connsiteX5" fmla="*/ 24233 w 957145"/>
              <a:gd name="connsiteY5" fmla="*/ 5187 h 660302"/>
              <a:gd name="connsiteX0" fmla="*/ 37642 w 970554"/>
              <a:gd name="connsiteY0" fmla="*/ 28930 h 684045"/>
              <a:gd name="connsiteX1" fmla="*/ 129082 w 970554"/>
              <a:gd name="connsiteY1" fmla="*/ 486130 h 684045"/>
              <a:gd name="connsiteX2" fmla="*/ 626922 w 970554"/>
              <a:gd name="connsiteY2" fmla="*/ 669010 h 684045"/>
              <a:gd name="connsiteX3" fmla="*/ 962202 w 970554"/>
              <a:gd name="connsiteY3" fmla="*/ 120370 h 684045"/>
              <a:gd name="connsiteX4" fmla="*/ 474522 w 970554"/>
              <a:gd name="connsiteY4" fmla="*/ 232130 h 684045"/>
              <a:gd name="connsiteX5" fmla="*/ 37642 w 970554"/>
              <a:gd name="connsiteY5" fmla="*/ 28930 h 684045"/>
              <a:gd name="connsiteX0" fmla="*/ 51093 w 928247"/>
              <a:gd name="connsiteY0" fmla="*/ 272367 h 580725"/>
              <a:gd name="connsiteX1" fmla="*/ 86775 w 928247"/>
              <a:gd name="connsiteY1" fmla="*/ 386132 h 580725"/>
              <a:gd name="connsiteX2" fmla="*/ 584615 w 928247"/>
              <a:gd name="connsiteY2" fmla="*/ 569012 h 580725"/>
              <a:gd name="connsiteX3" fmla="*/ 919895 w 928247"/>
              <a:gd name="connsiteY3" fmla="*/ 20372 h 580725"/>
              <a:gd name="connsiteX4" fmla="*/ 432215 w 928247"/>
              <a:gd name="connsiteY4" fmla="*/ 132132 h 580725"/>
              <a:gd name="connsiteX5" fmla="*/ 51093 w 928247"/>
              <a:gd name="connsiteY5" fmla="*/ 272367 h 580725"/>
              <a:gd name="connsiteX0" fmla="*/ 38127 w 915281"/>
              <a:gd name="connsiteY0" fmla="*/ 272367 h 591025"/>
              <a:gd name="connsiteX1" fmla="*/ 73809 w 915281"/>
              <a:gd name="connsiteY1" fmla="*/ 462451 h 591025"/>
              <a:gd name="connsiteX2" fmla="*/ 571649 w 915281"/>
              <a:gd name="connsiteY2" fmla="*/ 569012 h 591025"/>
              <a:gd name="connsiteX3" fmla="*/ 906929 w 915281"/>
              <a:gd name="connsiteY3" fmla="*/ 20372 h 591025"/>
              <a:gd name="connsiteX4" fmla="*/ 419249 w 915281"/>
              <a:gd name="connsiteY4" fmla="*/ 132132 h 591025"/>
              <a:gd name="connsiteX5" fmla="*/ 38127 w 915281"/>
              <a:gd name="connsiteY5" fmla="*/ 272367 h 591025"/>
              <a:gd name="connsiteX0" fmla="*/ 38127 w 820768"/>
              <a:gd name="connsiteY0" fmla="*/ 238115 h 554283"/>
              <a:gd name="connsiteX1" fmla="*/ 73809 w 820768"/>
              <a:gd name="connsiteY1" fmla="*/ 428199 h 554283"/>
              <a:gd name="connsiteX2" fmla="*/ 571649 w 820768"/>
              <a:gd name="connsiteY2" fmla="*/ 534760 h 554283"/>
              <a:gd name="connsiteX3" fmla="*/ 809350 w 820768"/>
              <a:gd name="connsiteY3" fmla="*/ 24280 h 554283"/>
              <a:gd name="connsiteX4" fmla="*/ 419249 w 820768"/>
              <a:gd name="connsiteY4" fmla="*/ 97880 h 554283"/>
              <a:gd name="connsiteX5" fmla="*/ 38127 w 820768"/>
              <a:gd name="connsiteY5" fmla="*/ 238115 h 554283"/>
              <a:gd name="connsiteX0" fmla="*/ 30467 w 813108"/>
              <a:gd name="connsiteY0" fmla="*/ 232251 h 548419"/>
              <a:gd name="connsiteX1" fmla="*/ 66149 w 813108"/>
              <a:gd name="connsiteY1" fmla="*/ 422335 h 548419"/>
              <a:gd name="connsiteX2" fmla="*/ 563989 w 813108"/>
              <a:gd name="connsiteY2" fmla="*/ 528896 h 548419"/>
              <a:gd name="connsiteX3" fmla="*/ 801690 w 813108"/>
              <a:gd name="connsiteY3" fmla="*/ 18416 h 548419"/>
              <a:gd name="connsiteX4" fmla="*/ 300070 w 813108"/>
              <a:gd name="connsiteY4" fmla="*/ 145439 h 548419"/>
              <a:gd name="connsiteX5" fmla="*/ 30467 w 813108"/>
              <a:gd name="connsiteY5" fmla="*/ 232251 h 548419"/>
              <a:gd name="connsiteX0" fmla="*/ 44203 w 876299"/>
              <a:gd name="connsiteY0" fmla="*/ 232251 h 465668"/>
              <a:gd name="connsiteX1" fmla="*/ 79885 w 876299"/>
              <a:gd name="connsiteY1" fmla="*/ 422335 h 465668"/>
              <a:gd name="connsiteX2" fmla="*/ 800762 w 876299"/>
              <a:gd name="connsiteY2" fmla="*/ 429681 h 465668"/>
              <a:gd name="connsiteX3" fmla="*/ 815426 w 876299"/>
              <a:gd name="connsiteY3" fmla="*/ 18416 h 465668"/>
              <a:gd name="connsiteX4" fmla="*/ 313806 w 876299"/>
              <a:gd name="connsiteY4" fmla="*/ 145439 h 465668"/>
              <a:gd name="connsiteX5" fmla="*/ 44203 w 876299"/>
              <a:gd name="connsiteY5" fmla="*/ 232251 h 465668"/>
              <a:gd name="connsiteX0" fmla="*/ 48221 w 880317"/>
              <a:gd name="connsiteY0" fmla="*/ 291213 h 524630"/>
              <a:gd name="connsiteX1" fmla="*/ 83903 w 880317"/>
              <a:gd name="connsiteY1" fmla="*/ 481297 h 524630"/>
              <a:gd name="connsiteX2" fmla="*/ 804780 w 880317"/>
              <a:gd name="connsiteY2" fmla="*/ 488643 h 524630"/>
              <a:gd name="connsiteX3" fmla="*/ 819444 w 880317"/>
              <a:gd name="connsiteY3" fmla="*/ 77378 h 524630"/>
              <a:gd name="connsiteX4" fmla="*/ 384156 w 880317"/>
              <a:gd name="connsiteY4" fmla="*/ 16294 h 524630"/>
              <a:gd name="connsiteX5" fmla="*/ 48221 w 880317"/>
              <a:gd name="connsiteY5" fmla="*/ 291213 h 524630"/>
              <a:gd name="connsiteX0" fmla="*/ 48221 w 862605"/>
              <a:gd name="connsiteY0" fmla="*/ 289755 h 522803"/>
              <a:gd name="connsiteX1" fmla="*/ 83903 w 862605"/>
              <a:gd name="connsiteY1" fmla="*/ 479839 h 522803"/>
              <a:gd name="connsiteX2" fmla="*/ 804780 w 862605"/>
              <a:gd name="connsiteY2" fmla="*/ 487185 h 522803"/>
              <a:gd name="connsiteX3" fmla="*/ 778624 w 862605"/>
              <a:gd name="connsiteY3" fmla="*/ 81004 h 522803"/>
              <a:gd name="connsiteX4" fmla="*/ 384156 w 862605"/>
              <a:gd name="connsiteY4" fmla="*/ 14836 h 522803"/>
              <a:gd name="connsiteX5" fmla="*/ 48221 w 862605"/>
              <a:gd name="connsiteY5" fmla="*/ 289755 h 522803"/>
              <a:gd name="connsiteX0" fmla="*/ 30688 w 770464"/>
              <a:gd name="connsiteY0" fmla="*/ 289755 h 534030"/>
              <a:gd name="connsiteX1" fmla="*/ 66370 w 770464"/>
              <a:gd name="connsiteY1" fmla="*/ 479839 h 534030"/>
              <a:gd name="connsiteX2" fmla="*/ 481099 w 770464"/>
              <a:gd name="connsiteY2" fmla="*/ 502437 h 534030"/>
              <a:gd name="connsiteX3" fmla="*/ 761091 w 770464"/>
              <a:gd name="connsiteY3" fmla="*/ 81004 h 534030"/>
              <a:gd name="connsiteX4" fmla="*/ 366623 w 770464"/>
              <a:gd name="connsiteY4" fmla="*/ 14836 h 534030"/>
              <a:gd name="connsiteX5" fmla="*/ 30688 w 770464"/>
              <a:gd name="connsiteY5" fmla="*/ 289755 h 534030"/>
              <a:gd name="connsiteX0" fmla="*/ 237609 w 706955"/>
              <a:gd name="connsiteY0" fmla="*/ 199776 h 531439"/>
              <a:gd name="connsiteX1" fmla="*/ 2861 w 706955"/>
              <a:gd name="connsiteY1" fmla="*/ 473746 h 531439"/>
              <a:gd name="connsiteX2" fmla="*/ 417590 w 706955"/>
              <a:gd name="connsiteY2" fmla="*/ 496344 h 531439"/>
              <a:gd name="connsiteX3" fmla="*/ 697582 w 706955"/>
              <a:gd name="connsiteY3" fmla="*/ 74911 h 531439"/>
              <a:gd name="connsiteX4" fmla="*/ 303114 w 706955"/>
              <a:gd name="connsiteY4" fmla="*/ 8743 h 531439"/>
              <a:gd name="connsiteX5" fmla="*/ 237609 w 706955"/>
              <a:gd name="connsiteY5" fmla="*/ 199776 h 531439"/>
              <a:gd name="connsiteX0" fmla="*/ 262884 w 732373"/>
              <a:gd name="connsiteY0" fmla="*/ 199776 h 508780"/>
              <a:gd name="connsiteX1" fmla="*/ 2624 w 732373"/>
              <a:gd name="connsiteY1" fmla="*/ 379692 h 508780"/>
              <a:gd name="connsiteX2" fmla="*/ 442865 w 732373"/>
              <a:gd name="connsiteY2" fmla="*/ 496344 h 508780"/>
              <a:gd name="connsiteX3" fmla="*/ 722857 w 732373"/>
              <a:gd name="connsiteY3" fmla="*/ 74911 h 508780"/>
              <a:gd name="connsiteX4" fmla="*/ 328389 w 732373"/>
              <a:gd name="connsiteY4" fmla="*/ 8743 h 508780"/>
              <a:gd name="connsiteX5" fmla="*/ 262884 w 732373"/>
              <a:gd name="connsiteY5" fmla="*/ 199776 h 508780"/>
              <a:gd name="connsiteX0" fmla="*/ 260331 w 729820"/>
              <a:gd name="connsiteY0" fmla="*/ 199776 h 513084"/>
              <a:gd name="connsiteX1" fmla="*/ 71 w 729820"/>
              <a:gd name="connsiteY1" fmla="*/ 379692 h 513084"/>
              <a:gd name="connsiteX2" fmla="*/ 440312 w 729820"/>
              <a:gd name="connsiteY2" fmla="*/ 496344 h 513084"/>
              <a:gd name="connsiteX3" fmla="*/ 720304 w 729820"/>
              <a:gd name="connsiteY3" fmla="*/ 74911 h 513084"/>
              <a:gd name="connsiteX4" fmla="*/ 325836 w 729820"/>
              <a:gd name="connsiteY4" fmla="*/ 8743 h 513084"/>
              <a:gd name="connsiteX5" fmla="*/ 260331 w 729820"/>
              <a:gd name="connsiteY5" fmla="*/ 199776 h 513084"/>
              <a:gd name="connsiteX0" fmla="*/ 260331 w 729820"/>
              <a:gd name="connsiteY0" fmla="*/ 199776 h 522275"/>
              <a:gd name="connsiteX1" fmla="*/ 71 w 729820"/>
              <a:gd name="connsiteY1" fmla="*/ 379692 h 522275"/>
              <a:gd name="connsiteX2" fmla="*/ 440312 w 729820"/>
              <a:gd name="connsiteY2" fmla="*/ 496344 h 522275"/>
              <a:gd name="connsiteX3" fmla="*/ 720304 w 729820"/>
              <a:gd name="connsiteY3" fmla="*/ 74911 h 522275"/>
              <a:gd name="connsiteX4" fmla="*/ 325836 w 729820"/>
              <a:gd name="connsiteY4" fmla="*/ 8743 h 522275"/>
              <a:gd name="connsiteX5" fmla="*/ 260331 w 729820"/>
              <a:gd name="connsiteY5" fmla="*/ 199776 h 522275"/>
              <a:gd name="connsiteX0" fmla="*/ 260331 w 762138"/>
              <a:gd name="connsiteY0" fmla="*/ 199776 h 522275"/>
              <a:gd name="connsiteX1" fmla="*/ 71 w 762138"/>
              <a:gd name="connsiteY1" fmla="*/ 379692 h 522275"/>
              <a:gd name="connsiteX2" fmla="*/ 440312 w 762138"/>
              <a:gd name="connsiteY2" fmla="*/ 496344 h 522275"/>
              <a:gd name="connsiteX3" fmla="*/ 720304 w 762138"/>
              <a:gd name="connsiteY3" fmla="*/ 74911 h 522275"/>
              <a:gd name="connsiteX4" fmla="*/ 325836 w 762138"/>
              <a:gd name="connsiteY4" fmla="*/ 8743 h 522275"/>
              <a:gd name="connsiteX5" fmla="*/ 260331 w 762138"/>
              <a:gd name="connsiteY5" fmla="*/ 199776 h 522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2138" h="522275">
                <a:moveTo>
                  <a:pt x="260331" y="199776"/>
                </a:moveTo>
                <a:cubicBezTo>
                  <a:pt x="206037" y="261601"/>
                  <a:pt x="-4414" y="228584"/>
                  <a:pt x="71" y="379692"/>
                </a:cubicBezTo>
                <a:cubicBezTo>
                  <a:pt x="4556" y="530800"/>
                  <a:pt x="320273" y="547141"/>
                  <a:pt x="440312" y="496344"/>
                </a:cubicBezTo>
                <a:cubicBezTo>
                  <a:pt x="560351" y="445547"/>
                  <a:pt x="874823" y="251874"/>
                  <a:pt x="720304" y="74911"/>
                </a:cubicBezTo>
                <a:cubicBezTo>
                  <a:pt x="520491" y="2098"/>
                  <a:pt x="402498" y="-12068"/>
                  <a:pt x="325836" y="8743"/>
                </a:cubicBezTo>
                <a:cubicBezTo>
                  <a:pt x="249174" y="29554"/>
                  <a:pt x="314625" y="137951"/>
                  <a:pt x="260331" y="199776"/>
                </a:cubicBezTo>
                <a:close/>
              </a:path>
            </a:pathLst>
          </a:custGeom>
          <a:noFill/>
          <a:ln w="25400" cap="flat" cmpd="sng" algn="ctr">
            <a:solidFill>
              <a:srgbClr val="325AB4">
                <a:lumMod val="75000"/>
              </a:srgbClr>
            </a:solidFill>
            <a:prstDash val="sysDash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 dirty="0">
              <a:solidFill>
                <a:prstClr val="white"/>
              </a:solidFill>
              <a:latin typeface="Helvetica Neue" panose="02000503000000020004" pitchFamily="2" charset="0"/>
            </a:endParaRPr>
          </a:p>
        </p:txBody>
      </p:sp>
      <p:sp>
        <p:nvSpPr>
          <p:cNvPr id="338" name="Freeform 337">
            <a:extLst>
              <a:ext uri="{FF2B5EF4-FFF2-40B4-BE49-F238E27FC236}">
                <a16:creationId xmlns:a16="http://schemas.microsoft.com/office/drawing/2014/main" id="{506EEE66-31CC-C44D-9E45-3C28C5BDADD6}"/>
              </a:ext>
            </a:extLst>
          </p:cNvPr>
          <p:cNvSpPr/>
          <p:nvPr/>
        </p:nvSpPr>
        <p:spPr>
          <a:xfrm>
            <a:off x="5046367" y="3115455"/>
            <a:ext cx="891494" cy="1100709"/>
          </a:xfrm>
          <a:custGeom>
            <a:avLst/>
            <a:gdLst>
              <a:gd name="connsiteX0" fmla="*/ 221407 w 1088950"/>
              <a:gd name="connsiteY0" fmla="*/ 12680 h 907615"/>
              <a:gd name="connsiteX1" fmla="*/ 28367 w 1088950"/>
              <a:gd name="connsiteY1" fmla="*/ 774680 h 907615"/>
              <a:gd name="connsiteX2" fmla="*/ 820847 w 1088950"/>
              <a:gd name="connsiteY2" fmla="*/ 845800 h 907615"/>
              <a:gd name="connsiteX3" fmla="*/ 1085007 w 1088950"/>
              <a:gd name="connsiteY3" fmla="*/ 124440 h 907615"/>
              <a:gd name="connsiteX4" fmla="*/ 658287 w 1088950"/>
              <a:gd name="connsiteY4" fmla="*/ 287000 h 907615"/>
              <a:gd name="connsiteX5" fmla="*/ 221407 w 1088950"/>
              <a:gd name="connsiteY5" fmla="*/ 12680 h 907615"/>
              <a:gd name="connsiteX0" fmla="*/ 53398 w 920182"/>
              <a:gd name="connsiteY0" fmla="*/ 6038 h 858372"/>
              <a:gd name="connsiteX1" fmla="*/ 73718 w 920182"/>
              <a:gd name="connsiteY1" fmla="*/ 595318 h 858372"/>
              <a:gd name="connsiteX2" fmla="*/ 652838 w 920182"/>
              <a:gd name="connsiteY2" fmla="*/ 839158 h 858372"/>
              <a:gd name="connsiteX3" fmla="*/ 916998 w 920182"/>
              <a:gd name="connsiteY3" fmla="*/ 117798 h 858372"/>
              <a:gd name="connsiteX4" fmla="*/ 490278 w 920182"/>
              <a:gd name="connsiteY4" fmla="*/ 280358 h 858372"/>
              <a:gd name="connsiteX5" fmla="*/ 53398 w 920182"/>
              <a:gd name="connsiteY5" fmla="*/ 6038 h 858372"/>
              <a:gd name="connsiteX0" fmla="*/ 36665 w 954249"/>
              <a:gd name="connsiteY0" fmla="*/ 7266 h 787684"/>
              <a:gd name="connsiteX1" fmla="*/ 107785 w 954249"/>
              <a:gd name="connsiteY1" fmla="*/ 525426 h 787684"/>
              <a:gd name="connsiteX2" fmla="*/ 686905 w 954249"/>
              <a:gd name="connsiteY2" fmla="*/ 769266 h 787684"/>
              <a:gd name="connsiteX3" fmla="*/ 951065 w 954249"/>
              <a:gd name="connsiteY3" fmla="*/ 47906 h 787684"/>
              <a:gd name="connsiteX4" fmla="*/ 524345 w 954249"/>
              <a:gd name="connsiteY4" fmla="*/ 210466 h 787684"/>
              <a:gd name="connsiteX5" fmla="*/ 36665 w 954249"/>
              <a:gd name="connsiteY5" fmla="*/ 7266 h 787684"/>
              <a:gd name="connsiteX0" fmla="*/ 38815 w 957660"/>
              <a:gd name="connsiteY0" fmla="*/ 7266 h 740370"/>
              <a:gd name="connsiteX1" fmla="*/ 109935 w 957660"/>
              <a:gd name="connsiteY1" fmla="*/ 525426 h 740370"/>
              <a:gd name="connsiteX2" fmla="*/ 739855 w 957660"/>
              <a:gd name="connsiteY2" fmla="*/ 718466 h 740370"/>
              <a:gd name="connsiteX3" fmla="*/ 953215 w 957660"/>
              <a:gd name="connsiteY3" fmla="*/ 47906 h 740370"/>
              <a:gd name="connsiteX4" fmla="*/ 526495 w 957660"/>
              <a:gd name="connsiteY4" fmla="*/ 210466 h 740370"/>
              <a:gd name="connsiteX5" fmla="*/ 38815 w 957660"/>
              <a:gd name="connsiteY5" fmla="*/ 7266 h 740370"/>
              <a:gd name="connsiteX0" fmla="*/ 25690 w 944323"/>
              <a:gd name="connsiteY0" fmla="*/ 6874 h 738424"/>
              <a:gd name="connsiteX1" fmla="*/ 137450 w 944323"/>
              <a:gd name="connsiteY1" fmla="*/ 514874 h 738424"/>
              <a:gd name="connsiteX2" fmla="*/ 726730 w 944323"/>
              <a:gd name="connsiteY2" fmla="*/ 718074 h 738424"/>
              <a:gd name="connsiteX3" fmla="*/ 940090 w 944323"/>
              <a:gd name="connsiteY3" fmla="*/ 47514 h 738424"/>
              <a:gd name="connsiteX4" fmla="*/ 513370 w 944323"/>
              <a:gd name="connsiteY4" fmla="*/ 210074 h 738424"/>
              <a:gd name="connsiteX5" fmla="*/ 25690 w 944323"/>
              <a:gd name="connsiteY5" fmla="*/ 6874 h 738424"/>
              <a:gd name="connsiteX0" fmla="*/ 23027 w 939828"/>
              <a:gd name="connsiteY0" fmla="*/ 6874 h 701249"/>
              <a:gd name="connsiteX1" fmla="*/ 134787 w 939828"/>
              <a:gd name="connsiteY1" fmla="*/ 514874 h 701249"/>
              <a:gd name="connsiteX2" fmla="*/ 622467 w 939828"/>
              <a:gd name="connsiteY2" fmla="*/ 677434 h 701249"/>
              <a:gd name="connsiteX3" fmla="*/ 937427 w 939828"/>
              <a:gd name="connsiteY3" fmla="*/ 47514 h 701249"/>
              <a:gd name="connsiteX4" fmla="*/ 510707 w 939828"/>
              <a:gd name="connsiteY4" fmla="*/ 210074 h 701249"/>
              <a:gd name="connsiteX5" fmla="*/ 23027 w 939828"/>
              <a:gd name="connsiteY5" fmla="*/ 6874 h 701249"/>
              <a:gd name="connsiteX0" fmla="*/ 23027 w 959984"/>
              <a:gd name="connsiteY0" fmla="*/ 7207 h 696299"/>
              <a:gd name="connsiteX1" fmla="*/ 134787 w 959984"/>
              <a:gd name="connsiteY1" fmla="*/ 515207 h 696299"/>
              <a:gd name="connsiteX2" fmla="*/ 622467 w 959984"/>
              <a:gd name="connsiteY2" fmla="*/ 677767 h 696299"/>
              <a:gd name="connsiteX3" fmla="*/ 957747 w 959984"/>
              <a:gd name="connsiteY3" fmla="*/ 129127 h 696299"/>
              <a:gd name="connsiteX4" fmla="*/ 510707 w 959984"/>
              <a:gd name="connsiteY4" fmla="*/ 210407 h 696299"/>
              <a:gd name="connsiteX5" fmla="*/ 23027 w 959984"/>
              <a:gd name="connsiteY5" fmla="*/ 7207 h 696299"/>
              <a:gd name="connsiteX0" fmla="*/ 23027 w 966054"/>
              <a:gd name="connsiteY0" fmla="*/ 7207 h 696299"/>
              <a:gd name="connsiteX1" fmla="*/ 134787 w 966054"/>
              <a:gd name="connsiteY1" fmla="*/ 515207 h 696299"/>
              <a:gd name="connsiteX2" fmla="*/ 622467 w 966054"/>
              <a:gd name="connsiteY2" fmla="*/ 677767 h 696299"/>
              <a:gd name="connsiteX3" fmla="*/ 957747 w 966054"/>
              <a:gd name="connsiteY3" fmla="*/ 129127 h 696299"/>
              <a:gd name="connsiteX4" fmla="*/ 510707 w 966054"/>
              <a:gd name="connsiteY4" fmla="*/ 210407 h 696299"/>
              <a:gd name="connsiteX5" fmla="*/ 23027 w 966054"/>
              <a:gd name="connsiteY5" fmla="*/ 7207 h 696299"/>
              <a:gd name="connsiteX0" fmla="*/ 67199 w 1010226"/>
              <a:gd name="connsiteY0" fmla="*/ 4928 h 694020"/>
              <a:gd name="connsiteX1" fmla="*/ 178959 w 1010226"/>
              <a:gd name="connsiteY1" fmla="*/ 512928 h 694020"/>
              <a:gd name="connsiteX2" fmla="*/ 666639 w 1010226"/>
              <a:gd name="connsiteY2" fmla="*/ 675488 h 694020"/>
              <a:gd name="connsiteX3" fmla="*/ 1001919 w 1010226"/>
              <a:gd name="connsiteY3" fmla="*/ 126848 h 694020"/>
              <a:gd name="connsiteX4" fmla="*/ 554879 w 1010226"/>
              <a:gd name="connsiteY4" fmla="*/ 208128 h 694020"/>
              <a:gd name="connsiteX5" fmla="*/ 67199 w 1010226"/>
              <a:gd name="connsiteY5" fmla="*/ 4928 h 694020"/>
              <a:gd name="connsiteX0" fmla="*/ 67199 w 1010226"/>
              <a:gd name="connsiteY0" fmla="*/ 4742 h 693834"/>
              <a:gd name="connsiteX1" fmla="*/ 178959 w 1010226"/>
              <a:gd name="connsiteY1" fmla="*/ 512742 h 693834"/>
              <a:gd name="connsiteX2" fmla="*/ 666639 w 1010226"/>
              <a:gd name="connsiteY2" fmla="*/ 675302 h 693834"/>
              <a:gd name="connsiteX3" fmla="*/ 1001919 w 1010226"/>
              <a:gd name="connsiteY3" fmla="*/ 126662 h 693834"/>
              <a:gd name="connsiteX4" fmla="*/ 554879 w 1010226"/>
              <a:gd name="connsiteY4" fmla="*/ 207942 h 693834"/>
              <a:gd name="connsiteX5" fmla="*/ 67199 w 1010226"/>
              <a:gd name="connsiteY5" fmla="*/ 4742 h 693834"/>
              <a:gd name="connsiteX0" fmla="*/ 20162 w 963189"/>
              <a:gd name="connsiteY0" fmla="*/ 5222 h 694314"/>
              <a:gd name="connsiteX1" fmla="*/ 131922 w 963189"/>
              <a:gd name="connsiteY1" fmla="*/ 513222 h 694314"/>
              <a:gd name="connsiteX2" fmla="*/ 619602 w 963189"/>
              <a:gd name="connsiteY2" fmla="*/ 675782 h 694314"/>
              <a:gd name="connsiteX3" fmla="*/ 954882 w 963189"/>
              <a:gd name="connsiteY3" fmla="*/ 127142 h 694314"/>
              <a:gd name="connsiteX4" fmla="*/ 467202 w 963189"/>
              <a:gd name="connsiteY4" fmla="*/ 238902 h 694314"/>
              <a:gd name="connsiteX5" fmla="*/ 20162 w 963189"/>
              <a:gd name="connsiteY5" fmla="*/ 5222 h 694314"/>
              <a:gd name="connsiteX0" fmla="*/ 20162 w 963189"/>
              <a:gd name="connsiteY0" fmla="*/ 5222 h 694314"/>
              <a:gd name="connsiteX1" fmla="*/ 131922 w 963189"/>
              <a:gd name="connsiteY1" fmla="*/ 513222 h 694314"/>
              <a:gd name="connsiteX2" fmla="*/ 619602 w 963189"/>
              <a:gd name="connsiteY2" fmla="*/ 675782 h 694314"/>
              <a:gd name="connsiteX3" fmla="*/ 954882 w 963189"/>
              <a:gd name="connsiteY3" fmla="*/ 127142 h 694314"/>
              <a:gd name="connsiteX4" fmla="*/ 467202 w 963189"/>
              <a:gd name="connsiteY4" fmla="*/ 238902 h 694314"/>
              <a:gd name="connsiteX5" fmla="*/ 20162 w 963189"/>
              <a:gd name="connsiteY5" fmla="*/ 5222 h 694314"/>
              <a:gd name="connsiteX0" fmla="*/ 28811 w 971838"/>
              <a:gd name="connsiteY0" fmla="*/ 27687 h 716779"/>
              <a:gd name="connsiteX1" fmla="*/ 140571 w 971838"/>
              <a:gd name="connsiteY1" fmla="*/ 535687 h 716779"/>
              <a:gd name="connsiteX2" fmla="*/ 628251 w 971838"/>
              <a:gd name="connsiteY2" fmla="*/ 698247 h 716779"/>
              <a:gd name="connsiteX3" fmla="*/ 963531 w 971838"/>
              <a:gd name="connsiteY3" fmla="*/ 149607 h 716779"/>
              <a:gd name="connsiteX4" fmla="*/ 475851 w 971838"/>
              <a:gd name="connsiteY4" fmla="*/ 261367 h 716779"/>
              <a:gd name="connsiteX5" fmla="*/ 28811 w 971838"/>
              <a:gd name="connsiteY5" fmla="*/ 27687 h 716779"/>
              <a:gd name="connsiteX0" fmla="*/ 30379 w 963246"/>
              <a:gd name="connsiteY0" fmla="*/ 30104 h 688240"/>
              <a:gd name="connsiteX1" fmla="*/ 131979 w 963246"/>
              <a:gd name="connsiteY1" fmla="*/ 507624 h 688240"/>
              <a:gd name="connsiteX2" fmla="*/ 619659 w 963246"/>
              <a:gd name="connsiteY2" fmla="*/ 670184 h 688240"/>
              <a:gd name="connsiteX3" fmla="*/ 954939 w 963246"/>
              <a:gd name="connsiteY3" fmla="*/ 121544 h 688240"/>
              <a:gd name="connsiteX4" fmla="*/ 467259 w 963246"/>
              <a:gd name="connsiteY4" fmla="*/ 233304 h 688240"/>
              <a:gd name="connsiteX5" fmla="*/ 30379 w 963246"/>
              <a:gd name="connsiteY5" fmla="*/ 30104 h 688240"/>
              <a:gd name="connsiteX0" fmla="*/ 30379 w 963246"/>
              <a:gd name="connsiteY0" fmla="*/ 30104 h 695581"/>
              <a:gd name="connsiteX1" fmla="*/ 131979 w 963246"/>
              <a:gd name="connsiteY1" fmla="*/ 507624 h 695581"/>
              <a:gd name="connsiteX2" fmla="*/ 619659 w 963246"/>
              <a:gd name="connsiteY2" fmla="*/ 670184 h 695581"/>
              <a:gd name="connsiteX3" fmla="*/ 954939 w 963246"/>
              <a:gd name="connsiteY3" fmla="*/ 121544 h 695581"/>
              <a:gd name="connsiteX4" fmla="*/ 467259 w 963246"/>
              <a:gd name="connsiteY4" fmla="*/ 233304 h 695581"/>
              <a:gd name="connsiteX5" fmla="*/ 30379 w 963246"/>
              <a:gd name="connsiteY5" fmla="*/ 30104 h 695581"/>
              <a:gd name="connsiteX0" fmla="*/ 24233 w 957145"/>
              <a:gd name="connsiteY0" fmla="*/ 5187 h 666118"/>
              <a:gd name="connsiteX1" fmla="*/ 115673 w 957145"/>
              <a:gd name="connsiteY1" fmla="*/ 462387 h 666118"/>
              <a:gd name="connsiteX2" fmla="*/ 613513 w 957145"/>
              <a:gd name="connsiteY2" fmla="*/ 645267 h 666118"/>
              <a:gd name="connsiteX3" fmla="*/ 948793 w 957145"/>
              <a:gd name="connsiteY3" fmla="*/ 96627 h 666118"/>
              <a:gd name="connsiteX4" fmla="*/ 461113 w 957145"/>
              <a:gd name="connsiteY4" fmla="*/ 208387 h 666118"/>
              <a:gd name="connsiteX5" fmla="*/ 24233 w 957145"/>
              <a:gd name="connsiteY5" fmla="*/ 5187 h 666118"/>
              <a:gd name="connsiteX0" fmla="*/ 24233 w 957145"/>
              <a:gd name="connsiteY0" fmla="*/ 5187 h 660302"/>
              <a:gd name="connsiteX1" fmla="*/ 115673 w 957145"/>
              <a:gd name="connsiteY1" fmla="*/ 462387 h 660302"/>
              <a:gd name="connsiteX2" fmla="*/ 613513 w 957145"/>
              <a:gd name="connsiteY2" fmla="*/ 645267 h 660302"/>
              <a:gd name="connsiteX3" fmla="*/ 948793 w 957145"/>
              <a:gd name="connsiteY3" fmla="*/ 96627 h 660302"/>
              <a:gd name="connsiteX4" fmla="*/ 461113 w 957145"/>
              <a:gd name="connsiteY4" fmla="*/ 208387 h 660302"/>
              <a:gd name="connsiteX5" fmla="*/ 24233 w 957145"/>
              <a:gd name="connsiteY5" fmla="*/ 5187 h 660302"/>
              <a:gd name="connsiteX0" fmla="*/ 37642 w 970554"/>
              <a:gd name="connsiteY0" fmla="*/ 28930 h 684045"/>
              <a:gd name="connsiteX1" fmla="*/ 129082 w 970554"/>
              <a:gd name="connsiteY1" fmla="*/ 486130 h 684045"/>
              <a:gd name="connsiteX2" fmla="*/ 626922 w 970554"/>
              <a:gd name="connsiteY2" fmla="*/ 669010 h 684045"/>
              <a:gd name="connsiteX3" fmla="*/ 962202 w 970554"/>
              <a:gd name="connsiteY3" fmla="*/ 120370 h 684045"/>
              <a:gd name="connsiteX4" fmla="*/ 474522 w 970554"/>
              <a:gd name="connsiteY4" fmla="*/ 232130 h 684045"/>
              <a:gd name="connsiteX5" fmla="*/ 37642 w 970554"/>
              <a:gd name="connsiteY5" fmla="*/ 28930 h 684045"/>
              <a:gd name="connsiteX0" fmla="*/ 51093 w 928247"/>
              <a:gd name="connsiteY0" fmla="*/ 272367 h 580725"/>
              <a:gd name="connsiteX1" fmla="*/ 86775 w 928247"/>
              <a:gd name="connsiteY1" fmla="*/ 386132 h 580725"/>
              <a:gd name="connsiteX2" fmla="*/ 584615 w 928247"/>
              <a:gd name="connsiteY2" fmla="*/ 569012 h 580725"/>
              <a:gd name="connsiteX3" fmla="*/ 919895 w 928247"/>
              <a:gd name="connsiteY3" fmla="*/ 20372 h 580725"/>
              <a:gd name="connsiteX4" fmla="*/ 432215 w 928247"/>
              <a:gd name="connsiteY4" fmla="*/ 132132 h 580725"/>
              <a:gd name="connsiteX5" fmla="*/ 51093 w 928247"/>
              <a:gd name="connsiteY5" fmla="*/ 272367 h 580725"/>
              <a:gd name="connsiteX0" fmla="*/ 38127 w 915281"/>
              <a:gd name="connsiteY0" fmla="*/ 272367 h 591025"/>
              <a:gd name="connsiteX1" fmla="*/ 73809 w 915281"/>
              <a:gd name="connsiteY1" fmla="*/ 462451 h 591025"/>
              <a:gd name="connsiteX2" fmla="*/ 571649 w 915281"/>
              <a:gd name="connsiteY2" fmla="*/ 569012 h 591025"/>
              <a:gd name="connsiteX3" fmla="*/ 906929 w 915281"/>
              <a:gd name="connsiteY3" fmla="*/ 20372 h 591025"/>
              <a:gd name="connsiteX4" fmla="*/ 419249 w 915281"/>
              <a:gd name="connsiteY4" fmla="*/ 132132 h 591025"/>
              <a:gd name="connsiteX5" fmla="*/ 38127 w 915281"/>
              <a:gd name="connsiteY5" fmla="*/ 272367 h 591025"/>
              <a:gd name="connsiteX0" fmla="*/ 38127 w 820768"/>
              <a:gd name="connsiteY0" fmla="*/ 238115 h 554283"/>
              <a:gd name="connsiteX1" fmla="*/ 73809 w 820768"/>
              <a:gd name="connsiteY1" fmla="*/ 428199 h 554283"/>
              <a:gd name="connsiteX2" fmla="*/ 571649 w 820768"/>
              <a:gd name="connsiteY2" fmla="*/ 534760 h 554283"/>
              <a:gd name="connsiteX3" fmla="*/ 809350 w 820768"/>
              <a:gd name="connsiteY3" fmla="*/ 24280 h 554283"/>
              <a:gd name="connsiteX4" fmla="*/ 419249 w 820768"/>
              <a:gd name="connsiteY4" fmla="*/ 97880 h 554283"/>
              <a:gd name="connsiteX5" fmla="*/ 38127 w 820768"/>
              <a:gd name="connsiteY5" fmla="*/ 238115 h 554283"/>
              <a:gd name="connsiteX0" fmla="*/ 30467 w 813108"/>
              <a:gd name="connsiteY0" fmla="*/ 232251 h 548419"/>
              <a:gd name="connsiteX1" fmla="*/ 66149 w 813108"/>
              <a:gd name="connsiteY1" fmla="*/ 422335 h 548419"/>
              <a:gd name="connsiteX2" fmla="*/ 563989 w 813108"/>
              <a:gd name="connsiteY2" fmla="*/ 528896 h 548419"/>
              <a:gd name="connsiteX3" fmla="*/ 801690 w 813108"/>
              <a:gd name="connsiteY3" fmla="*/ 18416 h 548419"/>
              <a:gd name="connsiteX4" fmla="*/ 300070 w 813108"/>
              <a:gd name="connsiteY4" fmla="*/ 145439 h 548419"/>
              <a:gd name="connsiteX5" fmla="*/ 30467 w 813108"/>
              <a:gd name="connsiteY5" fmla="*/ 232251 h 548419"/>
              <a:gd name="connsiteX0" fmla="*/ 44203 w 876299"/>
              <a:gd name="connsiteY0" fmla="*/ 232251 h 465668"/>
              <a:gd name="connsiteX1" fmla="*/ 79885 w 876299"/>
              <a:gd name="connsiteY1" fmla="*/ 422335 h 465668"/>
              <a:gd name="connsiteX2" fmla="*/ 800762 w 876299"/>
              <a:gd name="connsiteY2" fmla="*/ 429681 h 465668"/>
              <a:gd name="connsiteX3" fmla="*/ 815426 w 876299"/>
              <a:gd name="connsiteY3" fmla="*/ 18416 h 465668"/>
              <a:gd name="connsiteX4" fmla="*/ 313806 w 876299"/>
              <a:gd name="connsiteY4" fmla="*/ 145439 h 465668"/>
              <a:gd name="connsiteX5" fmla="*/ 44203 w 876299"/>
              <a:gd name="connsiteY5" fmla="*/ 232251 h 465668"/>
              <a:gd name="connsiteX0" fmla="*/ 48221 w 880317"/>
              <a:gd name="connsiteY0" fmla="*/ 291213 h 524630"/>
              <a:gd name="connsiteX1" fmla="*/ 83903 w 880317"/>
              <a:gd name="connsiteY1" fmla="*/ 481297 h 524630"/>
              <a:gd name="connsiteX2" fmla="*/ 804780 w 880317"/>
              <a:gd name="connsiteY2" fmla="*/ 488643 h 524630"/>
              <a:gd name="connsiteX3" fmla="*/ 819444 w 880317"/>
              <a:gd name="connsiteY3" fmla="*/ 77378 h 524630"/>
              <a:gd name="connsiteX4" fmla="*/ 384156 w 880317"/>
              <a:gd name="connsiteY4" fmla="*/ 16294 h 524630"/>
              <a:gd name="connsiteX5" fmla="*/ 48221 w 880317"/>
              <a:gd name="connsiteY5" fmla="*/ 291213 h 524630"/>
              <a:gd name="connsiteX0" fmla="*/ 48221 w 862605"/>
              <a:gd name="connsiteY0" fmla="*/ 289755 h 522803"/>
              <a:gd name="connsiteX1" fmla="*/ 83903 w 862605"/>
              <a:gd name="connsiteY1" fmla="*/ 479839 h 522803"/>
              <a:gd name="connsiteX2" fmla="*/ 804780 w 862605"/>
              <a:gd name="connsiteY2" fmla="*/ 487185 h 522803"/>
              <a:gd name="connsiteX3" fmla="*/ 778624 w 862605"/>
              <a:gd name="connsiteY3" fmla="*/ 81004 h 522803"/>
              <a:gd name="connsiteX4" fmla="*/ 384156 w 862605"/>
              <a:gd name="connsiteY4" fmla="*/ 14836 h 522803"/>
              <a:gd name="connsiteX5" fmla="*/ 48221 w 862605"/>
              <a:gd name="connsiteY5" fmla="*/ 289755 h 522803"/>
              <a:gd name="connsiteX0" fmla="*/ 30688 w 770464"/>
              <a:gd name="connsiteY0" fmla="*/ 289755 h 534030"/>
              <a:gd name="connsiteX1" fmla="*/ 66370 w 770464"/>
              <a:gd name="connsiteY1" fmla="*/ 479839 h 534030"/>
              <a:gd name="connsiteX2" fmla="*/ 481099 w 770464"/>
              <a:gd name="connsiteY2" fmla="*/ 502437 h 534030"/>
              <a:gd name="connsiteX3" fmla="*/ 761091 w 770464"/>
              <a:gd name="connsiteY3" fmla="*/ 81004 h 534030"/>
              <a:gd name="connsiteX4" fmla="*/ 366623 w 770464"/>
              <a:gd name="connsiteY4" fmla="*/ 14836 h 534030"/>
              <a:gd name="connsiteX5" fmla="*/ 30688 w 770464"/>
              <a:gd name="connsiteY5" fmla="*/ 289755 h 534030"/>
              <a:gd name="connsiteX0" fmla="*/ 237609 w 706955"/>
              <a:gd name="connsiteY0" fmla="*/ 199776 h 531439"/>
              <a:gd name="connsiteX1" fmla="*/ 2861 w 706955"/>
              <a:gd name="connsiteY1" fmla="*/ 473746 h 531439"/>
              <a:gd name="connsiteX2" fmla="*/ 417590 w 706955"/>
              <a:gd name="connsiteY2" fmla="*/ 496344 h 531439"/>
              <a:gd name="connsiteX3" fmla="*/ 697582 w 706955"/>
              <a:gd name="connsiteY3" fmla="*/ 74911 h 531439"/>
              <a:gd name="connsiteX4" fmla="*/ 303114 w 706955"/>
              <a:gd name="connsiteY4" fmla="*/ 8743 h 531439"/>
              <a:gd name="connsiteX5" fmla="*/ 237609 w 706955"/>
              <a:gd name="connsiteY5" fmla="*/ 199776 h 531439"/>
              <a:gd name="connsiteX0" fmla="*/ 262884 w 732373"/>
              <a:gd name="connsiteY0" fmla="*/ 199776 h 508780"/>
              <a:gd name="connsiteX1" fmla="*/ 2624 w 732373"/>
              <a:gd name="connsiteY1" fmla="*/ 379692 h 508780"/>
              <a:gd name="connsiteX2" fmla="*/ 442865 w 732373"/>
              <a:gd name="connsiteY2" fmla="*/ 496344 h 508780"/>
              <a:gd name="connsiteX3" fmla="*/ 722857 w 732373"/>
              <a:gd name="connsiteY3" fmla="*/ 74911 h 508780"/>
              <a:gd name="connsiteX4" fmla="*/ 328389 w 732373"/>
              <a:gd name="connsiteY4" fmla="*/ 8743 h 508780"/>
              <a:gd name="connsiteX5" fmla="*/ 262884 w 732373"/>
              <a:gd name="connsiteY5" fmla="*/ 199776 h 508780"/>
              <a:gd name="connsiteX0" fmla="*/ 260331 w 729820"/>
              <a:gd name="connsiteY0" fmla="*/ 199776 h 513084"/>
              <a:gd name="connsiteX1" fmla="*/ 71 w 729820"/>
              <a:gd name="connsiteY1" fmla="*/ 379692 h 513084"/>
              <a:gd name="connsiteX2" fmla="*/ 440312 w 729820"/>
              <a:gd name="connsiteY2" fmla="*/ 496344 h 513084"/>
              <a:gd name="connsiteX3" fmla="*/ 720304 w 729820"/>
              <a:gd name="connsiteY3" fmla="*/ 74911 h 513084"/>
              <a:gd name="connsiteX4" fmla="*/ 325836 w 729820"/>
              <a:gd name="connsiteY4" fmla="*/ 8743 h 513084"/>
              <a:gd name="connsiteX5" fmla="*/ 260331 w 729820"/>
              <a:gd name="connsiteY5" fmla="*/ 199776 h 513084"/>
              <a:gd name="connsiteX0" fmla="*/ 260331 w 729820"/>
              <a:gd name="connsiteY0" fmla="*/ 199776 h 522275"/>
              <a:gd name="connsiteX1" fmla="*/ 71 w 729820"/>
              <a:gd name="connsiteY1" fmla="*/ 379692 h 522275"/>
              <a:gd name="connsiteX2" fmla="*/ 440312 w 729820"/>
              <a:gd name="connsiteY2" fmla="*/ 496344 h 522275"/>
              <a:gd name="connsiteX3" fmla="*/ 720304 w 729820"/>
              <a:gd name="connsiteY3" fmla="*/ 74911 h 522275"/>
              <a:gd name="connsiteX4" fmla="*/ 325836 w 729820"/>
              <a:gd name="connsiteY4" fmla="*/ 8743 h 522275"/>
              <a:gd name="connsiteX5" fmla="*/ 260331 w 729820"/>
              <a:gd name="connsiteY5" fmla="*/ 199776 h 522275"/>
              <a:gd name="connsiteX0" fmla="*/ 260331 w 762138"/>
              <a:gd name="connsiteY0" fmla="*/ 199776 h 522275"/>
              <a:gd name="connsiteX1" fmla="*/ 71 w 762138"/>
              <a:gd name="connsiteY1" fmla="*/ 379692 h 522275"/>
              <a:gd name="connsiteX2" fmla="*/ 440312 w 762138"/>
              <a:gd name="connsiteY2" fmla="*/ 496344 h 522275"/>
              <a:gd name="connsiteX3" fmla="*/ 720304 w 762138"/>
              <a:gd name="connsiteY3" fmla="*/ 74911 h 522275"/>
              <a:gd name="connsiteX4" fmla="*/ 325836 w 762138"/>
              <a:gd name="connsiteY4" fmla="*/ 8743 h 522275"/>
              <a:gd name="connsiteX5" fmla="*/ 260331 w 762138"/>
              <a:gd name="connsiteY5" fmla="*/ 199776 h 522275"/>
              <a:gd name="connsiteX0" fmla="*/ 260327 w 762134"/>
              <a:gd name="connsiteY0" fmla="*/ 208355 h 530854"/>
              <a:gd name="connsiteX1" fmla="*/ 67 w 762134"/>
              <a:gd name="connsiteY1" fmla="*/ 388271 h 530854"/>
              <a:gd name="connsiteX2" fmla="*/ 440308 w 762134"/>
              <a:gd name="connsiteY2" fmla="*/ 504923 h 530854"/>
              <a:gd name="connsiteX3" fmla="*/ 720300 w 762134"/>
              <a:gd name="connsiteY3" fmla="*/ 83490 h 530854"/>
              <a:gd name="connsiteX4" fmla="*/ 247159 w 762134"/>
              <a:gd name="connsiteY4" fmla="*/ 7154 h 530854"/>
              <a:gd name="connsiteX5" fmla="*/ 260327 w 762134"/>
              <a:gd name="connsiteY5" fmla="*/ 208355 h 530854"/>
              <a:gd name="connsiteX0" fmla="*/ 260327 w 639338"/>
              <a:gd name="connsiteY0" fmla="*/ 207862 h 530172"/>
              <a:gd name="connsiteX1" fmla="*/ 67 w 639338"/>
              <a:gd name="connsiteY1" fmla="*/ 387778 h 530172"/>
              <a:gd name="connsiteX2" fmla="*/ 440308 w 639338"/>
              <a:gd name="connsiteY2" fmla="*/ 504430 h 530172"/>
              <a:gd name="connsiteX3" fmla="*/ 582622 w 639338"/>
              <a:gd name="connsiteY3" fmla="*/ 85539 h 530172"/>
              <a:gd name="connsiteX4" fmla="*/ 247159 w 639338"/>
              <a:gd name="connsiteY4" fmla="*/ 6661 h 530172"/>
              <a:gd name="connsiteX5" fmla="*/ 260327 w 639338"/>
              <a:gd name="connsiteY5" fmla="*/ 207862 h 530172"/>
              <a:gd name="connsiteX0" fmla="*/ 266498 w 676376"/>
              <a:gd name="connsiteY0" fmla="*/ 207862 h 519096"/>
              <a:gd name="connsiteX1" fmla="*/ 6238 w 676376"/>
              <a:gd name="connsiteY1" fmla="*/ 387778 h 519096"/>
              <a:gd name="connsiteX2" fmla="*/ 568423 w 676376"/>
              <a:gd name="connsiteY2" fmla="*/ 506972 h 519096"/>
              <a:gd name="connsiteX3" fmla="*/ 588793 w 676376"/>
              <a:gd name="connsiteY3" fmla="*/ 85539 h 519096"/>
              <a:gd name="connsiteX4" fmla="*/ 253330 w 676376"/>
              <a:gd name="connsiteY4" fmla="*/ 6661 h 519096"/>
              <a:gd name="connsiteX5" fmla="*/ 266498 w 676376"/>
              <a:gd name="connsiteY5" fmla="*/ 207862 h 519096"/>
              <a:gd name="connsiteX0" fmla="*/ 270365 w 680438"/>
              <a:gd name="connsiteY0" fmla="*/ 207862 h 516117"/>
              <a:gd name="connsiteX1" fmla="*/ 6171 w 680438"/>
              <a:gd name="connsiteY1" fmla="*/ 362358 h 516117"/>
              <a:gd name="connsiteX2" fmla="*/ 572290 w 680438"/>
              <a:gd name="connsiteY2" fmla="*/ 506972 h 516117"/>
              <a:gd name="connsiteX3" fmla="*/ 592660 w 680438"/>
              <a:gd name="connsiteY3" fmla="*/ 85539 h 516117"/>
              <a:gd name="connsiteX4" fmla="*/ 257197 w 680438"/>
              <a:gd name="connsiteY4" fmla="*/ 6661 h 516117"/>
              <a:gd name="connsiteX5" fmla="*/ 270365 w 680438"/>
              <a:gd name="connsiteY5" fmla="*/ 207862 h 516117"/>
              <a:gd name="connsiteX0" fmla="*/ 275981 w 686054"/>
              <a:gd name="connsiteY0" fmla="*/ 207862 h 520785"/>
              <a:gd name="connsiteX1" fmla="*/ 11787 w 686054"/>
              <a:gd name="connsiteY1" fmla="*/ 362358 h 520785"/>
              <a:gd name="connsiteX2" fmla="*/ 577906 w 686054"/>
              <a:gd name="connsiteY2" fmla="*/ 506972 h 520785"/>
              <a:gd name="connsiteX3" fmla="*/ 598276 w 686054"/>
              <a:gd name="connsiteY3" fmla="*/ 85539 h 520785"/>
              <a:gd name="connsiteX4" fmla="*/ 262813 w 686054"/>
              <a:gd name="connsiteY4" fmla="*/ 6661 h 520785"/>
              <a:gd name="connsiteX5" fmla="*/ 275981 w 686054"/>
              <a:gd name="connsiteY5" fmla="*/ 207862 h 520785"/>
              <a:gd name="connsiteX0" fmla="*/ 275981 w 676803"/>
              <a:gd name="connsiteY0" fmla="*/ 207862 h 507004"/>
              <a:gd name="connsiteX1" fmla="*/ 11787 w 676803"/>
              <a:gd name="connsiteY1" fmla="*/ 362358 h 507004"/>
              <a:gd name="connsiteX2" fmla="*/ 577906 w 676803"/>
              <a:gd name="connsiteY2" fmla="*/ 506972 h 507004"/>
              <a:gd name="connsiteX3" fmla="*/ 676301 w 676803"/>
              <a:gd name="connsiteY3" fmla="*/ 372672 h 507004"/>
              <a:gd name="connsiteX4" fmla="*/ 598276 w 676803"/>
              <a:gd name="connsiteY4" fmla="*/ 85539 h 507004"/>
              <a:gd name="connsiteX5" fmla="*/ 262813 w 676803"/>
              <a:gd name="connsiteY5" fmla="*/ 6661 h 507004"/>
              <a:gd name="connsiteX6" fmla="*/ 275981 w 676803"/>
              <a:gd name="connsiteY6" fmla="*/ 207862 h 507004"/>
              <a:gd name="connsiteX0" fmla="*/ 275981 w 613698"/>
              <a:gd name="connsiteY0" fmla="*/ 207862 h 509523"/>
              <a:gd name="connsiteX1" fmla="*/ 11787 w 613698"/>
              <a:gd name="connsiteY1" fmla="*/ 362358 h 509523"/>
              <a:gd name="connsiteX2" fmla="*/ 577906 w 613698"/>
              <a:gd name="connsiteY2" fmla="*/ 506972 h 509523"/>
              <a:gd name="connsiteX3" fmla="*/ 479617 w 613698"/>
              <a:gd name="connsiteY3" fmla="*/ 278619 h 509523"/>
              <a:gd name="connsiteX4" fmla="*/ 598276 w 613698"/>
              <a:gd name="connsiteY4" fmla="*/ 85539 h 509523"/>
              <a:gd name="connsiteX5" fmla="*/ 262813 w 613698"/>
              <a:gd name="connsiteY5" fmla="*/ 6661 h 509523"/>
              <a:gd name="connsiteX6" fmla="*/ 275981 w 613698"/>
              <a:gd name="connsiteY6" fmla="*/ 207862 h 509523"/>
              <a:gd name="connsiteX0" fmla="*/ 275981 w 624267"/>
              <a:gd name="connsiteY0" fmla="*/ 207862 h 509523"/>
              <a:gd name="connsiteX1" fmla="*/ 11787 w 624267"/>
              <a:gd name="connsiteY1" fmla="*/ 362358 h 509523"/>
              <a:gd name="connsiteX2" fmla="*/ 577906 w 624267"/>
              <a:gd name="connsiteY2" fmla="*/ 506972 h 509523"/>
              <a:gd name="connsiteX3" fmla="*/ 479617 w 624267"/>
              <a:gd name="connsiteY3" fmla="*/ 278619 h 509523"/>
              <a:gd name="connsiteX4" fmla="*/ 598276 w 624267"/>
              <a:gd name="connsiteY4" fmla="*/ 85539 h 509523"/>
              <a:gd name="connsiteX5" fmla="*/ 262813 w 624267"/>
              <a:gd name="connsiteY5" fmla="*/ 6661 h 509523"/>
              <a:gd name="connsiteX6" fmla="*/ 275981 w 624267"/>
              <a:gd name="connsiteY6" fmla="*/ 207862 h 509523"/>
              <a:gd name="connsiteX0" fmla="*/ 275981 w 624267"/>
              <a:gd name="connsiteY0" fmla="*/ 207862 h 509523"/>
              <a:gd name="connsiteX1" fmla="*/ 11787 w 624267"/>
              <a:gd name="connsiteY1" fmla="*/ 362358 h 509523"/>
              <a:gd name="connsiteX2" fmla="*/ 577906 w 624267"/>
              <a:gd name="connsiteY2" fmla="*/ 506972 h 509523"/>
              <a:gd name="connsiteX3" fmla="*/ 479617 w 624267"/>
              <a:gd name="connsiteY3" fmla="*/ 278619 h 509523"/>
              <a:gd name="connsiteX4" fmla="*/ 598276 w 624267"/>
              <a:gd name="connsiteY4" fmla="*/ 85539 h 509523"/>
              <a:gd name="connsiteX5" fmla="*/ 262813 w 624267"/>
              <a:gd name="connsiteY5" fmla="*/ 6661 h 509523"/>
              <a:gd name="connsiteX6" fmla="*/ 275981 w 624267"/>
              <a:gd name="connsiteY6" fmla="*/ 207862 h 509523"/>
              <a:gd name="connsiteX0" fmla="*/ 275981 w 624267"/>
              <a:gd name="connsiteY0" fmla="*/ 207862 h 509523"/>
              <a:gd name="connsiteX1" fmla="*/ 11787 w 624267"/>
              <a:gd name="connsiteY1" fmla="*/ 362358 h 509523"/>
              <a:gd name="connsiteX2" fmla="*/ 577906 w 624267"/>
              <a:gd name="connsiteY2" fmla="*/ 506972 h 509523"/>
              <a:gd name="connsiteX3" fmla="*/ 479617 w 624267"/>
              <a:gd name="connsiteY3" fmla="*/ 278619 h 509523"/>
              <a:gd name="connsiteX4" fmla="*/ 598276 w 624267"/>
              <a:gd name="connsiteY4" fmla="*/ 85539 h 509523"/>
              <a:gd name="connsiteX5" fmla="*/ 262813 w 624267"/>
              <a:gd name="connsiteY5" fmla="*/ 6661 h 509523"/>
              <a:gd name="connsiteX6" fmla="*/ 275981 w 624267"/>
              <a:gd name="connsiteY6" fmla="*/ 207862 h 509523"/>
              <a:gd name="connsiteX0" fmla="*/ 275981 w 624267"/>
              <a:gd name="connsiteY0" fmla="*/ 207862 h 525142"/>
              <a:gd name="connsiteX1" fmla="*/ 11787 w 624267"/>
              <a:gd name="connsiteY1" fmla="*/ 362358 h 525142"/>
              <a:gd name="connsiteX2" fmla="*/ 577906 w 624267"/>
              <a:gd name="connsiteY2" fmla="*/ 506972 h 525142"/>
              <a:gd name="connsiteX3" fmla="*/ 479617 w 624267"/>
              <a:gd name="connsiteY3" fmla="*/ 278619 h 525142"/>
              <a:gd name="connsiteX4" fmla="*/ 598276 w 624267"/>
              <a:gd name="connsiteY4" fmla="*/ 85539 h 525142"/>
              <a:gd name="connsiteX5" fmla="*/ 262813 w 624267"/>
              <a:gd name="connsiteY5" fmla="*/ 6661 h 525142"/>
              <a:gd name="connsiteX6" fmla="*/ 275981 w 624267"/>
              <a:gd name="connsiteY6" fmla="*/ 207862 h 525142"/>
              <a:gd name="connsiteX0" fmla="*/ 271805 w 643393"/>
              <a:gd name="connsiteY0" fmla="*/ 207862 h 510051"/>
              <a:gd name="connsiteX1" fmla="*/ 7611 w 643393"/>
              <a:gd name="connsiteY1" fmla="*/ 362358 h 510051"/>
              <a:gd name="connsiteX2" fmla="*/ 613067 w 643393"/>
              <a:gd name="connsiteY2" fmla="*/ 496804 h 510051"/>
              <a:gd name="connsiteX3" fmla="*/ 475441 w 643393"/>
              <a:gd name="connsiteY3" fmla="*/ 278619 h 510051"/>
              <a:gd name="connsiteX4" fmla="*/ 594100 w 643393"/>
              <a:gd name="connsiteY4" fmla="*/ 85539 h 510051"/>
              <a:gd name="connsiteX5" fmla="*/ 258637 w 643393"/>
              <a:gd name="connsiteY5" fmla="*/ 6661 h 510051"/>
              <a:gd name="connsiteX6" fmla="*/ 271805 w 643393"/>
              <a:gd name="connsiteY6" fmla="*/ 207862 h 510051"/>
              <a:gd name="connsiteX0" fmla="*/ 272715 w 644303"/>
              <a:gd name="connsiteY0" fmla="*/ 207862 h 514066"/>
              <a:gd name="connsiteX1" fmla="*/ 8521 w 644303"/>
              <a:gd name="connsiteY1" fmla="*/ 362358 h 514066"/>
              <a:gd name="connsiteX2" fmla="*/ 613977 w 644303"/>
              <a:gd name="connsiteY2" fmla="*/ 496804 h 514066"/>
              <a:gd name="connsiteX3" fmla="*/ 476351 w 644303"/>
              <a:gd name="connsiteY3" fmla="*/ 278619 h 514066"/>
              <a:gd name="connsiteX4" fmla="*/ 595010 w 644303"/>
              <a:gd name="connsiteY4" fmla="*/ 85539 h 514066"/>
              <a:gd name="connsiteX5" fmla="*/ 259547 w 644303"/>
              <a:gd name="connsiteY5" fmla="*/ 6661 h 514066"/>
              <a:gd name="connsiteX6" fmla="*/ 272715 w 644303"/>
              <a:gd name="connsiteY6" fmla="*/ 207862 h 514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4303" h="514066">
                <a:moveTo>
                  <a:pt x="272715" y="207862"/>
                </a:moveTo>
                <a:cubicBezTo>
                  <a:pt x="230877" y="267145"/>
                  <a:pt x="-52290" y="265903"/>
                  <a:pt x="8521" y="362358"/>
                </a:cubicBezTo>
                <a:cubicBezTo>
                  <a:pt x="69332" y="458813"/>
                  <a:pt x="480934" y="553975"/>
                  <a:pt x="613977" y="496804"/>
                </a:cubicBezTo>
                <a:cubicBezTo>
                  <a:pt x="747020" y="439633"/>
                  <a:pt x="394282" y="320896"/>
                  <a:pt x="476351" y="278619"/>
                </a:cubicBezTo>
                <a:cubicBezTo>
                  <a:pt x="585955" y="218548"/>
                  <a:pt x="663925" y="146541"/>
                  <a:pt x="595010" y="85539"/>
                </a:cubicBezTo>
                <a:cubicBezTo>
                  <a:pt x="395197" y="12726"/>
                  <a:pt x="313263" y="-13726"/>
                  <a:pt x="259547" y="6661"/>
                </a:cubicBezTo>
                <a:cubicBezTo>
                  <a:pt x="205831" y="27048"/>
                  <a:pt x="314553" y="148579"/>
                  <a:pt x="272715" y="207862"/>
                </a:cubicBezTo>
                <a:close/>
              </a:path>
            </a:pathLst>
          </a:custGeom>
          <a:noFill/>
          <a:ln w="25400" cap="flat" cmpd="sng" algn="ctr">
            <a:solidFill>
              <a:srgbClr val="325AB4">
                <a:lumMod val="75000"/>
              </a:srgbClr>
            </a:solidFill>
            <a:prstDash val="sysDash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 dirty="0">
              <a:solidFill>
                <a:prstClr val="white"/>
              </a:solidFill>
              <a:latin typeface="Helvetica Neue" panose="02000503000000020004" pitchFamily="2" charset="0"/>
            </a:endParaRPr>
          </a:p>
        </p:txBody>
      </p:sp>
      <p:sp>
        <p:nvSpPr>
          <p:cNvPr id="339" name="Freeform 338">
            <a:extLst>
              <a:ext uri="{FF2B5EF4-FFF2-40B4-BE49-F238E27FC236}">
                <a16:creationId xmlns:a16="http://schemas.microsoft.com/office/drawing/2014/main" id="{1AF543B4-0299-1444-95A8-D4250DE9E103}"/>
              </a:ext>
            </a:extLst>
          </p:cNvPr>
          <p:cNvSpPr/>
          <p:nvPr/>
        </p:nvSpPr>
        <p:spPr>
          <a:xfrm>
            <a:off x="7445142" y="1488324"/>
            <a:ext cx="1064314" cy="915770"/>
          </a:xfrm>
          <a:custGeom>
            <a:avLst/>
            <a:gdLst>
              <a:gd name="connsiteX0" fmla="*/ 221407 w 1088950"/>
              <a:gd name="connsiteY0" fmla="*/ 12680 h 907615"/>
              <a:gd name="connsiteX1" fmla="*/ 28367 w 1088950"/>
              <a:gd name="connsiteY1" fmla="*/ 774680 h 907615"/>
              <a:gd name="connsiteX2" fmla="*/ 820847 w 1088950"/>
              <a:gd name="connsiteY2" fmla="*/ 845800 h 907615"/>
              <a:gd name="connsiteX3" fmla="*/ 1085007 w 1088950"/>
              <a:gd name="connsiteY3" fmla="*/ 124440 h 907615"/>
              <a:gd name="connsiteX4" fmla="*/ 658287 w 1088950"/>
              <a:gd name="connsiteY4" fmla="*/ 287000 h 907615"/>
              <a:gd name="connsiteX5" fmla="*/ 221407 w 1088950"/>
              <a:gd name="connsiteY5" fmla="*/ 12680 h 907615"/>
              <a:gd name="connsiteX0" fmla="*/ 53398 w 920182"/>
              <a:gd name="connsiteY0" fmla="*/ 6038 h 858372"/>
              <a:gd name="connsiteX1" fmla="*/ 73718 w 920182"/>
              <a:gd name="connsiteY1" fmla="*/ 595318 h 858372"/>
              <a:gd name="connsiteX2" fmla="*/ 652838 w 920182"/>
              <a:gd name="connsiteY2" fmla="*/ 839158 h 858372"/>
              <a:gd name="connsiteX3" fmla="*/ 916998 w 920182"/>
              <a:gd name="connsiteY3" fmla="*/ 117798 h 858372"/>
              <a:gd name="connsiteX4" fmla="*/ 490278 w 920182"/>
              <a:gd name="connsiteY4" fmla="*/ 280358 h 858372"/>
              <a:gd name="connsiteX5" fmla="*/ 53398 w 920182"/>
              <a:gd name="connsiteY5" fmla="*/ 6038 h 858372"/>
              <a:gd name="connsiteX0" fmla="*/ 36665 w 954249"/>
              <a:gd name="connsiteY0" fmla="*/ 7266 h 787684"/>
              <a:gd name="connsiteX1" fmla="*/ 107785 w 954249"/>
              <a:gd name="connsiteY1" fmla="*/ 525426 h 787684"/>
              <a:gd name="connsiteX2" fmla="*/ 686905 w 954249"/>
              <a:gd name="connsiteY2" fmla="*/ 769266 h 787684"/>
              <a:gd name="connsiteX3" fmla="*/ 951065 w 954249"/>
              <a:gd name="connsiteY3" fmla="*/ 47906 h 787684"/>
              <a:gd name="connsiteX4" fmla="*/ 524345 w 954249"/>
              <a:gd name="connsiteY4" fmla="*/ 210466 h 787684"/>
              <a:gd name="connsiteX5" fmla="*/ 36665 w 954249"/>
              <a:gd name="connsiteY5" fmla="*/ 7266 h 787684"/>
              <a:gd name="connsiteX0" fmla="*/ 38815 w 957660"/>
              <a:gd name="connsiteY0" fmla="*/ 7266 h 740370"/>
              <a:gd name="connsiteX1" fmla="*/ 109935 w 957660"/>
              <a:gd name="connsiteY1" fmla="*/ 525426 h 740370"/>
              <a:gd name="connsiteX2" fmla="*/ 739855 w 957660"/>
              <a:gd name="connsiteY2" fmla="*/ 718466 h 740370"/>
              <a:gd name="connsiteX3" fmla="*/ 953215 w 957660"/>
              <a:gd name="connsiteY3" fmla="*/ 47906 h 740370"/>
              <a:gd name="connsiteX4" fmla="*/ 526495 w 957660"/>
              <a:gd name="connsiteY4" fmla="*/ 210466 h 740370"/>
              <a:gd name="connsiteX5" fmla="*/ 38815 w 957660"/>
              <a:gd name="connsiteY5" fmla="*/ 7266 h 740370"/>
              <a:gd name="connsiteX0" fmla="*/ 25690 w 944323"/>
              <a:gd name="connsiteY0" fmla="*/ 6874 h 738424"/>
              <a:gd name="connsiteX1" fmla="*/ 137450 w 944323"/>
              <a:gd name="connsiteY1" fmla="*/ 514874 h 738424"/>
              <a:gd name="connsiteX2" fmla="*/ 726730 w 944323"/>
              <a:gd name="connsiteY2" fmla="*/ 718074 h 738424"/>
              <a:gd name="connsiteX3" fmla="*/ 940090 w 944323"/>
              <a:gd name="connsiteY3" fmla="*/ 47514 h 738424"/>
              <a:gd name="connsiteX4" fmla="*/ 513370 w 944323"/>
              <a:gd name="connsiteY4" fmla="*/ 210074 h 738424"/>
              <a:gd name="connsiteX5" fmla="*/ 25690 w 944323"/>
              <a:gd name="connsiteY5" fmla="*/ 6874 h 738424"/>
              <a:gd name="connsiteX0" fmla="*/ 23027 w 939828"/>
              <a:gd name="connsiteY0" fmla="*/ 6874 h 701249"/>
              <a:gd name="connsiteX1" fmla="*/ 134787 w 939828"/>
              <a:gd name="connsiteY1" fmla="*/ 514874 h 701249"/>
              <a:gd name="connsiteX2" fmla="*/ 622467 w 939828"/>
              <a:gd name="connsiteY2" fmla="*/ 677434 h 701249"/>
              <a:gd name="connsiteX3" fmla="*/ 937427 w 939828"/>
              <a:gd name="connsiteY3" fmla="*/ 47514 h 701249"/>
              <a:gd name="connsiteX4" fmla="*/ 510707 w 939828"/>
              <a:gd name="connsiteY4" fmla="*/ 210074 h 701249"/>
              <a:gd name="connsiteX5" fmla="*/ 23027 w 939828"/>
              <a:gd name="connsiteY5" fmla="*/ 6874 h 701249"/>
              <a:gd name="connsiteX0" fmla="*/ 23027 w 959984"/>
              <a:gd name="connsiteY0" fmla="*/ 7207 h 696299"/>
              <a:gd name="connsiteX1" fmla="*/ 134787 w 959984"/>
              <a:gd name="connsiteY1" fmla="*/ 515207 h 696299"/>
              <a:gd name="connsiteX2" fmla="*/ 622467 w 959984"/>
              <a:gd name="connsiteY2" fmla="*/ 677767 h 696299"/>
              <a:gd name="connsiteX3" fmla="*/ 957747 w 959984"/>
              <a:gd name="connsiteY3" fmla="*/ 129127 h 696299"/>
              <a:gd name="connsiteX4" fmla="*/ 510707 w 959984"/>
              <a:gd name="connsiteY4" fmla="*/ 210407 h 696299"/>
              <a:gd name="connsiteX5" fmla="*/ 23027 w 959984"/>
              <a:gd name="connsiteY5" fmla="*/ 7207 h 696299"/>
              <a:gd name="connsiteX0" fmla="*/ 23027 w 966054"/>
              <a:gd name="connsiteY0" fmla="*/ 7207 h 696299"/>
              <a:gd name="connsiteX1" fmla="*/ 134787 w 966054"/>
              <a:gd name="connsiteY1" fmla="*/ 515207 h 696299"/>
              <a:gd name="connsiteX2" fmla="*/ 622467 w 966054"/>
              <a:gd name="connsiteY2" fmla="*/ 677767 h 696299"/>
              <a:gd name="connsiteX3" fmla="*/ 957747 w 966054"/>
              <a:gd name="connsiteY3" fmla="*/ 129127 h 696299"/>
              <a:gd name="connsiteX4" fmla="*/ 510707 w 966054"/>
              <a:gd name="connsiteY4" fmla="*/ 210407 h 696299"/>
              <a:gd name="connsiteX5" fmla="*/ 23027 w 966054"/>
              <a:gd name="connsiteY5" fmla="*/ 7207 h 696299"/>
              <a:gd name="connsiteX0" fmla="*/ 67199 w 1010226"/>
              <a:gd name="connsiteY0" fmla="*/ 4928 h 694020"/>
              <a:gd name="connsiteX1" fmla="*/ 178959 w 1010226"/>
              <a:gd name="connsiteY1" fmla="*/ 512928 h 694020"/>
              <a:gd name="connsiteX2" fmla="*/ 666639 w 1010226"/>
              <a:gd name="connsiteY2" fmla="*/ 675488 h 694020"/>
              <a:gd name="connsiteX3" fmla="*/ 1001919 w 1010226"/>
              <a:gd name="connsiteY3" fmla="*/ 126848 h 694020"/>
              <a:gd name="connsiteX4" fmla="*/ 554879 w 1010226"/>
              <a:gd name="connsiteY4" fmla="*/ 208128 h 694020"/>
              <a:gd name="connsiteX5" fmla="*/ 67199 w 1010226"/>
              <a:gd name="connsiteY5" fmla="*/ 4928 h 694020"/>
              <a:gd name="connsiteX0" fmla="*/ 67199 w 1010226"/>
              <a:gd name="connsiteY0" fmla="*/ 4742 h 693834"/>
              <a:gd name="connsiteX1" fmla="*/ 178959 w 1010226"/>
              <a:gd name="connsiteY1" fmla="*/ 512742 h 693834"/>
              <a:gd name="connsiteX2" fmla="*/ 666639 w 1010226"/>
              <a:gd name="connsiteY2" fmla="*/ 675302 h 693834"/>
              <a:gd name="connsiteX3" fmla="*/ 1001919 w 1010226"/>
              <a:gd name="connsiteY3" fmla="*/ 126662 h 693834"/>
              <a:gd name="connsiteX4" fmla="*/ 554879 w 1010226"/>
              <a:gd name="connsiteY4" fmla="*/ 207942 h 693834"/>
              <a:gd name="connsiteX5" fmla="*/ 67199 w 1010226"/>
              <a:gd name="connsiteY5" fmla="*/ 4742 h 693834"/>
              <a:gd name="connsiteX0" fmla="*/ 20162 w 963189"/>
              <a:gd name="connsiteY0" fmla="*/ 5222 h 694314"/>
              <a:gd name="connsiteX1" fmla="*/ 131922 w 963189"/>
              <a:gd name="connsiteY1" fmla="*/ 513222 h 694314"/>
              <a:gd name="connsiteX2" fmla="*/ 619602 w 963189"/>
              <a:gd name="connsiteY2" fmla="*/ 675782 h 694314"/>
              <a:gd name="connsiteX3" fmla="*/ 954882 w 963189"/>
              <a:gd name="connsiteY3" fmla="*/ 127142 h 694314"/>
              <a:gd name="connsiteX4" fmla="*/ 467202 w 963189"/>
              <a:gd name="connsiteY4" fmla="*/ 238902 h 694314"/>
              <a:gd name="connsiteX5" fmla="*/ 20162 w 963189"/>
              <a:gd name="connsiteY5" fmla="*/ 5222 h 694314"/>
              <a:gd name="connsiteX0" fmla="*/ 20162 w 963189"/>
              <a:gd name="connsiteY0" fmla="*/ 5222 h 694314"/>
              <a:gd name="connsiteX1" fmla="*/ 131922 w 963189"/>
              <a:gd name="connsiteY1" fmla="*/ 513222 h 694314"/>
              <a:gd name="connsiteX2" fmla="*/ 619602 w 963189"/>
              <a:gd name="connsiteY2" fmla="*/ 675782 h 694314"/>
              <a:gd name="connsiteX3" fmla="*/ 954882 w 963189"/>
              <a:gd name="connsiteY3" fmla="*/ 127142 h 694314"/>
              <a:gd name="connsiteX4" fmla="*/ 467202 w 963189"/>
              <a:gd name="connsiteY4" fmla="*/ 238902 h 694314"/>
              <a:gd name="connsiteX5" fmla="*/ 20162 w 963189"/>
              <a:gd name="connsiteY5" fmla="*/ 5222 h 694314"/>
              <a:gd name="connsiteX0" fmla="*/ 28811 w 971838"/>
              <a:gd name="connsiteY0" fmla="*/ 27687 h 716779"/>
              <a:gd name="connsiteX1" fmla="*/ 140571 w 971838"/>
              <a:gd name="connsiteY1" fmla="*/ 535687 h 716779"/>
              <a:gd name="connsiteX2" fmla="*/ 628251 w 971838"/>
              <a:gd name="connsiteY2" fmla="*/ 698247 h 716779"/>
              <a:gd name="connsiteX3" fmla="*/ 963531 w 971838"/>
              <a:gd name="connsiteY3" fmla="*/ 149607 h 716779"/>
              <a:gd name="connsiteX4" fmla="*/ 475851 w 971838"/>
              <a:gd name="connsiteY4" fmla="*/ 261367 h 716779"/>
              <a:gd name="connsiteX5" fmla="*/ 28811 w 971838"/>
              <a:gd name="connsiteY5" fmla="*/ 27687 h 716779"/>
              <a:gd name="connsiteX0" fmla="*/ 30379 w 963246"/>
              <a:gd name="connsiteY0" fmla="*/ 30104 h 688240"/>
              <a:gd name="connsiteX1" fmla="*/ 131979 w 963246"/>
              <a:gd name="connsiteY1" fmla="*/ 507624 h 688240"/>
              <a:gd name="connsiteX2" fmla="*/ 619659 w 963246"/>
              <a:gd name="connsiteY2" fmla="*/ 670184 h 688240"/>
              <a:gd name="connsiteX3" fmla="*/ 954939 w 963246"/>
              <a:gd name="connsiteY3" fmla="*/ 121544 h 688240"/>
              <a:gd name="connsiteX4" fmla="*/ 467259 w 963246"/>
              <a:gd name="connsiteY4" fmla="*/ 233304 h 688240"/>
              <a:gd name="connsiteX5" fmla="*/ 30379 w 963246"/>
              <a:gd name="connsiteY5" fmla="*/ 30104 h 688240"/>
              <a:gd name="connsiteX0" fmla="*/ 30379 w 963246"/>
              <a:gd name="connsiteY0" fmla="*/ 30104 h 695581"/>
              <a:gd name="connsiteX1" fmla="*/ 131979 w 963246"/>
              <a:gd name="connsiteY1" fmla="*/ 507624 h 695581"/>
              <a:gd name="connsiteX2" fmla="*/ 619659 w 963246"/>
              <a:gd name="connsiteY2" fmla="*/ 670184 h 695581"/>
              <a:gd name="connsiteX3" fmla="*/ 954939 w 963246"/>
              <a:gd name="connsiteY3" fmla="*/ 121544 h 695581"/>
              <a:gd name="connsiteX4" fmla="*/ 467259 w 963246"/>
              <a:gd name="connsiteY4" fmla="*/ 233304 h 695581"/>
              <a:gd name="connsiteX5" fmla="*/ 30379 w 963246"/>
              <a:gd name="connsiteY5" fmla="*/ 30104 h 695581"/>
              <a:gd name="connsiteX0" fmla="*/ 24233 w 957145"/>
              <a:gd name="connsiteY0" fmla="*/ 5187 h 666118"/>
              <a:gd name="connsiteX1" fmla="*/ 115673 w 957145"/>
              <a:gd name="connsiteY1" fmla="*/ 462387 h 666118"/>
              <a:gd name="connsiteX2" fmla="*/ 613513 w 957145"/>
              <a:gd name="connsiteY2" fmla="*/ 645267 h 666118"/>
              <a:gd name="connsiteX3" fmla="*/ 948793 w 957145"/>
              <a:gd name="connsiteY3" fmla="*/ 96627 h 666118"/>
              <a:gd name="connsiteX4" fmla="*/ 461113 w 957145"/>
              <a:gd name="connsiteY4" fmla="*/ 208387 h 666118"/>
              <a:gd name="connsiteX5" fmla="*/ 24233 w 957145"/>
              <a:gd name="connsiteY5" fmla="*/ 5187 h 666118"/>
              <a:gd name="connsiteX0" fmla="*/ 24233 w 957145"/>
              <a:gd name="connsiteY0" fmla="*/ 5187 h 660302"/>
              <a:gd name="connsiteX1" fmla="*/ 115673 w 957145"/>
              <a:gd name="connsiteY1" fmla="*/ 462387 h 660302"/>
              <a:gd name="connsiteX2" fmla="*/ 613513 w 957145"/>
              <a:gd name="connsiteY2" fmla="*/ 645267 h 660302"/>
              <a:gd name="connsiteX3" fmla="*/ 948793 w 957145"/>
              <a:gd name="connsiteY3" fmla="*/ 96627 h 660302"/>
              <a:gd name="connsiteX4" fmla="*/ 461113 w 957145"/>
              <a:gd name="connsiteY4" fmla="*/ 208387 h 660302"/>
              <a:gd name="connsiteX5" fmla="*/ 24233 w 957145"/>
              <a:gd name="connsiteY5" fmla="*/ 5187 h 660302"/>
              <a:gd name="connsiteX0" fmla="*/ 37642 w 970554"/>
              <a:gd name="connsiteY0" fmla="*/ 28930 h 684045"/>
              <a:gd name="connsiteX1" fmla="*/ 129082 w 970554"/>
              <a:gd name="connsiteY1" fmla="*/ 486130 h 684045"/>
              <a:gd name="connsiteX2" fmla="*/ 626922 w 970554"/>
              <a:gd name="connsiteY2" fmla="*/ 669010 h 684045"/>
              <a:gd name="connsiteX3" fmla="*/ 962202 w 970554"/>
              <a:gd name="connsiteY3" fmla="*/ 120370 h 684045"/>
              <a:gd name="connsiteX4" fmla="*/ 474522 w 970554"/>
              <a:gd name="connsiteY4" fmla="*/ 232130 h 684045"/>
              <a:gd name="connsiteX5" fmla="*/ 37642 w 970554"/>
              <a:gd name="connsiteY5" fmla="*/ 28930 h 684045"/>
              <a:gd name="connsiteX0" fmla="*/ 51093 w 928247"/>
              <a:gd name="connsiteY0" fmla="*/ 272367 h 580725"/>
              <a:gd name="connsiteX1" fmla="*/ 86775 w 928247"/>
              <a:gd name="connsiteY1" fmla="*/ 386132 h 580725"/>
              <a:gd name="connsiteX2" fmla="*/ 584615 w 928247"/>
              <a:gd name="connsiteY2" fmla="*/ 569012 h 580725"/>
              <a:gd name="connsiteX3" fmla="*/ 919895 w 928247"/>
              <a:gd name="connsiteY3" fmla="*/ 20372 h 580725"/>
              <a:gd name="connsiteX4" fmla="*/ 432215 w 928247"/>
              <a:gd name="connsiteY4" fmla="*/ 132132 h 580725"/>
              <a:gd name="connsiteX5" fmla="*/ 51093 w 928247"/>
              <a:gd name="connsiteY5" fmla="*/ 272367 h 580725"/>
              <a:gd name="connsiteX0" fmla="*/ 38127 w 915281"/>
              <a:gd name="connsiteY0" fmla="*/ 272367 h 591025"/>
              <a:gd name="connsiteX1" fmla="*/ 73809 w 915281"/>
              <a:gd name="connsiteY1" fmla="*/ 462451 h 591025"/>
              <a:gd name="connsiteX2" fmla="*/ 571649 w 915281"/>
              <a:gd name="connsiteY2" fmla="*/ 569012 h 591025"/>
              <a:gd name="connsiteX3" fmla="*/ 906929 w 915281"/>
              <a:gd name="connsiteY3" fmla="*/ 20372 h 591025"/>
              <a:gd name="connsiteX4" fmla="*/ 419249 w 915281"/>
              <a:gd name="connsiteY4" fmla="*/ 132132 h 591025"/>
              <a:gd name="connsiteX5" fmla="*/ 38127 w 915281"/>
              <a:gd name="connsiteY5" fmla="*/ 272367 h 591025"/>
              <a:gd name="connsiteX0" fmla="*/ 38127 w 820768"/>
              <a:gd name="connsiteY0" fmla="*/ 238115 h 554283"/>
              <a:gd name="connsiteX1" fmla="*/ 73809 w 820768"/>
              <a:gd name="connsiteY1" fmla="*/ 428199 h 554283"/>
              <a:gd name="connsiteX2" fmla="*/ 571649 w 820768"/>
              <a:gd name="connsiteY2" fmla="*/ 534760 h 554283"/>
              <a:gd name="connsiteX3" fmla="*/ 809350 w 820768"/>
              <a:gd name="connsiteY3" fmla="*/ 24280 h 554283"/>
              <a:gd name="connsiteX4" fmla="*/ 419249 w 820768"/>
              <a:gd name="connsiteY4" fmla="*/ 97880 h 554283"/>
              <a:gd name="connsiteX5" fmla="*/ 38127 w 820768"/>
              <a:gd name="connsiteY5" fmla="*/ 238115 h 554283"/>
              <a:gd name="connsiteX0" fmla="*/ 30467 w 813108"/>
              <a:gd name="connsiteY0" fmla="*/ 232251 h 548419"/>
              <a:gd name="connsiteX1" fmla="*/ 66149 w 813108"/>
              <a:gd name="connsiteY1" fmla="*/ 422335 h 548419"/>
              <a:gd name="connsiteX2" fmla="*/ 563989 w 813108"/>
              <a:gd name="connsiteY2" fmla="*/ 528896 h 548419"/>
              <a:gd name="connsiteX3" fmla="*/ 801690 w 813108"/>
              <a:gd name="connsiteY3" fmla="*/ 18416 h 548419"/>
              <a:gd name="connsiteX4" fmla="*/ 300070 w 813108"/>
              <a:gd name="connsiteY4" fmla="*/ 145439 h 548419"/>
              <a:gd name="connsiteX5" fmla="*/ 30467 w 813108"/>
              <a:gd name="connsiteY5" fmla="*/ 232251 h 548419"/>
              <a:gd name="connsiteX0" fmla="*/ 44203 w 876299"/>
              <a:gd name="connsiteY0" fmla="*/ 232251 h 465668"/>
              <a:gd name="connsiteX1" fmla="*/ 79885 w 876299"/>
              <a:gd name="connsiteY1" fmla="*/ 422335 h 465668"/>
              <a:gd name="connsiteX2" fmla="*/ 800762 w 876299"/>
              <a:gd name="connsiteY2" fmla="*/ 429681 h 465668"/>
              <a:gd name="connsiteX3" fmla="*/ 815426 w 876299"/>
              <a:gd name="connsiteY3" fmla="*/ 18416 h 465668"/>
              <a:gd name="connsiteX4" fmla="*/ 313806 w 876299"/>
              <a:gd name="connsiteY4" fmla="*/ 145439 h 465668"/>
              <a:gd name="connsiteX5" fmla="*/ 44203 w 876299"/>
              <a:gd name="connsiteY5" fmla="*/ 232251 h 465668"/>
              <a:gd name="connsiteX0" fmla="*/ 48221 w 880317"/>
              <a:gd name="connsiteY0" fmla="*/ 291213 h 524630"/>
              <a:gd name="connsiteX1" fmla="*/ 83903 w 880317"/>
              <a:gd name="connsiteY1" fmla="*/ 481297 h 524630"/>
              <a:gd name="connsiteX2" fmla="*/ 804780 w 880317"/>
              <a:gd name="connsiteY2" fmla="*/ 488643 h 524630"/>
              <a:gd name="connsiteX3" fmla="*/ 819444 w 880317"/>
              <a:gd name="connsiteY3" fmla="*/ 77378 h 524630"/>
              <a:gd name="connsiteX4" fmla="*/ 384156 w 880317"/>
              <a:gd name="connsiteY4" fmla="*/ 16294 h 524630"/>
              <a:gd name="connsiteX5" fmla="*/ 48221 w 880317"/>
              <a:gd name="connsiteY5" fmla="*/ 291213 h 524630"/>
              <a:gd name="connsiteX0" fmla="*/ 48221 w 862605"/>
              <a:gd name="connsiteY0" fmla="*/ 289755 h 522803"/>
              <a:gd name="connsiteX1" fmla="*/ 83903 w 862605"/>
              <a:gd name="connsiteY1" fmla="*/ 479839 h 522803"/>
              <a:gd name="connsiteX2" fmla="*/ 804780 w 862605"/>
              <a:gd name="connsiteY2" fmla="*/ 487185 h 522803"/>
              <a:gd name="connsiteX3" fmla="*/ 778624 w 862605"/>
              <a:gd name="connsiteY3" fmla="*/ 81004 h 522803"/>
              <a:gd name="connsiteX4" fmla="*/ 384156 w 862605"/>
              <a:gd name="connsiteY4" fmla="*/ 14836 h 522803"/>
              <a:gd name="connsiteX5" fmla="*/ 48221 w 862605"/>
              <a:gd name="connsiteY5" fmla="*/ 289755 h 522803"/>
              <a:gd name="connsiteX0" fmla="*/ 30688 w 770464"/>
              <a:gd name="connsiteY0" fmla="*/ 289755 h 534030"/>
              <a:gd name="connsiteX1" fmla="*/ 66370 w 770464"/>
              <a:gd name="connsiteY1" fmla="*/ 479839 h 534030"/>
              <a:gd name="connsiteX2" fmla="*/ 481099 w 770464"/>
              <a:gd name="connsiteY2" fmla="*/ 502437 h 534030"/>
              <a:gd name="connsiteX3" fmla="*/ 761091 w 770464"/>
              <a:gd name="connsiteY3" fmla="*/ 81004 h 534030"/>
              <a:gd name="connsiteX4" fmla="*/ 366623 w 770464"/>
              <a:gd name="connsiteY4" fmla="*/ 14836 h 534030"/>
              <a:gd name="connsiteX5" fmla="*/ 30688 w 770464"/>
              <a:gd name="connsiteY5" fmla="*/ 289755 h 534030"/>
              <a:gd name="connsiteX0" fmla="*/ 237609 w 706955"/>
              <a:gd name="connsiteY0" fmla="*/ 199776 h 531439"/>
              <a:gd name="connsiteX1" fmla="*/ 2861 w 706955"/>
              <a:gd name="connsiteY1" fmla="*/ 473746 h 531439"/>
              <a:gd name="connsiteX2" fmla="*/ 417590 w 706955"/>
              <a:gd name="connsiteY2" fmla="*/ 496344 h 531439"/>
              <a:gd name="connsiteX3" fmla="*/ 697582 w 706955"/>
              <a:gd name="connsiteY3" fmla="*/ 74911 h 531439"/>
              <a:gd name="connsiteX4" fmla="*/ 303114 w 706955"/>
              <a:gd name="connsiteY4" fmla="*/ 8743 h 531439"/>
              <a:gd name="connsiteX5" fmla="*/ 237609 w 706955"/>
              <a:gd name="connsiteY5" fmla="*/ 199776 h 531439"/>
              <a:gd name="connsiteX0" fmla="*/ 262884 w 732373"/>
              <a:gd name="connsiteY0" fmla="*/ 199776 h 508780"/>
              <a:gd name="connsiteX1" fmla="*/ 2624 w 732373"/>
              <a:gd name="connsiteY1" fmla="*/ 379692 h 508780"/>
              <a:gd name="connsiteX2" fmla="*/ 442865 w 732373"/>
              <a:gd name="connsiteY2" fmla="*/ 496344 h 508780"/>
              <a:gd name="connsiteX3" fmla="*/ 722857 w 732373"/>
              <a:gd name="connsiteY3" fmla="*/ 74911 h 508780"/>
              <a:gd name="connsiteX4" fmla="*/ 328389 w 732373"/>
              <a:gd name="connsiteY4" fmla="*/ 8743 h 508780"/>
              <a:gd name="connsiteX5" fmla="*/ 262884 w 732373"/>
              <a:gd name="connsiteY5" fmla="*/ 199776 h 508780"/>
              <a:gd name="connsiteX0" fmla="*/ 260331 w 729820"/>
              <a:gd name="connsiteY0" fmla="*/ 199776 h 513084"/>
              <a:gd name="connsiteX1" fmla="*/ 71 w 729820"/>
              <a:gd name="connsiteY1" fmla="*/ 379692 h 513084"/>
              <a:gd name="connsiteX2" fmla="*/ 440312 w 729820"/>
              <a:gd name="connsiteY2" fmla="*/ 496344 h 513084"/>
              <a:gd name="connsiteX3" fmla="*/ 720304 w 729820"/>
              <a:gd name="connsiteY3" fmla="*/ 74911 h 513084"/>
              <a:gd name="connsiteX4" fmla="*/ 325836 w 729820"/>
              <a:gd name="connsiteY4" fmla="*/ 8743 h 513084"/>
              <a:gd name="connsiteX5" fmla="*/ 260331 w 729820"/>
              <a:gd name="connsiteY5" fmla="*/ 199776 h 513084"/>
              <a:gd name="connsiteX0" fmla="*/ 260331 w 729820"/>
              <a:gd name="connsiteY0" fmla="*/ 199776 h 522275"/>
              <a:gd name="connsiteX1" fmla="*/ 71 w 729820"/>
              <a:gd name="connsiteY1" fmla="*/ 379692 h 522275"/>
              <a:gd name="connsiteX2" fmla="*/ 440312 w 729820"/>
              <a:gd name="connsiteY2" fmla="*/ 496344 h 522275"/>
              <a:gd name="connsiteX3" fmla="*/ 720304 w 729820"/>
              <a:gd name="connsiteY3" fmla="*/ 74911 h 522275"/>
              <a:gd name="connsiteX4" fmla="*/ 325836 w 729820"/>
              <a:gd name="connsiteY4" fmla="*/ 8743 h 522275"/>
              <a:gd name="connsiteX5" fmla="*/ 260331 w 729820"/>
              <a:gd name="connsiteY5" fmla="*/ 199776 h 522275"/>
              <a:gd name="connsiteX0" fmla="*/ 260331 w 762138"/>
              <a:gd name="connsiteY0" fmla="*/ 199776 h 522275"/>
              <a:gd name="connsiteX1" fmla="*/ 71 w 762138"/>
              <a:gd name="connsiteY1" fmla="*/ 379692 h 522275"/>
              <a:gd name="connsiteX2" fmla="*/ 440312 w 762138"/>
              <a:gd name="connsiteY2" fmla="*/ 496344 h 522275"/>
              <a:gd name="connsiteX3" fmla="*/ 720304 w 762138"/>
              <a:gd name="connsiteY3" fmla="*/ 74911 h 522275"/>
              <a:gd name="connsiteX4" fmla="*/ 325836 w 762138"/>
              <a:gd name="connsiteY4" fmla="*/ 8743 h 522275"/>
              <a:gd name="connsiteX5" fmla="*/ 260331 w 762138"/>
              <a:gd name="connsiteY5" fmla="*/ 199776 h 522275"/>
              <a:gd name="connsiteX0" fmla="*/ 260331 w 998549"/>
              <a:gd name="connsiteY0" fmla="*/ 191641 h 500028"/>
              <a:gd name="connsiteX1" fmla="*/ 71 w 998549"/>
              <a:gd name="connsiteY1" fmla="*/ 371557 h 500028"/>
              <a:gd name="connsiteX2" fmla="*/ 440312 w 998549"/>
              <a:gd name="connsiteY2" fmla="*/ 488209 h 500028"/>
              <a:gd name="connsiteX3" fmla="*/ 970324 w 998549"/>
              <a:gd name="connsiteY3" fmla="*/ 257425 h 500028"/>
              <a:gd name="connsiteX4" fmla="*/ 325836 w 998549"/>
              <a:gd name="connsiteY4" fmla="*/ 608 h 500028"/>
              <a:gd name="connsiteX5" fmla="*/ 260331 w 998549"/>
              <a:gd name="connsiteY5" fmla="*/ 191641 h 500028"/>
              <a:gd name="connsiteX0" fmla="*/ 260356 w 998574"/>
              <a:gd name="connsiteY0" fmla="*/ 78319 h 386706"/>
              <a:gd name="connsiteX1" fmla="*/ 96 w 998574"/>
              <a:gd name="connsiteY1" fmla="*/ 258235 h 386706"/>
              <a:gd name="connsiteX2" fmla="*/ 440337 w 998574"/>
              <a:gd name="connsiteY2" fmla="*/ 374887 h 386706"/>
              <a:gd name="connsiteX3" fmla="*/ 970349 w 998574"/>
              <a:gd name="connsiteY3" fmla="*/ 144103 h 386706"/>
              <a:gd name="connsiteX4" fmla="*/ 667725 w 998574"/>
              <a:gd name="connsiteY4" fmla="*/ 1675 h 386706"/>
              <a:gd name="connsiteX5" fmla="*/ 260356 w 998574"/>
              <a:gd name="connsiteY5" fmla="*/ 78319 h 386706"/>
              <a:gd name="connsiteX0" fmla="*/ 267197 w 1010397"/>
              <a:gd name="connsiteY0" fmla="*/ 78319 h 417579"/>
              <a:gd name="connsiteX1" fmla="*/ 6937 w 1010397"/>
              <a:gd name="connsiteY1" fmla="*/ 258235 h 417579"/>
              <a:gd name="connsiteX2" fmla="*/ 544125 w 1010397"/>
              <a:gd name="connsiteY2" fmla="*/ 415559 h 417579"/>
              <a:gd name="connsiteX3" fmla="*/ 977190 w 1010397"/>
              <a:gd name="connsiteY3" fmla="*/ 144103 h 417579"/>
              <a:gd name="connsiteX4" fmla="*/ 674566 w 1010397"/>
              <a:gd name="connsiteY4" fmla="*/ 1675 h 417579"/>
              <a:gd name="connsiteX5" fmla="*/ 267197 w 1010397"/>
              <a:gd name="connsiteY5" fmla="*/ 78319 h 417579"/>
              <a:gd name="connsiteX0" fmla="*/ 267197 w 1008735"/>
              <a:gd name="connsiteY0" fmla="*/ 78319 h 440294"/>
              <a:gd name="connsiteX1" fmla="*/ 6937 w 1008735"/>
              <a:gd name="connsiteY1" fmla="*/ 258235 h 440294"/>
              <a:gd name="connsiteX2" fmla="*/ 544125 w 1008735"/>
              <a:gd name="connsiteY2" fmla="*/ 415559 h 440294"/>
              <a:gd name="connsiteX3" fmla="*/ 977190 w 1008735"/>
              <a:gd name="connsiteY3" fmla="*/ 144103 h 440294"/>
              <a:gd name="connsiteX4" fmla="*/ 674566 w 1008735"/>
              <a:gd name="connsiteY4" fmla="*/ 1675 h 440294"/>
              <a:gd name="connsiteX5" fmla="*/ 267197 w 1008735"/>
              <a:gd name="connsiteY5" fmla="*/ 78319 h 440294"/>
              <a:gd name="connsiteX0" fmla="*/ 270332 w 1016313"/>
              <a:gd name="connsiteY0" fmla="*/ 78319 h 417038"/>
              <a:gd name="connsiteX1" fmla="*/ 10072 w 1016313"/>
              <a:gd name="connsiteY1" fmla="*/ 258235 h 417038"/>
              <a:gd name="connsiteX2" fmla="*/ 618694 w 1016313"/>
              <a:gd name="connsiteY2" fmla="*/ 390139 h 417038"/>
              <a:gd name="connsiteX3" fmla="*/ 980325 w 1016313"/>
              <a:gd name="connsiteY3" fmla="*/ 144103 h 417038"/>
              <a:gd name="connsiteX4" fmla="*/ 677701 w 1016313"/>
              <a:gd name="connsiteY4" fmla="*/ 1675 h 417038"/>
              <a:gd name="connsiteX5" fmla="*/ 270332 w 1016313"/>
              <a:gd name="connsiteY5" fmla="*/ 78319 h 417038"/>
              <a:gd name="connsiteX0" fmla="*/ 270332 w 1018456"/>
              <a:gd name="connsiteY0" fmla="*/ 78493 h 395290"/>
              <a:gd name="connsiteX1" fmla="*/ 10072 w 1018456"/>
              <a:gd name="connsiteY1" fmla="*/ 291455 h 395290"/>
              <a:gd name="connsiteX2" fmla="*/ 618694 w 1018456"/>
              <a:gd name="connsiteY2" fmla="*/ 390313 h 395290"/>
              <a:gd name="connsiteX3" fmla="*/ 980325 w 1018456"/>
              <a:gd name="connsiteY3" fmla="*/ 144277 h 395290"/>
              <a:gd name="connsiteX4" fmla="*/ 677701 w 1018456"/>
              <a:gd name="connsiteY4" fmla="*/ 1849 h 395290"/>
              <a:gd name="connsiteX5" fmla="*/ 270332 w 1018456"/>
              <a:gd name="connsiteY5" fmla="*/ 78493 h 395290"/>
              <a:gd name="connsiteX0" fmla="*/ 261503 w 1009627"/>
              <a:gd name="connsiteY0" fmla="*/ 78493 h 402571"/>
              <a:gd name="connsiteX1" fmla="*/ 1243 w 1009627"/>
              <a:gd name="connsiteY1" fmla="*/ 291455 h 402571"/>
              <a:gd name="connsiteX2" fmla="*/ 609865 w 1009627"/>
              <a:gd name="connsiteY2" fmla="*/ 390313 h 402571"/>
              <a:gd name="connsiteX3" fmla="*/ 971496 w 1009627"/>
              <a:gd name="connsiteY3" fmla="*/ 144277 h 402571"/>
              <a:gd name="connsiteX4" fmla="*/ 668872 w 1009627"/>
              <a:gd name="connsiteY4" fmla="*/ 1849 h 402571"/>
              <a:gd name="connsiteX5" fmla="*/ 261503 w 1009627"/>
              <a:gd name="connsiteY5" fmla="*/ 78493 h 402571"/>
              <a:gd name="connsiteX0" fmla="*/ 246228 w 994165"/>
              <a:gd name="connsiteY0" fmla="*/ 78123 h 391173"/>
              <a:gd name="connsiteX1" fmla="*/ 1276 w 994165"/>
              <a:gd name="connsiteY1" fmla="*/ 212283 h 391173"/>
              <a:gd name="connsiteX2" fmla="*/ 594590 w 994165"/>
              <a:gd name="connsiteY2" fmla="*/ 389943 h 391173"/>
              <a:gd name="connsiteX3" fmla="*/ 956221 w 994165"/>
              <a:gd name="connsiteY3" fmla="*/ 143907 h 391173"/>
              <a:gd name="connsiteX4" fmla="*/ 653597 w 994165"/>
              <a:gd name="connsiteY4" fmla="*/ 1479 h 391173"/>
              <a:gd name="connsiteX5" fmla="*/ 246228 w 994165"/>
              <a:gd name="connsiteY5" fmla="*/ 78123 h 391173"/>
              <a:gd name="connsiteX0" fmla="*/ 248006 w 985467"/>
              <a:gd name="connsiteY0" fmla="*/ 78123 h 428622"/>
              <a:gd name="connsiteX1" fmla="*/ 3054 w 985467"/>
              <a:gd name="connsiteY1" fmla="*/ 212283 h 428622"/>
              <a:gd name="connsiteX2" fmla="*/ 412679 w 985467"/>
              <a:gd name="connsiteY2" fmla="*/ 428073 h 428622"/>
              <a:gd name="connsiteX3" fmla="*/ 957999 w 985467"/>
              <a:gd name="connsiteY3" fmla="*/ 143907 h 428622"/>
              <a:gd name="connsiteX4" fmla="*/ 655375 w 985467"/>
              <a:gd name="connsiteY4" fmla="*/ 1479 h 428622"/>
              <a:gd name="connsiteX5" fmla="*/ 248006 w 985467"/>
              <a:gd name="connsiteY5" fmla="*/ 78123 h 428622"/>
              <a:gd name="connsiteX0" fmla="*/ 317158 w 983185"/>
              <a:gd name="connsiteY0" fmla="*/ 112454 h 427348"/>
              <a:gd name="connsiteX1" fmla="*/ 772 w 983185"/>
              <a:gd name="connsiteY1" fmla="*/ 211026 h 427348"/>
              <a:gd name="connsiteX2" fmla="*/ 410397 w 983185"/>
              <a:gd name="connsiteY2" fmla="*/ 426816 h 427348"/>
              <a:gd name="connsiteX3" fmla="*/ 955717 w 983185"/>
              <a:gd name="connsiteY3" fmla="*/ 142650 h 427348"/>
              <a:gd name="connsiteX4" fmla="*/ 653093 w 983185"/>
              <a:gd name="connsiteY4" fmla="*/ 222 h 427348"/>
              <a:gd name="connsiteX5" fmla="*/ 317158 w 983185"/>
              <a:gd name="connsiteY5" fmla="*/ 112454 h 427348"/>
              <a:gd name="connsiteX0" fmla="*/ 331723 w 997750"/>
              <a:gd name="connsiteY0" fmla="*/ 112454 h 427693"/>
              <a:gd name="connsiteX1" fmla="*/ 15337 w 997750"/>
              <a:gd name="connsiteY1" fmla="*/ 211026 h 427693"/>
              <a:gd name="connsiteX2" fmla="*/ 424962 w 997750"/>
              <a:gd name="connsiteY2" fmla="*/ 426816 h 427693"/>
              <a:gd name="connsiteX3" fmla="*/ 970282 w 997750"/>
              <a:gd name="connsiteY3" fmla="*/ 142650 h 427693"/>
              <a:gd name="connsiteX4" fmla="*/ 667658 w 997750"/>
              <a:gd name="connsiteY4" fmla="*/ 222 h 427693"/>
              <a:gd name="connsiteX5" fmla="*/ 331723 w 997750"/>
              <a:gd name="connsiteY5" fmla="*/ 112454 h 427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7750" h="427693">
                <a:moveTo>
                  <a:pt x="331723" y="112454"/>
                </a:moveTo>
                <a:cubicBezTo>
                  <a:pt x="223003" y="147588"/>
                  <a:pt x="106949" y="84914"/>
                  <a:pt x="15337" y="211026"/>
                </a:cubicBezTo>
                <a:cubicBezTo>
                  <a:pt x="-76275" y="337138"/>
                  <a:pt x="265805" y="438212"/>
                  <a:pt x="424962" y="426816"/>
                </a:cubicBezTo>
                <a:cubicBezTo>
                  <a:pt x="584119" y="415420"/>
                  <a:pt x="1124801" y="319613"/>
                  <a:pt x="970282" y="142650"/>
                </a:cubicBezTo>
                <a:cubicBezTo>
                  <a:pt x="770469" y="69837"/>
                  <a:pt x="774084" y="5255"/>
                  <a:pt x="667658" y="222"/>
                </a:cubicBezTo>
                <a:cubicBezTo>
                  <a:pt x="561232" y="-4811"/>
                  <a:pt x="440443" y="77320"/>
                  <a:pt x="331723" y="112454"/>
                </a:cubicBezTo>
                <a:close/>
              </a:path>
            </a:pathLst>
          </a:custGeom>
          <a:noFill/>
          <a:ln w="25400" cap="flat" cmpd="sng" algn="ctr">
            <a:solidFill>
              <a:srgbClr val="325AB4">
                <a:lumMod val="75000"/>
              </a:srgbClr>
            </a:solidFill>
            <a:prstDash val="sysDash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 dirty="0">
              <a:solidFill>
                <a:prstClr val="white"/>
              </a:solidFill>
              <a:latin typeface="Helvetica Neue" panose="02000503000000020004" pitchFamily="2" charset="0"/>
            </a:endParaRPr>
          </a:p>
        </p:txBody>
      </p:sp>
      <p:sp>
        <p:nvSpPr>
          <p:cNvPr id="340" name="Rectangle 339">
            <a:extLst>
              <a:ext uri="{FF2B5EF4-FFF2-40B4-BE49-F238E27FC236}">
                <a16:creationId xmlns:a16="http://schemas.microsoft.com/office/drawing/2014/main" id="{4833129F-458E-734A-81A1-B1479CBF75CB}"/>
              </a:ext>
            </a:extLst>
          </p:cNvPr>
          <p:cNvSpPr/>
          <p:nvPr/>
        </p:nvSpPr>
        <p:spPr>
          <a:xfrm>
            <a:off x="6346199" y="4503148"/>
            <a:ext cx="2959628" cy="478151"/>
          </a:xfrm>
          <a:prstGeom prst="rect">
            <a:avLst/>
          </a:prstGeom>
          <a:solidFill>
            <a:srgbClr val="325AB4"/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75000"/>
              </a:prstClr>
            </a:outerShdw>
          </a:effectLst>
        </p:spPr>
        <p:txBody>
          <a:bodyPr lIns="162000" rtlCol="0" anchor="ctr"/>
          <a:lstStyle/>
          <a:p>
            <a:pPr defTabSz="342900">
              <a:defRPr/>
            </a:pPr>
            <a:r>
              <a:rPr lang="en-US" sz="1500" kern="0" dirty="0">
                <a:solidFill>
                  <a:prstClr val="white"/>
                </a:solidFill>
                <a:latin typeface="Helvetica Neue" panose="02000503000000020004" pitchFamily="2" charset="0"/>
                <a:ea typeface="Helvetica Neue LT Com 37 Thin Condensed" charset="0"/>
                <a:cs typeface="Helvetica Neue LT Com 37 Thin Condensed" charset="0"/>
              </a:rPr>
              <a:t>Exploit </a:t>
            </a:r>
            <a:r>
              <a:rPr lang="en-US" sz="1500" kern="0" dirty="0">
                <a:solidFill>
                  <a:prstClr val="white"/>
                </a:solidFill>
                <a:latin typeface="Helvetica Neue" panose="02000503000000020004" pitchFamily="2" charset="0"/>
                <a:ea typeface="Helvetica Neue LT Com 77 Bold Condensed" charset="0"/>
                <a:cs typeface="Helvetica Neue LT Com 77 Bold Condensed" charset="0"/>
              </a:rPr>
              <a:t>Localized Search</a:t>
            </a:r>
          </a:p>
        </p:txBody>
      </p:sp>
      <p:sp>
        <p:nvSpPr>
          <p:cNvPr id="341" name="Title 2">
            <a:extLst>
              <a:ext uri="{FF2B5EF4-FFF2-40B4-BE49-F238E27FC236}">
                <a16:creationId xmlns:a16="http://schemas.microsoft.com/office/drawing/2014/main" id="{4A5B882F-33E4-8D40-BB9E-6170C7F7D247}"/>
              </a:ext>
            </a:extLst>
          </p:cNvPr>
          <p:cNvSpPr txBox="1">
            <a:spLocks/>
          </p:cNvSpPr>
          <p:nvPr/>
        </p:nvSpPr>
        <p:spPr bwMode="black">
          <a:xfrm>
            <a:off x="440530" y="277718"/>
            <a:ext cx="6415760" cy="1105789"/>
          </a:xfrm>
          <a:prstGeom prst="rect">
            <a:avLst/>
          </a:prstGeom>
          <a:effectLst/>
        </p:spPr>
        <p:txBody>
          <a:bodyPr vert="horz" wrap="square" lIns="0" tIns="144018" rIns="0" bIns="0" rtlCol="0" anchor="t" anchorCtr="0">
            <a:noAutofit/>
          </a:bodyPr>
          <a:lstStyle>
            <a:lvl1pPr algn="l" defTabSz="914318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i="0" kern="1200" spc="300" baseline="0">
                <a:solidFill>
                  <a:srgbClr val="000000"/>
                </a:solidFill>
                <a:latin typeface="Helvetica Neue Bold Condensed"/>
                <a:ea typeface="+mj-ea"/>
                <a:cs typeface="Helvetica Neue Bold Condensed"/>
              </a:defRPr>
            </a:lvl1pPr>
          </a:lstStyle>
          <a:p>
            <a:r>
              <a:rPr lang="en-US" sz="2700" b="1" spc="0" dirty="0">
                <a:latin typeface="Helvetica Neue Condensed Black" panose="02000503000000020004" pitchFamily="2" charset="0"/>
              </a:rPr>
              <a:t>Search Framework</a:t>
            </a:r>
            <a:br>
              <a:rPr lang="en-US" sz="2700" b="1" spc="0" dirty="0">
                <a:latin typeface="Helvetica Neue Condensed Black" panose="02000503000000020004" pitchFamily="2" charset="0"/>
              </a:rPr>
            </a:br>
            <a:r>
              <a:rPr lang="en-US" sz="1800" spc="0" dirty="0">
                <a:latin typeface="Helvetica Neue Thin" panose="020B0403020202020204" pitchFamily="34" charset="0"/>
              </a:rPr>
              <a:t>Pruning  and Partial matching</a:t>
            </a:r>
            <a:endParaRPr lang="en-US" sz="1800" dirty="0">
              <a:latin typeface="Helvetica Neue Thin" panose="020B0403020202020204" pitchFamily="34" charset="0"/>
            </a:endParaRP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39024326-96DC-524D-A2FA-2E68035FD61C}"/>
              </a:ext>
            </a:extLst>
          </p:cNvPr>
          <p:cNvSpPr/>
          <p:nvPr/>
        </p:nvSpPr>
        <p:spPr>
          <a:xfrm>
            <a:off x="7124209" y="391604"/>
            <a:ext cx="185243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50" dirty="0">
                <a:solidFill>
                  <a:srgbClr val="0072E5"/>
                </a:solidFill>
                <a:latin typeface="LibreCaslonText"/>
              </a:rPr>
              <a:t>Lissandrini et al. </a:t>
            </a:r>
            <a:r>
              <a:rPr lang="en-GB" sz="1350" dirty="0">
                <a:latin typeface="LibreCaslonText"/>
              </a:rPr>
              <a:t>[</a:t>
            </a:r>
            <a:r>
              <a:rPr lang="en-GB" sz="1350" dirty="0">
                <a:solidFill>
                  <a:srgbClr val="0072E5"/>
                </a:solidFill>
                <a:latin typeface="LibreCaslonText"/>
              </a:rPr>
              <a:t>2018</a:t>
            </a:r>
            <a:r>
              <a:rPr lang="en-GB" sz="1350" dirty="0">
                <a:latin typeface="LibreCaslonText"/>
              </a:rPr>
              <a:t>]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396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59259E-6 L 0.00052 0.04908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24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8" dur="indefinite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9" dur="indefinite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indefinite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8" dur="indefinite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0" dur="indefinite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1" dur="indefinite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3" dur="indefinite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4" dur="indefinite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9" dur="indefinite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0" dur="indefinite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2" dur="indefinite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3" dur="indefinite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8" dur="indefinite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9" dur="indefinite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2" dur="indefinite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4" dur="indefinite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5" dur="indefinite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7" dur="indefinite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8" dur="indefinite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3" dur="indefinite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4" dur="indefinite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6" dur="indefinite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7" dur="indefinite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9" dur="indefinite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0" dur="indefinite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5" dur="indefinite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6" dur="indefinite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8" dur="indefinite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9" dur="indefinite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1" dur="indefinite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2" dur="indefinite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4" dur="indefinite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5" dur="indefinite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7" dur="indefinite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8" dur="indefinite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0" dur="indefinite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1" dur="indefinite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3" dur="indefinite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4" dur="indefinite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0" animBg="1"/>
      <p:bldP spid="181" grpId="0" animBg="1"/>
      <p:bldP spid="184" grpId="0" animBg="1"/>
      <p:bldP spid="185" grpId="0" animBg="1"/>
      <p:bldP spid="188" grpId="0" animBg="1"/>
      <p:bldP spid="216" grpId="0" animBg="1"/>
      <p:bldP spid="217" grpId="0" animBg="1"/>
      <p:bldP spid="239" grpId="0" animBg="1"/>
      <p:bldP spid="240" grpId="0" animBg="1"/>
      <p:bldP spid="241" grpId="0" animBg="1"/>
      <p:bldP spid="243" grpId="0" animBg="1"/>
      <p:bldP spid="244" grpId="0" animBg="1"/>
      <p:bldP spid="247" grpId="0" animBg="1"/>
      <p:bldP spid="282" grpId="0" animBg="1"/>
      <p:bldP spid="283" grpId="0" animBg="1"/>
      <p:bldP spid="302" grpId="0" animBg="1"/>
      <p:bldP spid="303" grpId="0" animBg="1"/>
      <p:bldP spid="308" grpId="0" animBg="1"/>
      <p:bldP spid="310" grpId="0" animBg="1"/>
      <p:bldP spid="313" grpId="0" animBg="1"/>
      <p:bldP spid="324" grpId="0" animBg="1"/>
      <p:bldP spid="325" grpId="0" animBg="1"/>
      <p:bldP spid="336" grpId="0" animBg="1"/>
      <p:bldP spid="337" grpId="0" animBg="1"/>
      <p:bldP spid="338" grpId="0" animBg="1"/>
      <p:bldP spid="339" grpId="0" animBg="1"/>
      <p:bldP spid="340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2">
            <a:extLst>
              <a:ext uri="{FF2B5EF4-FFF2-40B4-BE49-F238E27FC236}">
                <a16:creationId xmlns:a16="http://schemas.microsoft.com/office/drawing/2014/main" id="{8CFBF2F3-9A42-684C-A086-485A76977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530" y="277718"/>
            <a:ext cx="6415760" cy="1105789"/>
          </a:xfrm>
        </p:spPr>
        <p:txBody>
          <a:bodyPr/>
          <a:lstStyle/>
          <a:p>
            <a:r>
              <a:rPr lang="en-US" b="1" dirty="0">
                <a:latin typeface="Helvetica Neue Condensed Black" panose="02000503000000020004" pitchFamily="2" charset="0"/>
              </a:rPr>
              <a:t>Graph Query by Example(GQBE)</a:t>
            </a:r>
            <a:br>
              <a:rPr lang="en-US" b="1" dirty="0">
                <a:latin typeface="Helvetica Neue Condensed Black" panose="02000503000000020004" pitchFamily="2" charset="0"/>
              </a:rPr>
            </a:br>
            <a:r>
              <a:rPr lang="en-US" sz="1800" dirty="0">
                <a:latin typeface="Helvetica Neue Thin" panose="020B0403020202020204" pitchFamily="34" charset="0"/>
              </a:rPr>
              <a:t>Search for example Tuples</a:t>
            </a:r>
          </a:p>
        </p:txBody>
      </p:sp>
      <p:pic>
        <p:nvPicPr>
          <p:cNvPr id="88" name="Picture 87" descr="exq-kb.pdf">
            <a:extLst>
              <a:ext uri="{FF2B5EF4-FFF2-40B4-BE49-F238E27FC236}">
                <a16:creationId xmlns:a16="http://schemas.microsoft.com/office/drawing/2014/main" id="{1144AEF4-85D8-5541-9716-AE5D0ED22D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0395" y="1782885"/>
            <a:ext cx="4638940" cy="2271273"/>
          </a:xfrm>
          <a:prstGeom prst="rect">
            <a:avLst/>
          </a:prstGeom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EB4D9A66-F7C7-5F47-AD6E-78374B12B987}"/>
              </a:ext>
            </a:extLst>
          </p:cNvPr>
          <p:cNvSpPr/>
          <p:nvPr/>
        </p:nvSpPr>
        <p:spPr>
          <a:xfrm>
            <a:off x="386536" y="2940574"/>
            <a:ext cx="2268845" cy="1113584"/>
          </a:xfrm>
          <a:prstGeom prst="rect">
            <a:avLst/>
          </a:prstGeom>
          <a:solidFill>
            <a:srgbClr val="325AB4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r>
              <a:rPr lang="en-US" sz="1500" kern="0" dirty="0">
                <a:solidFill>
                  <a:prstClr val="white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In GQBE Input is a set of (disconnected) entity mention tuples</a:t>
            </a:r>
          </a:p>
        </p:txBody>
      </p:sp>
      <p:sp>
        <p:nvSpPr>
          <p:cNvPr id="90" name="Rounded Rectangle 89">
            <a:extLst>
              <a:ext uri="{FF2B5EF4-FFF2-40B4-BE49-F238E27FC236}">
                <a16:creationId xmlns:a16="http://schemas.microsoft.com/office/drawing/2014/main" id="{DC835208-F76A-404D-8226-65BCB1EC3534}"/>
              </a:ext>
            </a:extLst>
          </p:cNvPr>
          <p:cNvSpPr/>
          <p:nvPr/>
        </p:nvSpPr>
        <p:spPr>
          <a:xfrm>
            <a:off x="4151897" y="2690179"/>
            <a:ext cx="524992" cy="131249"/>
          </a:xfrm>
          <a:prstGeom prst="roundRect">
            <a:avLst/>
          </a:prstGeom>
          <a:solidFill>
            <a:srgbClr val="F05332">
              <a:alpha val="51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013" kern="0" dirty="0">
              <a:solidFill>
                <a:prstClr val="white"/>
              </a:solidFill>
              <a:latin typeface="Georgia Regular" charset="0"/>
            </a:endParaRPr>
          </a:p>
        </p:txBody>
      </p:sp>
      <p:sp>
        <p:nvSpPr>
          <p:cNvPr id="91" name="Rounded Rectangle 90">
            <a:extLst>
              <a:ext uri="{FF2B5EF4-FFF2-40B4-BE49-F238E27FC236}">
                <a16:creationId xmlns:a16="http://schemas.microsoft.com/office/drawing/2014/main" id="{FEC0BF08-5F4F-694E-9D56-0692454A1553}"/>
              </a:ext>
            </a:extLst>
          </p:cNvPr>
          <p:cNvSpPr/>
          <p:nvPr/>
        </p:nvSpPr>
        <p:spPr>
          <a:xfrm>
            <a:off x="4127658" y="3597472"/>
            <a:ext cx="549230" cy="131249"/>
          </a:xfrm>
          <a:prstGeom prst="roundRect">
            <a:avLst/>
          </a:prstGeom>
          <a:solidFill>
            <a:srgbClr val="F05332">
              <a:alpha val="51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013" kern="0" dirty="0">
              <a:solidFill>
                <a:prstClr val="white"/>
              </a:solidFill>
              <a:latin typeface="Georgia Regular" charset="0"/>
            </a:endParaRPr>
          </a:p>
        </p:txBody>
      </p:sp>
      <p:sp>
        <p:nvSpPr>
          <p:cNvPr id="92" name="Rounded Rectangle 91">
            <a:extLst>
              <a:ext uri="{FF2B5EF4-FFF2-40B4-BE49-F238E27FC236}">
                <a16:creationId xmlns:a16="http://schemas.microsoft.com/office/drawing/2014/main" id="{F999F96A-E215-AB4F-9EBF-DE3A2A1D69CB}"/>
              </a:ext>
            </a:extLst>
          </p:cNvPr>
          <p:cNvSpPr/>
          <p:nvPr/>
        </p:nvSpPr>
        <p:spPr>
          <a:xfrm>
            <a:off x="5728835" y="2690179"/>
            <a:ext cx="534262" cy="131249"/>
          </a:xfrm>
          <a:prstGeom prst="roundRect">
            <a:avLst/>
          </a:prstGeom>
          <a:solidFill>
            <a:srgbClr val="0070C0">
              <a:alpha val="51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013" kern="0" dirty="0">
              <a:solidFill>
                <a:prstClr val="white"/>
              </a:solidFill>
              <a:latin typeface="Georgia Regular" charset="0"/>
            </a:endParaRPr>
          </a:p>
        </p:txBody>
      </p:sp>
      <p:sp>
        <p:nvSpPr>
          <p:cNvPr id="93" name="Rounded Rectangle 92">
            <a:extLst>
              <a:ext uri="{FF2B5EF4-FFF2-40B4-BE49-F238E27FC236}">
                <a16:creationId xmlns:a16="http://schemas.microsoft.com/office/drawing/2014/main" id="{289EBBD9-E0A4-F248-96DA-04A42F5A73B3}"/>
              </a:ext>
            </a:extLst>
          </p:cNvPr>
          <p:cNvSpPr/>
          <p:nvPr/>
        </p:nvSpPr>
        <p:spPr>
          <a:xfrm>
            <a:off x="5597587" y="3597472"/>
            <a:ext cx="773299" cy="131249"/>
          </a:xfrm>
          <a:prstGeom prst="roundRect">
            <a:avLst/>
          </a:prstGeom>
          <a:solidFill>
            <a:srgbClr val="0070C0">
              <a:alpha val="51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013" kern="0" dirty="0">
              <a:solidFill>
                <a:prstClr val="white"/>
              </a:solidFill>
              <a:latin typeface="Georgia Regular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0BAB5E1F-D923-534F-AAAB-DD46480E2115}"/>
              </a:ext>
            </a:extLst>
          </p:cNvPr>
          <p:cNvSpPr txBox="1"/>
          <p:nvPr/>
        </p:nvSpPr>
        <p:spPr>
          <a:xfrm>
            <a:off x="7258122" y="1132112"/>
            <a:ext cx="1495922" cy="248209"/>
          </a:xfrm>
          <a:prstGeom prst="rect">
            <a:avLst/>
          </a:prstGeom>
          <a:solidFill>
            <a:srgbClr val="B9B8BB"/>
          </a:solidFill>
          <a:ln w="25400" cap="flat" cmpd="sng" algn="ctr">
            <a:solidFill>
              <a:srgbClr val="B9B8BB">
                <a:lumMod val="50000"/>
              </a:srgbClr>
            </a:solidFill>
            <a:prstDash val="solid"/>
          </a:ln>
          <a:effectLst/>
        </p:spPr>
        <p:txBody>
          <a:bodyPr wrap="none" rtlCol="0">
            <a:spAutoFit/>
          </a:bodyPr>
          <a:lstStyle/>
          <a:p>
            <a:pPr defTabSz="342900">
              <a:defRPr/>
            </a:pPr>
            <a:r>
              <a:rPr lang="en-US" sz="1013" kern="0" dirty="0">
                <a:solidFill>
                  <a:prstClr val="black"/>
                </a:solidFill>
                <a:latin typeface="Georgia Regular" charset="0"/>
              </a:rPr>
              <a:t>Q = (Google, S. Mateo)</a:t>
            </a:r>
          </a:p>
        </p:txBody>
      </p:sp>
      <p:sp>
        <p:nvSpPr>
          <p:cNvPr id="95" name="Rounded Rectangle 94">
            <a:extLst>
              <a:ext uri="{FF2B5EF4-FFF2-40B4-BE49-F238E27FC236}">
                <a16:creationId xmlns:a16="http://schemas.microsoft.com/office/drawing/2014/main" id="{3CF076A7-8AB2-A84B-A858-18BCACD8A77E}"/>
              </a:ext>
            </a:extLst>
          </p:cNvPr>
          <p:cNvSpPr/>
          <p:nvPr/>
        </p:nvSpPr>
        <p:spPr>
          <a:xfrm>
            <a:off x="7307949" y="2675990"/>
            <a:ext cx="520853" cy="131249"/>
          </a:xfrm>
          <a:prstGeom prst="roundRect">
            <a:avLst/>
          </a:prstGeom>
          <a:solidFill>
            <a:srgbClr val="0070C0">
              <a:alpha val="51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013" kern="0" dirty="0">
              <a:solidFill>
                <a:prstClr val="white"/>
              </a:solidFill>
              <a:latin typeface="Georgia Regular" charset="0"/>
            </a:endParaRPr>
          </a:p>
        </p:txBody>
      </p:sp>
      <p:sp>
        <p:nvSpPr>
          <p:cNvPr id="96" name="Rounded Rectangle 95">
            <a:extLst>
              <a:ext uri="{FF2B5EF4-FFF2-40B4-BE49-F238E27FC236}">
                <a16:creationId xmlns:a16="http://schemas.microsoft.com/office/drawing/2014/main" id="{C495D76B-7141-7E46-A234-64B87B19FAB4}"/>
              </a:ext>
            </a:extLst>
          </p:cNvPr>
          <p:cNvSpPr/>
          <p:nvPr/>
        </p:nvSpPr>
        <p:spPr>
          <a:xfrm>
            <a:off x="7307949" y="3597472"/>
            <a:ext cx="492475" cy="131249"/>
          </a:xfrm>
          <a:prstGeom prst="roundRect">
            <a:avLst/>
          </a:prstGeom>
          <a:solidFill>
            <a:srgbClr val="0070C0">
              <a:alpha val="51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013" kern="0" dirty="0">
              <a:solidFill>
                <a:prstClr val="white"/>
              </a:solidFill>
              <a:latin typeface="Georgia Regular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5063F582-1BFC-9942-A558-8C5954AC50D4}"/>
              </a:ext>
            </a:extLst>
          </p:cNvPr>
          <p:cNvSpPr txBox="1"/>
          <p:nvPr/>
        </p:nvSpPr>
        <p:spPr>
          <a:xfrm>
            <a:off x="7597398" y="1384307"/>
            <a:ext cx="1154483" cy="559961"/>
          </a:xfrm>
          <a:prstGeom prst="rect">
            <a:avLst/>
          </a:prstGeom>
          <a:solidFill>
            <a:srgbClr val="B9B8BB"/>
          </a:solidFill>
          <a:ln w="25400" cap="flat" cmpd="sng" algn="ctr">
            <a:solidFill>
              <a:srgbClr val="B9B8BB">
                <a:shade val="50000"/>
              </a:srgbClr>
            </a:solidFill>
            <a:prstDash val="solid"/>
          </a:ln>
          <a:effectLst/>
        </p:spPr>
        <p:txBody>
          <a:bodyPr wrap="none" rtlCol="0">
            <a:spAutoFit/>
          </a:bodyPr>
          <a:lstStyle/>
          <a:p>
            <a:pPr defTabSz="342900">
              <a:defRPr/>
            </a:pPr>
            <a:r>
              <a:rPr lang="en-US" sz="1013" kern="0" dirty="0">
                <a:solidFill>
                  <a:prstClr val="black"/>
                </a:solidFill>
                <a:latin typeface="Georgia Regular" charset="0"/>
              </a:rPr>
              <a:t>Results = </a:t>
            </a:r>
          </a:p>
          <a:p>
            <a:pPr defTabSz="342900">
              <a:defRPr/>
            </a:pPr>
            <a:r>
              <a:rPr lang="en-US" sz="1013" kern="0" dirty="0">
                <a:solidFill>
                  <a:prstClr val="black"/>
                </a:solidFill>
                <a:latin typeface="Georgia Regular" charset="0"/>
              </a:rPr>
              <a:t>(Yahoo, S. Clara)</a:t>
            </a:r>
          </a:p>
          <a:p>
            <a:pPr defTabSz="342900">
              <a:defRPr/>
            </a:pPr>
            <a:r>
              <a:rPr lang="en-US" sz="1013" kern="0" dirty="0">
                <a:solidFill>
                  <a:prstClr val="black"/>
                </a:solidFill>
                <a:latin typeface="Georgia Regular" charset="0"/>
              </a:rPr>
              <a:t>(CBS, New York)</a:t>
            </a:r>
          </a:p>
        </p:txBody>
      </p:sp>
      <p:sp>
        <p:nvSpPr>
          <p:cNvPr id="103" name="Content Placeholder 2">
            <a:extLst>
              <a:ext uri="{FF2B5EF4-FFF2-40B4-BE49-F238E27FC236}">
                <a16:creationId xmlns:a16="http://schemas.microsoft.com/office/drawing/2014/main" id="{9780C8C2-DDE4-D741-9BD7-986B2C0116CD}"/>
              </a:ext>
            </a:extLst>
          </p:cNvPr>
          <p:cNvSpPr txBox="1">
            <a:spLocks/>
          </p:cNvSpPr>
          <p:nvPr/>
        </p:nvSpPr>
        <p:spPr>
          <a:xfrm>
            <a:off x="386536" y="1147452"/>
            <a:ext cx="2889542" cy="1814627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914318" rtl="0" eaLnBrk="1" latinLnBrk="0" hangingPunct="1">
              <a:lnSpc>
                <a:spcPct val="120000"/>
              </a:lnSpc>
              <a:spcBef>
                <a:spcPts val="1000"/>
              </a:spcBef>
              <a:buFontTx/>
              <a:buBlip>
                <a:blip r:embed="rId3"/>
              </a:buBlip>
              <a:defRPr sz="16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3888" indent="-28575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8525" indent="-17145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Tx/>
              <a:buBlip>
                <a:blip r:embed="rId4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3638" indent="-17145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Tx/>
              <a:buBlip>
                <a:blip r:embed="rId4"/>
              </a:buBlip>
              <a:tabLst>
                <a:tab pos="1163638" algn="l"/>
              </a:tabLst>
              <a:defRPr sz="10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63638" indent="-17145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Tx/>
              <a:buBlip>
                <a:blip r:embed="rId4"/>
              </a:buBlip>
              <a:defRPr sz="100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350" dirty="0">
                <a:latin typeface="Helvetica Neue" panose="02000503000000020004" pitchFamily="2" charset="0"/>
              </a:rPr>
              <a:t>Model:        Knowledge Graph</a:t>
            </a:r>
          </a:p>
          <a:p>
            <a:pPr marL="0" indent="0">
              <a:buNone/>
            </a:pPr>
            <a:r>
              <a:rPr lang="en-US" sz="1350" dirty="0">
                <a:latin typeface="Helvetica Neue" panose="02000503000000020004" pitchFamily="2" charset="0"/>
              </a:rPr>
              <a:t>Query:         Entity Tuples</a:t>
            </a:r>
          </a:p>
          <a:p>
            <a:pPr marL="0" indent="0">
              <a:buNone/>
            </a:pPr>
            <a:r>
              <a:rPr lang="en-US" sz="1350" dirty="0">
                <a:latin typeface="Helvetica Neue" panose="02000503000000020004" pitchFamily="2" charset="0"/>
              </a:rPr>
              <a:t>Similarity:  ~Isomorphism</a:t>
            </a:r>
            <a:endParaRPr lang="en-US" sz="600" dirty="0">
              <a:latin typeface="Helvetica Neue" panose="02000503000000020004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350" dirty="0">
                <a:latin typeface="Helvetica Neue" panose="02000503000000020004" pitchFamily="2" charset="0"/>
              </a:rPr>
              <a:t>Output:       A set of Tuples</a:t>
            </a:r>
            <a:endParaRPr lang="en-US" sz="900" dirty="0">
              <a:latin typeface="Helvetica Neue" panose="02000503000000020004" pitchFamily="2" charset="0"/>
            </a:endParaRPr>
          </a:p>
          <a:p>
            <a:endParaRPr lang="en-US" sz="900" dirty="0">
              <a:latin typeface="Helvetica Neue" panose="02000503000000020004" pitchFamily="2" charset="0"/>
            </a:endParaRPr>
          </a:p>
          <a:p>
            <a:endParaRPr lang="en-US" sz="900" dirty="0">
              <a:latin typeface="Helvetica Neue" panose="02000503000000020004" pitchFamily="2" charset="0"/>
            </a:endParaRPr>
          </a:p>
          <a:p>
            <a:endParaRPr lang="en-US" sz="900" dirty="0">
              <a:latin typeface="Helvetica Neue" panose="0200050300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B2531F0-2731-AF44-BDA4-818FA84C8511}"/>
              </a:ext>
            </a:extLst>
          </p:cNvPr>
          <p:cNvSpPr/>
          <p:nvPr/>
        </p:nvSpPr>
        <p:spPr>
          <a:xfrm>
            <a:off x="7233628" y="391604"/>
            <a:ext cx="167956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50" dirty="0">
                <a:solidFill>
                  <a:srgbClr val="0072E5"/>
                </a:solidFill>
                <a:latin typeface="LibreCaslonText"/>
              </a:rPr>
              <a:t>Jayaram et al. </a:t>
            </a:r>
            <a:r>
              <a:rPr lang="en-GB" sz="1350" dirty="0">
                <a:latin typeface="LibreCaslonText"/>
              </a:rPr>
              <a:t>[</a:t>
            </a:r>
            <a:r>
              <a:rPr lang="en-GB" sz="1350" dirty="0">
                <a:solidFill>
                  <a:srgbClr val="0072E5"/>
                </a:solidFill>
                <a:latin typeface="LibreCaslonText"/>
              </a:rPr>
              <a:t>2015</a:t>
            </a:r>
            <a:r>
              <a:rPr lang="en-GB" sz="1350" dirty="0">
                <a:latin typeface="LibreCaslonText"/>
              </a:rPr>
              <a:t>]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41A46D-45D2-804F-8AFB-B6B5641A2475}"/>
              </a:ext>
            </a:extLst>
          </p:cNvPr>
          <p:cNvSpPr/>
          <p:nvPr/>
        </p:nvSpPr>
        <p:spPr>
          <a:xfrm>
            <a:off x="386536" y="4316640"/>
            <a:ext cx="5315156" cy="4050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lIns="90000" tIns="90000" rIns="90000" bIns="90000" rtlCol="0" anchor="ctr"/>
          <a:lstStyle/>
          <a:p>
            <a:r>
              <a:rPr lang="en-US" sz="1200" dirty="0">
                <a:solidFill>
                  <a:schemeClr val="tx1"/>
                </a:solidFill>
                <a:latin typeface="Helvetica Neue" panose="02000503000000020004" pitchFamily="2" charset="0"/>
                <a:ea typeface="Georgia" charset="0"/>
                <a:cs typeface="Georgia" charset="0"/>
              </a:rPr>
              <a:t>Case: Known </a:t>
            </a:r>
            <a:r>
              <a:rPr lang="en-US" sz="1200" dirty="0" err="1">
                <a:solidFill>
                  <a:schemeClr val="tx1"/>
                </a:solidFill>
                <a:latin typeface="Helvetica Neue" panose="02000503000000020004" pitchFamily="2" charset="0"/>
                <a:ea typeface="Georgia" charset="0"/>
                <a:cs typeface="Georgia" charset="0"/>
              </a:rPr>
              <a:t>Entities+Uknown</a:t>
            </a:r>
            <a:r>
              <a:rPr lang="en-US" sz="1200" dirty="0">
                <a:solidFill>
                  <a:schemeClr val="tx1"/>
                </a:solidFill>
                <a:latin typeface="Helvetica Neue" panose="02000503000000020004" pitchFamily="2" charset="0"/>
                <a:ea typeface="Georgia" charset="0"/>
                <a:cs typeface="Georgia" charset="0"/>
              </a:rPr>
              <a:t> Connections </a:t>
            </a:r>
            <a:r>
              <a:rPr lang="en-US" dirty="0">
                <a:solidFill>
                  <a:schemeClr val="tx1"/>
                </a:solidFill>
                <a:latin typeface="Helvetica Neue" panose="02000503000000020004" pitchFamily="2" charset="0"/>
                <a:ea typeface="Georgia" charset="0"/>
                <a:cs typeface="Georgia" charset="0"/>
              </a:rPr>
              <a:t>→</a:t>
            </a:r>
            <a:r>
              <a:rPr lang="en-US" sz="1400" dirty="0">
                <a:solidFill>
                  <a:schemeClr val="tx1"/>
                </a:solidFill>
                <a:latin typeface="Helvetica Neue" panose="02000503000000020004" pitchFamily="2" charset="0"/>
                <a:ea typeface="Georgia" charset="0"/>
                <a:cs typeface="Georgia" charset="0"/>
              </a:rPr>
              <a:t> </a:t>
            </a:r>
            <a:r>
              <a:rPr lang="en-US" sz="1200" dirty="0">
                <a:solidFill>
                  <a:schemeClr val="tx1"/>
                </a:solidFill>
                <a:latin typeface="Helvetica Neue" panose="02000503000000020004" pitchFamily="2" charset="0"/>
                <a:ea typeface="Georgia" charset="0"/>
                <a:cs typeface="Georgia" charset="0"/>
              </a:rPr>
              <a:t>Find Complex Connections</a:t>
            </a:r>
          </a:p>
        </p:txBody>
      </p:sp>
    </p:spTree>
    <p:extLst>
      <p:ext uri="{BB962C8B-B14F-4D97-AF65-F5344CB8AC3E}">
        <p14:creationId xmlns:p14="http://schemas.microsoft.com/office/powerpoint/2010/main" val="180039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 animBg="1"/>
      <p:bldP spid="95" grpId="0" animBg="1"/>
      <p:bldP spid="96" grpId="0" animBg="1"/>
      <p:bldP spid="97" grpId="0" animBg="1"/>
      <p:bldP spid="16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2">
            <a:extLst>
              <a:ext uri="{FF2B5EF4-FFF2-40B4-BE49-F238E27FC236}">
                <a16:creationId xmlns:a16="http://schemas.microsoft.com/office/drawing/2014/main" id="{8CFBF2F3-9A42-684C-A086-485A76977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530" y="277718"/>
            <a:ext cx="6415760" cy="1105789"/>
          </a:xfrm>
        </p:spPr>
        <p:txBody>
          <a:bodyPr/>
          <a:lstStyle/>
          <a:p>
            <a:r>
              <a:rPr lang="en-US" b="1" dirty="0">
                <a:latin typeface="Helvetica Neue Condensed Black" panose="02000503000000020004" pitchFamily="2" charset="0"/>
              </a:rPr>
              <a:t>GQBE: Maximum Query Graph</a:t>
            </a:r>
            <a:br>
              <a:rPr lang="en-US" b="1" dirty="0">
                <a:latin typeface="Helvetica Neue Condensed Black" panose="02000503000000020004" pitchFamily="2" charset="0"/>
              </a:rPr>
            </a:br>
            <a:r>
              <a:rPr lang="en-US" sz="1800" dirty="0">
                <a:latin typeface="Helvetica Neue Thin" panose="020B0403020202020204" pitchFamily="34" charset="0"/>
              </a:rPr>
              <a:t>Understand the connections implied by the tuples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B2531F0-2731-AF44-BDA4-818FA84C8511}"/>
              </a:ext>
            </a:extLst>
          </p:cNvPr>
          <p:cNvSpPr/>
          <p:nvPr/>
        </p:nvSpPr>
        <p:spPr>
          <a:xfrm>
            <a:off x="7233628" y="391604"/>
            <a:ext cx="167956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50" dirty="0">
                <a:solidFill>
                  <a:srgbClr val="0072E5"/>
                </a:solidFill>
                <a:latin typeface="LibreCaslonText"/>
              </a:rPr>
              <a:t>Jayaram et al. </a:t>
            </a:r>
            <a:r>
              <a:rPr lang="en-GB" sz="1350" dirty="0">
                <a:latin typeface="LibreCaslonText"/>
              </a:rPr>
              <a:t>[</a:t>
            </a:r>
            <a:r>
              <a:rPr lang="en-GB" sz="1350" dirty="0">
                <a:solidFill>
                  <a:srgbClr val="0072E5"/>
                </a:solidFill>
                <a:latin typeface="LibreCaslonText"/>
              </a:rPr>
              <a:t>2015</a:t>
            </a:r>
            <a:r>
              <a:rPr lang="en-GB" sz="1350" dirty="0">
                <a:latin typeface="LibreCaslonText"/>
              </a:rPr>
              <a:t>] </a:t>
            </a:r>
          </a:p>
        </p:txBody>
      </p:sp>
      <p:sp>
        <p:nvSpPr>
          <p:cNvPr id="63" name="Freeform 62">
            <a:extLst>
              <a:ext uri="{FF2B5EF4-FFF2-40B4-BE49-F238E27FC236}">
                <a16:creationId xmlns:a16="http://schemas.microsoft.com/office/drawing/2014/main" id="{15A73419-6C07-B141-A6CD-E9CCAA4E0D04}"/>
              </a:ext>
            </a:extLst>
          </p:cNvPr>
          <p:cNvSpPr/>
          <p:nvPr/>
        </p:nvSpPr>
        <p:spPr>
          <a:xfrm flipV="1">
            <a:off x="2762130" y="2125414"/>
            <a:ext cx="1028700" cy="1339882"/>
          </a:xfrm>
          <a:custGeom>
            <a:avLst/>
            <a:gdLst>
              <a:gd name="connsiteX0" fmla="*/ 12613 w 1828800"/>
              <a:gd name="connsiteY0" fmla="*/ 0 h 2478340"/>
              <a:gd name="connsiteX1" fmla="*/ 1828800 w 1828800"/>
              <a:gd name="connsiteY1" fmla="*/ 0 h 2478340"/>
              <a:gd name="connsiteX2" fmla="*/ 1828800 w 1828800"/>
              <a:gd name="connsiteY2" fmla="*/ 712602 h 2478340"/>
              <a:gd name="connsiteX3" fmla="*/ 819807 w 1828800"/>
              <a:gd name="connsiteY3" fmla="*/ 712602 h 2478340"/>
              <a:gd name="connsiteX4" fmla="*/ 819807 w 1828800"/>
              <a:gd name="connsiteY4" fmla="*/ 2478340 h 2478340"/>
              <a:gd name="connsiteX5" fmla="*/ 0 w 1828800"/>
              <a:gd name="connsiteY5" fmla="*/ 2478340 h 2478340"/>
              <a:gd name="connsiteX6" fmla="*/ 12613 w 1828800"/>
              <a:gd name="connsiteY6" fmla="*/ 0 h 2478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8800" h="2478340">
                <a:moveTo>
                  <a:pt x="12613" y="0"/>
                </a:moveTo>
                <a:lnTo>
                  <a:pt x="1828800" y="0"/>
                </a:lnTo>
                <a:lnTo>
                  <a:pt x="1828800" y="712602"/>
                </a:lnTo>
                <a:lnTo>
                  <a:pt x="819807" y="712602"/>
                </a:lnTo>
                <a:lnTo>
                  <a:pt x="819807" y="2478340"/>
                </a:lnTo>
                <a:lnTo>
                  <a:pt x="0" y="2478340"/>
                </a:lnTo>
                <a:cubicBezTo>
                  <a:pt x="4204" y="1652227"/>
                  <a:pt x="8409" y="826113"/>
                  <a:pt x="12613" y="0"/>
                </a:cubicBezTo>
                <a:close/>
              </a:path>
            </a:pathLst>
          </a:custGeom>
          <a:solidFill>
            <a:srgbClr val="B9B8BB">
              <a:lumMod val="20000"/>
              <a:lumOff val="80000"/>
            </a:srgbClr>
          </a:solidFill>
          <a:ln w="25400" cap="flat" cmpd="sng" algn="ctr">
            <a:solidFill>
              <a:srgbClr val="B9B8BB"/>
            </a:solidFill>
            <a:prstDash val="dash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r>
              <a:rPr lang="en-US" sz="1013" kern="0" dirty="0">
                <a:solidFill>
                  <a:prstClr val="white"/>
                </a:solidFill>
                <a:latin typeface="Georgia Regular" charset="0"/>
              </a:rPr>
              <a:t>z</a:t>
            </a: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C8C55773-F78C-AE4E-A04F-C6E4BEFA2097}"/>
              </a:ext>
            </a:extLst>
          </p:cNvPr>
          <p:cNvSpPr/>
          <p:nvPr/>
        </p:nvSpPr>
        <p:spPr>
          <a:xfrm>
            <a:off x="1693897" y="3119555"/>
            <a:ext cx="358271" cy="295793"/>
          </a:xfrm>
          <a:prstGeom prst="roundRect">
            <a:avLst>
              <a:gd name="adj" fmla="val 10671"/>
            </a:avLst>
          </a:prstGeom>
          <a:solidFill>
            <a:srgbClr val="008B2B"/>
          </a:solidFill>
          <a:ln w="25400" cap="flat" cmpd="sng" algn="ctr">
            <a:solidFill>
              <a:srgbClr val="008B2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013" kern="0" dirty="0">
              <a:solidFill>
                <a:prstClr val="white"/>
              </a:solidFill>
              <a:latin typeface="Georgia Regular" charset="0"/>
            </a:endParaRP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573E2F42-18D8-CA48-BFBB-9E11CDC96340}"/>
              </a:ext>
            </a:extLst>
          </p:cNvPr>
          <p:cNvSpPr/>
          <p:nvPr/>
        </p:nvSpPr>
        <p:spPr>
          <a:xfrm>
            <a:off x="1689189" y="2155976"/>
            <a:ext cx="358271" cy="295793"/>
          </a:xfrm>
          <a:prstGeom prst="roundRect">
            <a:avLst/>
          </a:prstGeom>
          <a:solidFill>
            <a:srgbClr val="008B2B"/>
          </a:solidFill>
          <a:ln w="25400" cap="flat" cmpd="sng" algn="ctr">
            <a:solidFill>
              <a:srgbClr val="008B2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013" kern="0" dirty="0">
              <a:solidFill>
                <a:prstClr val="white"/>
              </a:solidFill>
              <a:latin typeface="Georgia Regular" charset="0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68C0A2D1-3C35-2A4F-BFE1-AEFAAAA6A11B}"/>
              </a:ext>
            </a:extLst>
          </p:cNvPr>
          <p:cNvSpPr/>
          <p:nvPr/>
        </p:nvSpPr>
        <p:spPr>
          <a:xfrm>
            <a:off x="1777899" y="2210002"/>
            <a:ext cx="187037" cy="187037"/>
          </a:xfrm>
          <a:prstGeom prst="ellipse">
            <a:avLst/>
          </a:prstGeom>
          <a:solidFill>
            <a:srgbClr val="F05332"/>
          </a:solidFill>
          <a:ln w="25400" cap="flat" cmpd="sng" algn="ctr">
            <a:solidFill>
              <a:srgbClr val="F05332">
                <a:shade val="50000"/>
              </a:srgbClr>
            </a:solidFill>
            <a:prstDash val="solid"/>
          </a:ln>
          <a:effectLst/>
        </p:spPr>
        <p:txBody>
          <a:bodyPr wrap="none" rtlCol="0" anchor="ctr"/>
          <a:lstStyle/>
          <a:p>
            <a:pPr algn="ctr" defTabSz="342900">
              <a:defRPr/>
            </a:pPr>
            <a:r>
              <a:rPr lang="en-US" sz="1013" kern="0" dirty="0">
                <a:solidFill>
                  <a:prstClr val="white"/>
                </a:solidFill>
                <a:latin typeface="Georgia Regular" charset="0"/>
              </a:rPr>
              <a:t>v</a:t>
            </a:r>
            <a:r>
              <a:rPr lang="en-US" sz="1013" kern="0" baseline="-25000" dirty="0">
                <a:solidFill>
                  <a:prstClr val="white"/>
                </a:solidFill>
                <a:latin typeface="Georgia Regular" charset="0"/>
              </a:rPr>
              <a:t>1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74575458-EE80-B04C-872D-2C6BB7867535}"/>
              </a:ext>
            </a:extLst>
          </p:cNvPr>
          <p:cNvSpPr/>
          <p:nvPr/>
        </p:nvSpPr>
        <p:spPr>
          <a:xfrm>
            <a:off x="2376571" y="1720657"/>
            <a:ext cx="187037" cy="187037"/>
          </a:xfrm>
          <a:prstGeom prst="ellipse">
            <a:avLst/>
          </a:prstGeom>
          <a:solidFill>
            <a:srgbClr val="B9B8BB"/>
          </a:solidFill>
          <a:ln w="25400" cap="flat" cmpd="sng" algn="ctr">
            <a:solidFill>
              <a:srgbClr val="B9B8B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013" kern="0" dirty="0">
              <a:solidFill>
                <a:prstClr val="white"/>
              </a:solidFill>
              <a:latin typeface="Georgia Regular" charset="0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9702E711-1840-EB45-8666-AA30BBEDB7D4}"/>
              </a:ext>
            </a:extLst>
          </p:cNvPr>
          <p:cNvSpPr/>
          <p:nvPr/>
        </p:nvSpPr>
        <p:spPr>
          <a:xfrm>
            <a:off x="2376571" y="2197459"/>
            <a:ext cx="187037" cy="187037"/>
          </a:xfrm>
          <a:prstGeom prst="ellipse">
            <a:avLst/>
          </a:prstGeom>
          <a:solidFill>
            <a:srgbClr val="F05332"/>
          </a:solidFill>
          <a:ln w="25400" cap="flat" cmpd="sng" algn="ctr">
            <a:solidFill>
              <a:srgbClr val="F0533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013" kern="0" dirty="0">
              <a:solidFill>
                <a:prstClr val="white"/>
              </a:solidFill>
              <a:latin typeface="Georgia Regular" charset="0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B4739388-ED7C-B242-AF38-4716ED50E30E}"/>
              </a:ext>
            </a:extLst>
          </p:cNvPr>
          <p:cNvSpPr/>
          <p:nvPr/>
        </p:nvSpPr>
        <p:spPr>
          <a:xfrm>
            <a:off x="2918240" y="2713218"/>
            <a:ext cx="187037" cy="187037"/>
          </a:xfrm>
          <a:prstGeom prst="ellipse">
            <a:avLst/>
          </a:prstGeom>
          <a:solidFill>
            <a:srgbClr val="325AB4"/>
          </a:solidFill>
          <a:ln w="25400" cap="flat" cmpd="sng" algn="ctr">
            <a:solidFill>
              <a:srgbClr val="325AB4">
                <a:shade val="50000"/>
              </a:srgbClr>
            </a:solidFill>
            <a:prstDash val="solid"/>
          </a:ln>
          <a:effectLst/>
        </p:spPr>
        <p:txBody>
          <a:bodyPr wrap="none" rtlCol="0" anchor="ctr"/>
          <a:lstStyle/>
          <a:p>
            <a:pPr algn="ctr" defTabSz="342900">
              <a:defRPr/>
            </a:pPr>
            <a:endParaRPr lang="en-US" sz="1013" kern="0" dirty="0">
              <a:solidFill>
                <a:prstClr val="white"/>
              </a:solidFill>
              <a:latin typeface="Georgia Regular" charset="0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C410B1A6-CE2F-D148-8B25-B74443D862C6}"/>
              </a:ext>
            </a:extLst>
          </p:cNvPr>
          <p:cNvSpPr/>
          <p:nvPr/>
        </p:nvSpPr>
        <p:spPr>
          <a:xfrm>
            <a:off x="2918240" y="2190701"/>
            <a:ext cx="187037" cy="187037"/>
          </a:xfrm>
          <a:prstGeom prst="ellipse">
            <a:avLst/>
          </a:prstGeom>
          <a:solidFill>
            <a:srgbClr val="00B050"/>
          </a:solidFill>
          <a:ln w="25400" cap="flat" cmpd="sng" algn="ctr">
            <a:solidFill>
              <a:srgbClr val="B9B8BB">
                <a:shade val="50000"/>
              </a:srgbClr>
            </a:solidFill>
            <a:prstDash val="solid"/>
          </a:ln>
          <a:effectLst/>
        </p:spPr>
        <p:txBody>
          <a:bodyPr wrap="none" rtlCol="0" anchor="ctr"/>
          <a:lstStyle/>
          <a:p>
            <a:pPr algn="ctr" defTabSz="342900">
              <a:defRPr/>
            </a:pPr>
            <a:r>
              <a:rPr lang="en-US" sz="1013" kern="0" dirty="0">
                <a:solidFill>
                  <a:prstClr val="white"/>
                </a:solidFill>
                <a:latin typeface="Georgia Regular" charset="0"/>
              </a:rPr>
              <a:t>u</a:t>
            </a:r>
            <a:r>
              <a:rPr lang="en-US" sz="1013" kern="0" baseline="-25000" dirty="0">
                <a:solidFill>
                  <a:prstClr val="white"/>
                </a:solidFill>
                <a:latin typeface="Georgia Regular" charset="0"/>
              </a:rPr>
              <a:t>2</a:t>
            </a:r>
            <a:endParaRPr lang="en-US" sz="1013" kern="0" dirty="0">
              <a:solidFill>
                <a:prstClr val="white"/>
              </a:solidFill>
              <a:latin typeface="Georgia Regular" charset="0"/>
            </a:endParaRPr>
          </a:p>
        </p:txBody>
      </p:sp>
      <p:cxnSp>
        <p:nvCxnSpPr>
          <p:cNvPr id="72" name="Straight Arrow Connector 14">
            <a:extLst>
              <a:ext uri="{FF2B5EF4-FFF2-40B4-BE49-F238E27FC236}">
                <a16:creationId xmlns:a16="http://schemas.microsoft.com/office/drawing/2014/main" id="{1658166E-853C-A74B-992D-96AC5534693C}"/>
              </a:ext>
            </a:extLst>
          </p:cNvPr>
          <p:cNvCxnSpPr/>
          <p:nvPr/>
        </p:nvCxnSpPr>
        <p:spPr>
          <a:xfrm flipH="1">
            <a:off x="1937544" y="1880303"/>
            <a:ext cx="466419" cy="357090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73" name="Straight Arrow Connector 15">
            <a:extLst>
              <a:ext uri="{FF2B5EF4-FFF2-40B4-BE49-F238E27FC236}">
                <a16:creationId xmlns:a16="http://schemas.microsoft.com/office/drawing/2014/main" id="{42FF5238-CE72-9243-9A07-C60BCCBA2457}"/>
              </a:ext>
            </a:extLst>
          </p:cNvPr>
          <p:cNvCxnSpPr/>
          <p:nvPr/>
        </p:nvCxnSpPr>
        <p:spPr>
          <a:xfrm>
            <a:off x="2470090" y="1907694"/>
            <a:ext cx="0" cy="289765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74" name="Straight Arrow Connector 16">
            <a:extLst>
              <a:ext uri="{FF2B5EF4-FFF2-40B4-BE49-F238E27FC236}">
                <a16:creationId xmlns:a16="http://schemas.microsoft.com/office/drawing/2014/main" id="{E7F658C8-5DF2-AA4B-AE29-F2C7A7BF898B}"/>
              </a:ext>
            </a:extLst>
          </p:cNvPr>
          <p:cNvCxnSpPr>
            <a:stCxn id="77" idx="5"/>
          </p:cNvCxnSpPr>
          <p:nvPr/>
        </p:nvCxnSpPr>
        <p:spPr>
          <a:xfrm>
            <a:off x="2536217" y="1880303"/>
            <a:ext cx="475542" cy="310398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75" name="Straight Arrow Connector 17">
            <a:extLst>
              <a:ext uri="{FF2B5EF4-FFF2-40B4-BE49-F238E27FC236}">
                <a16:creationId xmlns:a16="http://schemas.microsoft.com/office/drawing/2014/main" id="{1143C437-C5F0-E447-8D0B-6140602271F3}"/>
              </a:ext>
            </a:extLst>
          </p:cNvPr>
          <p:cNvCxnSpPr>
            <a:stCxn id="74" idx="4"/>
            <a:endCxn id="73" idx="0"/>
          </p:cNvCxnSpPr>
          <p:nvPr/>
        </p:nvCxnSpPr>
        <p:spPr>
          <a:xfrm>
            <a:off x="3011759" y="2377737"/>
            <a:ext cx="0" cy="335481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76" name="Straight Arrow Connector 27">
            <a:extLst>
              <a:ext uri="{FF2B5EF4-FFF2-40B4-BE49-F238E27FC236}">
                <a16:creationId xmlns:a16="http://schemas.microsoft.com/office/drawing/2014/main" id="{A3F825BE-0DAC-F44C-9425-A0228ADB438D}"/>
              </a:ext>
            </a:extLst>
          </p:cNvPr>
          <p:cNvCxnSpPr/>
          <p:nvPr/>
        </p:nvCxnSpPr>
        <p:spPr>
          <a:xfrm flipH="1">
            <a:off x="1964935" y="2298227"/>
            <a:ext cx="411637" cy="12544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/>
            <a:tailEnd type="none"/>
          </a:ln>
          <a:effectLst/>
        </p:spPr>
      </p:cxnSp>
      <p:sp>
        <p:nvSpPr>
          <p:cNvPr id="77" name="Ovale 18">
            <a:extLst>
              <a:ext uri="{FF2B5EF4-FFF2-40B4-BE49-F238E27FC236}">
                <a16:creationId xmlns:a16="http://schemas.microsoft.com/office/drawing/2014/main" id="{59C512C6-7EA6-CA4A-96F0-660BA15843A7}"/>
              </a:ext>
            </a:extLst>
          </p:cNvPr>
          <p:cNvSpPr/>
          <p:nvPr/>
        </p:nvSpPr>
        <p:spPr>
          <a:xfrm>
            <a:off x="2907309" y="3207744"/>
            <a:ext cx="203747" cy="203747"/>
          </a:xfrm>
          <a:prstGeom prst="ellipse">
            <a:avLst/>
          </a:prstGeom>
          <a:solidFill>
            <a:srgbClr val="F05332"/>
          </a:solidFill>
          <a:ln w="25400" cap="flat" cmpd="sng" algn="ctr">
            <a:solidFill>
              <a:srgbClr val="F05332">
                <a:shade val="50000"/>
              </a:srgbClr>
            </a:solidFill>
            <a:prstDash val="solid"/>
          </a:ln>
          <a:effectLst/>
        </p:spPr>
        <p:txBody>
          <a:bodyPr wrap="none" rtlCol="0" anchor="ctr"/>
          <a:lstStyle/>
          <a:p>
            <a:pPr algn="ctr" defTabSz="342900">
              <a:defRPr/>
            </a:pPr>
            <a:r>
              <a:rPr lang="it-IT" sz="1013" kern="0" dirty="0">
                <a:solidFill>
                  <a:prstClr val="white"/>
                </a:solidFill>
                <a:latin typeface="Georgia Regular" charset="0"/>
              </a:rPr>
              <a:t>u</a:t>
            </a:r>
            <a:r>
              <a:rPr lang="it-IT" sz="1013" kern="0" baseline="-25000" dirty="0">
                <a:solidFill>
                  <a:prstClr val="white"/>
                </a:solidFill>
                <a:latin typeface="Georgia Regular" charset="0"/>
              </a:rPr>
              <a:t>1</a:t>
            </a:r>
          </a:p>
        </p:txBody>
      </p:sp>
      <p:sp>
        <p:nvSpPr>
          <p:cNvPr id="78" name="Ovale 19">
            <a:extLst>
              <a:ext uri="{FF2B5EF4-FFF2-40B4-BE49-F238E27FC236}">
                <a16:creationId xmlns:a16="http://schemas.microsoft.com/office/drawing/2014/main" id="{BB5B5AF6-AB70-594F-9EBA-FC777004E4D2}"/>
              </a:ext>
            </a:extLst>
          </p:cNvPr>
          <p:cNvSpPr/>
          <p:nvPr/>
        </p:nvSpPr>
        <p:spPr>
          <a:xfrm>
            <a:off x="1772618" y="2696508"/>
            <a:ext cx="203747" cy="203747"/>
          </a:xfrm>
          <a:prstGeom prst="ellipse">
            <a:avLst/>
          </a:prstGeom>
          <a:solidFill>
            <a:srgbClr val="325AB4"/>
          </a:solidFill>
          <a:ln w="25400" cap="flat" cmpd="sng" algn="ctr">
            <a:solidFill>
              <a:srgbClr val="325AB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it-IT" sz="1013" kern="0" dirty="0">
              <a:solidFill>
                <a:prstClr val="white"/>
              </a:solidFill>
              <a:latin typeface="Georgia Regular" charset="0"/>
            </a:endParaRPr>
          </a:p>
        </p:txBody>
      </p:sp>
      <p:sp>
        <p:nvSpPr>
          <p:cNvPr id="79" name="Ovale 20">
            <a:extLst>
              <a:ext uri="{FF2B5EF4-FFF2-40B4-BE49-F238E27FC236}">
                <a16:creationId xmlns:a16="http://schemas.microsoft.com/office/drawing/2014/main" id="{186E57D1-9C02-064E-B8E2-FA89BD464E12}"/>
              </a:ext>
            </a:extLst>
          </p:cNvPr>
          <p:cNvSpPr/>
          <p:nvPr/>
        </p:nvSpPr>
        <p:spPr>
          <a:xfrm>
            <a:off x="2371291" y="2696508"/>
            <a:ext cx="203747" cy="203747"/>
          </a:xfrm>
          <a:prstGeom prst="ellipse">
            <a:avLst/>
          </a:prstGeom>
          <a:solidFill>
            <a:srgbClr val="325AB4"/>
          </a:solidFill>
          <a:ln w="25400" cap="flat" cmpd="sng" algn="ctr">
            <a:solidFill>
              <a:srgbClr val="325AB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it-IT" sz="1013" kern="0" dirty="0">
              <a:solidFill>
                <a:prstClr val="white"/>
              </a:solidFill>
              <a:latin typeface="Georgia Regular" charset="0"/>
            </a:endParaRPr>
          </a:p>
        </p:txBody>
      </p:sp>
      <p:cxnSp>
        <p:nvCxnSpPr>
          <p:cNvPr id="80" name="Straight Arrow Connector 27">
            <a:extLst>
              <a:ext uri="{FF2B5EF4-FFF2-40B4-BE49-F238E27FC236}">
                <a16:creationId xmlns:a16="http://schemas.microsoft.com/office/drawing/2014/main" id="{39447AD7-BDC6-6D47-9343-32414819B466}"/>
              </a:ext>
            </a:extLst>
          </p:cNvPr>
          <p:cNvCxnSpPr>
            <a:stCxn id="82" idx="0"/>
            <a:endCxn id="70" idx="4"/>
          </p:cNvCxnSpPr>
          <p:nvPr/>
        </p:nvCxnSpPr>
        <p:spPr>
          <a:xfrm flipH="1" flipV="1">
            <a:off x="1871417" y="2397039"/>
            <a:ext cx="3075" cy="299470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81" name="Straight Arrow Connector 17">
            <a:extLst>
              <a:ext uri="{FF2B5EF4-FFF2-40B4-BE49-F238E27FC236}">
                <a16:creationId xmlns:a16="http://schemas.microsoft.com/office/drawing/2014/main" id="{49DB76D1-A4C3-3840-9A8B-CC1F6B9D0F7A}"/>
              </a:ext>
            </a:extLst>
          </p:cNvPr>
          <p:cNvCxnSpPr>
            <a:stCxn id="72" idx="4"/>
          </p:cNvCxnSpPr>
          <p:nvPr/>
        </p:nvCxnSpPr>
        <p:spPr>
          <a:xfrm>
            <a:off x="2470090" y="2384494"/>
            <a:ext cx="3075" cy="312014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82" name="Straight Arrow Connector 17">
            <a:extLst>
              <a:ext uri="{FF2B5EF4-FFF2-40B4-BE49-F238E27FC236}">
                <a16:creationId xmlns:a16="http://schemas.microsoft.com/office/drawing/2014/main" id="{3689226B-72BD-ED41-87F7-0F1A8C32A1E8}"/>
              </a:ext>
            </a:extLst>
          </p:cNvPr>
          <p:cNvCxnSpPr>
            <a:stCxn id="73" idx="4"/>
            <a:endCxn id="81" idx="0"/>
          </p:cNvCxnSpPr>
          <p:nvPr/>
        </p:nvCxnSpPr>
        <p:spPr>
          <a:xfrm flipH="1">
            <a:off x="3009183" y="2900254"/>
            <a:ext cx="2576" cy="307490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83" name="Straight Arrow Connector 16">
            <a:extLst>
              <a:ext uri="{FF2B5EF4-FFF2-40B4-BE49-F238E27FC236}">
                <a16:creationId xmlns:a16="http://schemas.microsoft.com/office/drawing/2014/main" id="{ED0F0A90-CDB8-6648-A3C8-E7DE65E804D0}"/>
              </a:ext>
            </a:extLst>
          </p:cNvPr>
          <p:cNvCxnSpPr>
            <a:stCxn id="77" idx="6"/>
            <a:endCxn id="114" idx="2"/>
          </p:cNvCxnSpPr>
          <p:nvPr/>
        </p:nvCxnSpPr>
        <p:spPr>
          <a:xfrm>
            <a:off x="3111056" y="3309618"/>
            <a:ext cx="397194" cy="7466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/>
            <a:tailEnd type="none"/>
          </a:ln>
          <a:effectLst/>
        </p:spPr>
      </p:cxnSp>
      <p:sp>
        <p:nvSpPr>
          <p:cNvPr id="84" name="Oval 10">
            <a:extLst>
              <a:ext uri="{FF2B5EF4-FFF2-40B4-BE49-F238E27FC236}">
                <a16:creationId xmlns:a16="http://schemas.microsoft.com/office/drawing/2014/main" id="{1F000E3A-D949-F94D-A50D-EB7B4946BA63}"/>
              </a:ext>
            </a:extLst>
          </p:cNvPr>
          <p:cNvSpPr/>
          <p:nvPr/>
        </p:nvSpPr>
        <p:spPr>
          <a:xfrm>
            <a:off x="3508249" y="2710684"/>
            <a:ext cx="187037" cy="187037"/>
          </a:xfrm>
          <a:prstGeom prst="ellipse">
            <a:avLst/>
          </a:prstGeom>
          <a:solidFill>
            <a:srgbClr val="F05332"/>
          </a:solidFill>
          <a:ln w="25400" cap="flat" cmpd="sng" algn="ctr">
            <a:solidFill>
              <a:srgbClr val="F0533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013" kern="0" dirty="0">
              <a:solidFill>
                <a:prstClr val="white"/>
              </a:solidFill>
              <a:latin typeface="Georgia Regular" charset="0"/>
            </a:endParaRPr>
          </a:p>
        </p:txBody>
      </p:sp>
      <p:cxnSp>
        <p:nvCxnSpPr>
          <p:cNvPr id="85" name="Straight Arrow Connector 16">
            <a:extLst>
              <a:ext uri="{FF2B5EF4-FFF2-40B4-BE49-F238E27FC236}">
                <a16:creationId xmlns:a16="http://schemas.microsoft.com/office/drawing/2014/main" id="{58ECAC39-6B4F-C042-A618-5B68638A34F6}"/>
              </a:ext>
            </a:extLst>
          </p:cNvPr>
          <p:cNvCxnSpPr>
            <a:stCxn id="73" idx="6"/>
          </p:cNvCxnSpPr>
          <p:nvPr/>
        </p:nvCxnSpPr>
        <p:spPr>
          <a:xfrm flipV="1">
            <a:off x="3105277" y="2804203"/>
            <a:ext cx="402973" cy="2534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/>
            <a:tailEnd type="none"/>
          </a:ln>
          <a:effectLst/>
        </p:spPr>
      </p:cxnSp>
      <p:sp>
        <p:nvSpPr>
          <p:cNvPr id="86" name="Oval 85">
            <a:extLst>
              <a:ext uri="{FF2B5EF4-FFF2-40B4-BE49-F238E27FC236}">
                <a16:creationId xmlns:a16="http://schemas.microsoft.com/office/drawing/2014/main" id="{B782DAF2-6604-524F-8083-FF357ED6EEED}"/>
              </a:ext>
            </a:extLst>
          </p:cNvPr>
          <p:cNvSpPr/>
          <p:nvPr/>
        </p:nvSpPr>
        <p:spPr>
          <a:xfrm>
            <a:off x="1777897" y="3170937"/>
            <a:ext cx="187037" cy="187037"/>
          </a:xfrm>
          <a:prstGeom prst="ellipse">
            <a:avLst/>
          </a:prstGeom>
          <a:solidFill>
            <a:srgbClr val="00B050"/>
          </a:solidFill>
          <a:ln w="25400" cap="flat" cmpd="sng" algn="ctr">
            <a:solidFill>
              <a:srgbClr val="B9B8BB">
                <a:shade val="50000"/>
              </a:srgbClr>
            </a:solidFill>
            <a:prstDash val="solid"/>
          </a:ln>
          <a:effectLst/>
        </p:spPr>
        <p:txBody>
          <a:bodyPr wrap="none" rtlCol="0" anchor="ctr"/>
          <a:lstStyle/>
          <a:p>
            <a:pPr algn="ctr" defTabSz="342900">
              <a:defRPr/>
            </a:pPr>
            <a:r>
              <a:rPr lang="en-US" sz="1013" kern="0" dirty="0">
                <a:solidFill>
                  <a:prstClr val="white"/>
                </a:solidFill>
                <a:latin typeface="Georgia Regular" charset="0"/>
              </a:rPr>
              <a:t>v</a:t>
            </a:r>
            <a:r>
              <a:rPr lang="en-US" sz="1013" kern="0" baseline="-25000" dirty="0">
                <a:solidFill>
                  <a:prstClr val="white"/>
                </a:solidFill>
                <a:latin typeface="Georgia Regular" charset="0"/>
              </a:rPr>
              <a:t>2</a:t>
            </a:r>
            <a:endParaRPr lang="en-US" sz="1013" kern="0" dirty="0">
              <a:solidFill>
                <a:prstClr val="white"/>
              </a:solidFill>
              <a:latin typeface="Georgia Regular" charset="0"/>
            </a:endParaRPr>
          </a:p>
        </p:txBody>
      </p:sp>
      <p:cxnSp>
        <p:nvCxnSpPr>
          <p:cNvPr id="87" name="Straight Arrow Connector 27">
            <a:extLst>
              <a:ext uri="{FF2B5EF4-FFF2-40B4-BE49-F238E27FC236}">
                <a16:creationId xmlns:a16="http://schemas.microsoft.com/office/drawing/2014/main" id="{AB65D773-C524-3047-A8EE-0FA72B586151}"/>
              </a:ext>
            </a:extLst>
          </p:cNvPr>
          <p:cNvCxnSpPr>
            <a:stCxn id="86" idx="0"/>
            <a:endCxn id="78" idx="4"/>
          </p:cNvCxnSpPr>
          <p:nvPr/>
        </p:nvCxnSpPr>
        <p:spPr>
          <a:xfrm flipV="1">
            <a:off x="1871416" y="2900254"/>
            <a:ext cx="3076" cy="270683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/>
            <a:tailEnd type="none"/>
          </a:ln>
          <a:effectLst/>
        </p:spPr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C7B882B6-7589-964E-9D16-E20E84C2275A}"/>
              </a:ext>
            </a:extLst>
          </p:cNvPr>
          <p:cNvSpPr txBox="1"/>
          <p:nvPr/>
        </p:nvSpPr>
        <p:spPr>
          <a:xfrm>
            <a:off x="3068919" y="1534957"/>
            <a:ext cx="772969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1013" dirty="0">
                <a:solidFill>
                  <a:prstClr val="black"/>
                </a:solidFill>
                <a:latin typeface="Georgia Regular" charset="0"/>
              </a:rPr>
              <a:t>Q = (v</a:t>
            </a:r>
            <a:r>
              <a:rPr lang="en-US" sz="1013" baseline="-25000" dirty="0">
                <a:solidFill>
                  <a:prstClr val="black"/>
                </a:solidFill>
                <a:latin typeface="Georgia Regular" charset="0"/>
              </a:rPr>
              <a:t>1</a:t>
            </a:r>
            <a:r>
              <a:rPr lang="en-US" sz="1013" dirty="0">
                <a:solidFill>
                  <a:prstClr val="black"/>
                </a:solidFill>
                <a:latin typeface="Georgia Regular" charset="0"/>
              </a:rPr>
              <a:t>,v</a:t>
            </a:r>
            <a:r>
              <a:rPr lang="en-US" sz="1013" baseline="-25000" dirty="0">
                <a:solidFill>
                  <a:prstClr val="black"/>
                </a:solidFill>
                <a:latin typeface="Georgia Regular" charset="0"/>
              </a:rPr>
              <a:t>2</a:t>
            </a:r>
            <a:r>
              <a:rPr lang="en-US" sz="1013" dirty="0">
                <a:solidFill>
                  <a:prstClr val="black"/>
                </a:solidFill>
                <a:latin typeface="Georgia Regular" charset="0"/>
              </a:rPr>
              <a:t>)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F3DA0D99-8241-3E4D-BDE9-17F33E74F077}"/>
              </a:ext>
            </a:extLst>
          </p:cNvPr>
          <p:cNvSpPr txBox="1"/>
          <p:nvPr/>
        </p:nvSpPr>
        <p:spPr>
          <a:xfrm>
            <a:off x="1600379" y="2920086"/>
            <a:ext cx="369012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1013" dirty="0">
                <a:solidFill>
                  <a:prstClr val="black"/>
                </a:solidFill>
                <a:latin typeface="Georgia Regular" charset="0"/>
              </a:rPr>
              <a:t>0.5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FF5CBAE9-1458-964B-B3EC-02A456099AA7}"/>
              </a:ext>
            </a:extLst>
          </p:cNvPr>
          <p:cNvSpPr txBox="1"/>
          <p:nvPr/>
        </p:nvSpPr>
        <p:spPr>
          <a:xfrm>
            <a:off x="1600378" y="2463321"/>
            <a:ext cx="365806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1013" dirty="0">
                <a:solidFill>
                  <a:prstClr val="black"/>
                </a:solidFill>
                <a:latin typeface="Georgia Regular" charset="0"/>
              </a:rPr>
              <a:t>0.7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96567743-54C8-534D-AB19-1F0A4913F9A8}"/>
              </a:ext>
            </a:extLst>
          </p:cNvPr>
          <p:cNvSpPr txBox="1"/>
          <p:nvPr/>
        </p:nvSpPr>
        <p:spPr>
          <a:xfrm>
            <a:off x="2037100" y="2283698"/>
            <a:ext cx="373820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1013" dirty="0">
                <a:solidFill>
                  <a:prstClr val="black"/>
                </a:solidFill>
                <a:latin typeface="Georgia Regular" charset="0"/>
              </a:rPr>
              <a:t>0.4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1B9893D0-DF71-DB42-807F-CAF0A641EA16}"/>
              </a:ext>
            </a:extLst>
          </p:cNvPr>
          <p:cNvSpPr txBox="1"/>
          <p:nvPr/>
        </p:nvSpPr>
        <p:spPr>
          <a:xfrm>
            <a:off x="1976365" y="1864769"/>
            <a:ext cx="356188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1013" dirty="0">
                <a:solidFill>
                  <a:prstClr val="black"/>
                </a:solidFill>
                <a:latin typeface="Georgia Regular" charset="0"/>
              </a:rPr>
              <a:t>0.1</a:t>
            </a:r>
          </a:p>
        </p:txBody>
      </p:sp>
      <p:sp>
        <p:nvSpPr>
          <p:cNvPr id="104" name="Freeform 103">
            <a:extLst>
              <a:ext uri="{FF2B5EF4-FFF2-40B4-BE49-F238E27FC236}">
                <a16:creationId xmlns:a16="http://schemas.microsoft.com/office/drawing/2014/main" id="{BA1148B2-6B24-1344-8030-90D535618A35}"/>
              </a:ext>
            </a:extLst>
          </p:cNvPr>
          <p:cNvSpPr/>
          <p:nvPr/>
        </p:nvSpPr>
        <p:spPr>
          <a:xfrm>
            <a:off x="1632431" y="2095674"/>
            <a:ext cx="1028700" cy="1394066"/>
          </a:xfrm>
          <a:custGeom>
            <a:avLst/>
            <a:gdLst>
              <a:gd name="connsiteX0" fmla="*/ 12613 w 1828800"/>
              <a:gd name="connsiteY0" fmla="*/ 0 h 2478340"/>
              <a:gd name="connsiteX1" fmla="*/ 1828800 w 1828800"/>
              <a:gd name="connsiteY1" fmla="*/ 0 h 2478340"/>
              <a:gd name="connsiteX2" fmla="*/ 1828800 w 1828800"/>
              <a:gd name="connsiteY2" fmla="*/ 712602 h 2478340"/>
              <a:gd name="connsiteX3" fmla="*/ 819807 w 1828800"/>
              <a:gd name="connsiteY3" fmla="*/ 712602 h 2478340"/>
              <a:gd name="connsiteX4" fmla="*/ 819807 w 1828800"/>
              <a:gd name="connsiteY4" fmla="*/ 2478340 h 2478340"/>
              <a:gd name="connsiteX5" fmla="*/ 0 w 1828800"/>
              <a:gd name="connsiteY5" fmla="*/ 2478340 h 2478340"/>
              <a:gd name="connsiteX6" fmla="*/ 12613 w 1828800"/>
              <a:gd name="connsiteY6" fmla="*/ 0 h 2478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8800" h="2478340">
                <a:moveTo>
                  <a:pt x="12613" y="0"/>
                </a:moveTo>
                <a:lnTo>
                  <a:pt x="1828800" y="0"/>
                </a:lnTo>
                <a:lnTo>
                  <a:pt x="1828800" y="712602"/>
                </a:lnTo>
                <a:lnTo>
                  <a:pt x="819807" y="712602"/>
                </a:lnTo>
                <a:lnTo>
                  <a:pt x="819807" y="2478340"/>
                </a:lnTo>
                <a:lnTo>
                  <a:pt x="0" y="2478340"/>
                </a:lnTo>
                <a:cubicBezTo>
                  <a:pt x="4204" y="1652227"/>
                  <a:pt x="8409" y="826113"/>
                  <a:pt x="12613" y="0"/>
                </a:cubicBezTo>
                <a:close/>
              </a:path>
            </a:pathLst>
          </a:custGeom>
          <a:noFill/>
          <a:ln w="25400" cap="flat" cmpd="sng" algn="ctr">
            <a:solidFill>
              <a:srgbClr val="325AB4">
                <a:shade val="50000"/>
              </a:srgbClr>
            </a:solidFill>
            <a:prstDash val="dash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013" kern="0" dirty="0">
              <a:solidFill>
                <a:prstClr val="white"/>
              </a:solidFill>
              <a:latin typeface="Georgia Regular" charset="0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09704DB5-08EC-3C40-B265-07B445CD5E64}"/>
              </a:ext>
            </a:extLst>
          </p:cNvPr>
          <p:cNvSpPr/>
          <p:nvPr/>
        </p:nvSpPr>
        <p:spPr>
          <a:xfrm>
            <a:off x="1377077" y="3615437"/>
            <a:ext cx="1129425" cy="479430"/>
          </a:xfrm>
          <a:prstGeom prst="rect">
            <a:avLst/>
          </a:prstGeom>
          <a:solidFill>
            <a:srgbClr val="325AB4"/>
          </a:solidFill>
          <a:ln w="25400" cap="flat" cmpd="sng" algn="ctr">
            <a:noFill/>
            <a:prstDash val="solid"/>
          </a:ln>
          <a:effectLst/>
        </p:spPr>
        <p:txBody>
          <a:bodyPr lIns="135000" tIns="135000" rIns="135000" bIns="135000" rtlCol="0" anchor="ctr"/>
          <a:lstStyle/>
          <a:p>
            <a:pPr algn="ctr" defTabSz="342900">
              <a:defRPr/>
            </a:pPr>
            <a:r>
              <a:rPr lang="en-US" sz="1050" kern="0" dirty="0">
                <a:solidFill>
                  <a:prstClr val="white"/>
                </a:solidFill>
                <a:latin typeface="Helvetica Neue" panose="02000503000000020004" pitchFamily="2" charset="0"/>
              </a:rPr>
              <a:t>Maximum Query Graph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8CBA1D1C-9BD2-B343-A736-52B5B6F64569}"/>
              </a:ext>
            </a:extLst>
          </p:cNvPr>
          <p:cNvSpPr txBox="1"/>
          <p:nvPr/>
        </p:nvSpPr>
        <p:spPr>
          <a:xfrm>
            <a:off x="2466093" y="2485497"/>
            <a:ext cx="356188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1013" dirty="0">
                <a:solidFill>
                  <a:prstClr val="black"/>
                </a:solidFill>
                <a:latin typeface="Georgia Regular" charset="0"/>
              </a:rPr>
              <a:t>0.1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4BE7F8E0-FD80-6244-A4E6-D9E11865B2FA}"/>
              </a:ext>
            </a:extLst>
          </p:cNvPr>
          <p:cNvSpPr txBox="1"/>
          <p:nvPr/>
        </p:nvSpPr>
        <p:spPr>
          <a:xfrm>
            <a:off x="2727232" y="2962485"/>
            <a:ext cx="372218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1013" dirty="0">
                <a:solidFill>
                  <a:prstClr val="black"/>
                </a:solidFill>
                <a:latin typeface="Georgia Regular" charset="0"/>
              </a:rPr>
              <a:t>0.3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FB03B894-A8FE-244E-8FC9-DABD05CFE776}"/>
              </a:ext>
            </a:extLst>
          </p:cNvPr>
          <p:cNvSpPr txBox="1"/>
          <p:nvPr/>
        </p:nvSpPr>
        <p:spPr>
          <a:xfrm>
            <a:off x="2724955" y="2455599"/>
            <a:ext cx="377026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1013" dirty="0">
                <a:solidFill>
                  <a:prstClr val="black"/>
                </a:solidFill>
                <a:latin typeface="Georgia Regular" charset="0"/>
              </a:rPr>
              <a:t>0.8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78AA4547-2FCB-3A44-8E5E-1C5FEFA89E74}"/>
              </a:ext>
            </a:extLst>
          </p:cNvPr>
          <p:cNvSpPr txBox="1"/>
          <p:nvPr/>
        </p:nvSpPr>
        <p:spPr>
          <a:xfrm>
            <a:off x="3154049" y="3270972"/>
            <a:ext cx="369012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1013" dirty="0">
                <a:solidFill>
                  <a:prstClr val="black"/>
                </a:solidFill>
                <a:latin typeface="Georgia Regular" charset="0"/>
              </a:rPr>
              <a:t>0.5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28FCAC5D-4044-DD45-B160-B1CB1E6C481E}"/>
              </a:ext>
            </a:extLst>
          </p:cNvPr>
          <p:cNvSpPr txBox="1"/>
          <p:nvPr/>
        </p:nvSpPr>
        <p:spPr>
          <a:xfrm>
            <a:off x="2426869" y="1903217"/>
            <a:ext cx="372218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1013" dirty="0">
                <a:solidFill>
                  <a:prstClr val="black"/>
                </a:solidFill>
                <a:latin typeface="Georgia Regular" charset="0"/>
              </a:rPr>
              <a:t>0.2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B3F4E815-2AA6-D145-A0F2-470BDEC658E2}"/>
              </a:ext>
            </a:extLst>
          </p:cNvPr>
          <p:cNvSpPr txBox="1"/>
          <p:nvPr/>
        </p:nvSpPr>
        <p:spPr>
          <a:xfrm>
            <a:off x="2784990" y="1850916"/>
            <a:ext cx="356188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1013" dirty="0">
                <a:solidFill>
                  <a:prstClr val="black"/>
                </a:solidFill>
                <a:latin typeface="Georgia Regular" charset="0"/>
              </a:rPr>
              <a:t>0.1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0CB508A3-7F92-E14F-8FF5-41DFC2FD8220}"/>
              </a:ext>
            </a:extLst>
          </p:cNvPr>
          <p:cNvSpPr/>
          <p:nvPr/>
        </p:nvSpPr>
        <p:spPr>
          <a:xfrm>
            <a:off x="2784991" y="3615437"/>
            <a:ext cx="990077" cy="479430"/>
          </a:xfrm>
          <a:prstGeom prst="rect">
            <a:avLst/>
          </a:prstGeom>
          <a:solidFill>
            <a:srgbClr val="325AB4"/>
          </a:solidFill>
          <a:ln w="25400" cap="flat" cmpd="sng" algn="ctr">
            <a:noFill/>
            <a:prstDash val="solid"/>
          </a:ln>
          <a:effectLst/>
        </p:spPr>
        <p:txBody>
          <a:bodyPr lIns="135000" tIns="135000" rIns="135000" bIns="135000" rtlCol="0" anchor="ctr"/>
          <a:lstStyle/>
          <a:p>
            <a:pPr algn="ctr" defTabSz="342900">
              <a:defRPr/>
            </a:pPr>
            <a:r>
              <a:rPr lang="en-US" sz="1050" kern="0" dirty="0">
                <a:solidFill>
                  <a:prstClr val="white"/>
                </a:solidFill>
                <a:latin typeface="Helvetica Neue" panose="02000503000000020004" pitchFamily="2" charset="0"/>
              </a:rPr>
              <a:t>Answer graph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29A2A9B2-A97C-6441-A039-9FF4D638DE69}"/>
              </a:ext>
            </a:extLst>
          </p:cNvPr>
          <p:cNvSpPr/>
          <p:nvPr/>
        </p:nvSpPr>
        <p:spPr>
          <a:xfrm>
            <a:off x="5361760" y="922173"/>
            <a:ext cx="3464357" cy="2040312"/>
          </a:xfrm>
          <a:prstGeom prst="rect">
            <a:avLst/>
          </a:prstGeom>
          <a:solidFill>
            <a:srgbClr val="325AB4"/>
          </a:solidFill>
          <a:ln w="25400" cap="flat" cmpd="sng" algn="ctr">
            <a:noFill/>
            <a:prstDash val="solid"/>
          </a:ln>
          <a:effectLst/>
        </p:spPr>
        <p:txBody>
          <a:bodyPr lIns="135000" tIns="135000" rIns="135000" bIns="135000" rtlCol="0" anchor="t"/>
          <a:lstStyle/>
          <a:p>
            <a:pPr marL="192881" indent="-192881" defTabSz="342900">
              <a:buFont typeface="+mj-lt"/>
              <a:buAutoNum type="arabicPeriod"/>
              <a:defRPr/>
            </a:pPr>
            <a:r>
              <a:rPr lang="en-US" sz="1500" kern="0" dirty="0">
                <a:solidFill>
                  <a:prstClr val="white"/>
                </a:solidFill>
                <a:latin typeface="Helvetica Neue" panose="02000503000000020004" pitchFamily="2" charset="0"/>
              </a:rPr>
              <a:t>Find the maximum query graph</a:t>
            </a:r>
          </a:p>
          <a:p>
            <a:pPr marL="450056" lvl="1" indent="-192881" defTabSz="342900">
              <a:buFont typeface="Arial" charset="0"/>
              <a:buChar char="•"/>
              <a:defRPr/>
            </a:pPr>
            <a:r>
              <a:rPr lang="en-US" sz="1500" kern="0" dirty="0">
                <a:solidFill>
                  <a:prstClr val="white"/>
                </a:solidFill>
                <a:latin typeface="Helvetica Neue" panose="02000503000000020004" pitchFamily="2" charset="0"/>
              </a:rPr>
              <a:t>Graph with </a:t>
            </a:r>
            <a:r>
              <a:rPr lang="en-US" sz="1500" u="sng" kern="0" dirty="0">
                <a:solidFill>
                  <a:prstClr val="white"/>
                </a:solidFill>
                <a:latin typeface="Helvetica Neue" panose="02000503000000020004" pitchFamily="2" charset="0"/>
              </a:rPr>
              <a:t>M edges</a:t>
            </a:r>
            <a:r>
              <a:rPr lang="en-US" sz="1500" kern="0" dirty="0">
                <a:solidFill>
                  <a:prstClr val="white"/>
                </a:solidFill>
                <a:latin typeface="Helvetica Neue" panose="02000503000000020004" pitchFamily="2" charset="0"/>
              </a:rPr>
              <a:t> having the </a:t>
            </a:r>
            <a:r>
              <a:rPr lang="en-US" sz="1500" u="sng" kern="0" dirty="0">
                <a:solidFill>
                  <a:prstClr val="white"/>
                </a:solidFill>
                <a:latin typeface="Helvetica Neue" panose="02000503000000020004" pitchFamily="2" charset="0"/>
              </a:rPr>
              <a:t>maximum weight</a:t>
            </a:r>
          </a:p>
          <a:p>
            <a:pPr marL="450056" lvl="1" indent="-192881" defTabSz="342900">
              <a:buFont typeface="Arial" charset="0"/>
              <a:buChar char="•"/>
              <a:defRPr/>
            </a:pPr>
            <a:endParaRPr lang="en-US" sz="1500" kern="0" dirty="0">
              <a:solidFill>
                <a:prstClr val="white"/>
              </a:solidFill>
              <a:latin typeface="Helvetica Neue" panose="02000503000000020004" pitchFamily="2" charset="0"/>
            </a:endParaRPr>
          </a:p>
          <a:p>
            <a:pPr marL="192881" indent="-192881" defTabSz="342900">
              <a:buFont typeface="+mj-lt"/>
              <a:buAutoNum type="arabicPeriod"/>
              <a:defRPr/>
            </a:pPr>
            <a:r>
              <a:rPr lang="en-US" sz="1500" kern="0" dirty="0">
                <a:solidFill>
                  <a:prstClr val="white"/>
                </a:solidFill>
                <a:latin typeface="Helvetica Neue" panose="02000503000000020004" pitchFamily="2" charset="0"/>
              </a:rPr>
              <a:t>Answers subgraph-isomorphic to the query graph</a:t>
            </a:r>
          </a:p>
          <a:p>
            <a:pPr marL="192881" indent="-192881" defTabSz="342900">
              <a:buFont typeface="+mj-lt"/>
              <a:buAutoNum type="arabicPeriod"/>
              <a:defRPr/>
            </a:pPr>
            <a:endParaRPr lang="en-US" sz="1500" kern="0" dirty="0">
              <a:solidFill>
                <a:prstClr val="white"/>
              </a:solidFill>
              <a:latin typeface="Helvetica Neue" panose="02000503000000020004" pitchFamily="2" charset="0"/>
            </a:endParaRPr>
          </a:p>
          <a:p>
            <a:pPr marL="192881" indent="-192881" defTabSz="342900">
              <a:buFont typeface="+mj-lt"/>
              <a:buAutoNum type="arabicPeriod"/>
              <a:defRPr/>
            </a:pPr>
            <a:r>
              <a:rPr lang="en-US" sz="1500" kern="0" dirty="0">
                <a:solidFill>
                  <a:prstClr val="white"/>
                </a:solidFill>
                <a:latin typeface="Helvetica Neue" panose="02000503000000020004" pitchFamily="2" charset="0"/>
              </a:rPr>
              <a:t>Return top-k</a:t>
            </a:r>
          </a:p>
        </p:txBody>
      </p:sp>
      <p:sp>
        <p:nvSpPr>
          <p:cNvPr id="114" name="Oval 10">
            <a:extLst>
              <a:ext uri="{FF2B5EF4-FFF2-40B4-BE49-F238E27FC236}">
                <a16:creationId xmlns:a16="http://schemas.microsoft.com/office/drawing/2014/main" id="{147690C4-C5DA-A843-99F7-4255E364E393}"/>
              </a:ext>
            </a:extLst>
          </p:cNvPr>
          <p:cNvSpPr/>
          <p:nvPr/>
        </p:nvSpPr>
        <p:spPr>
          <a:xfrm>
            <a:off x="3508249" y="3223565"/>
            <a:ext cx="187037" cy="187037"/>
          </a:xfrm>
          <a:prstGeom prst="ellipse">
            <a:avLst/>
          </a:prstGeom>
          <a:solidFill>
            <a:srgbClr val="F05332"/>
          </a:solidFill>
          <a:ln w="25400" cap="flat" cmpd="sng" algn="ctr">
            <a:solidFill>
              <a:srgbClr val="F0533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013" kern="0" dirty="0">
              <a:solidFill>
                <a:prstClr val="white"/>
              </a:solidFill>
              <a:latin typeface="Georgia Regular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4CD546B7-8EDE-FC4B-BBE5-5A1FA6E46455}"/>
              </a:ext>
            </a:extLst>
          </p:cNvPr>
          <p:cNvSpPr txBox="1"/>
          <p:nvPr/>
        </p:nvSpPr>
        <p:spPr>
          <a:xfrm>
            <a:off x="5353172" y="2962485"/>
            <a:ext cx="3580345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350" dirty="0">
                <a:solidFill>
                  <a:prstClr val="black"/>
                </a:solidFill>
                <a:latin typeface="Helvetica Neue" panose="02000503000000020004" pitchFamily="2" charset="0"/>
              </a:rPr>
              <a:t>Answer score: </a:t>
            </a:r>
          </a:p>
          <a:p>
            <a:pPr marL="160735" indent="-160735" defTabSz="342900">
              <a:buFont typeface="Arial" charset="0"/>
              <a:buChar char="•"/>
            </a:pPr>
            <a:r>
              <a:rPr lang="en-US" sz="1350" dirty="0">
                <a:solidFill>
                  <a:prstClr val="black"/>
                </a:solidFill>
                <a:latin typeface="Helvetica Neue" panose="02000503000000020004" pitchFamily="2" charset="0"/>
              </a:rPr>
              <a:t>Sum of query graph weights</a:t>
            </a:r>
          </a:p>
          <a:p>
            <a:pPr marL="160735" indent="-160735" defTabSz="342900">
              <a:buFont typeface="Arial" charset="0"/>
              <a:buChar char="•"/>
            </a:pPr>
            <a:r>
              <a:rPr lang="en-US" sz="1350" dirty="0">
                <a:solidFill>
                  <a:prstClr val="black"/>
                </a:solidFill>
                <a:latin typeface="Helvetica Neue" panose="02000503000000020004" pitchFamily="2" charset="0"/>
              </a:rPr>
              <a:t>Similarity match between edges in the answer and the query (shared nodes take extra credit)</a:t>
            </a:r>
          </a:p>
        </p:txBody>
      </p:sp>
      <p:pic>
        <p:nvPicPr>
          <p:cNvPr id="116" name="Picture 115">
            <a:extLst>
              <a:ext uri="{FF2B5EF4-FFF2-40B4-BE49-F238E27FC236}">
                <a16:creationId xmlns:a16="http://schemas.microsoft.com/office/drawing/2014/main" id="{F879CBD1-4F0D-C044-80E6-419C4E4A5B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2276" y="4086598"/>
            <a:ext cx="3518268" cy="975198"/>
          </a:xfrm>
          <a:prstGeom prst="rect">
            <a:avLst/>
          </a:prstGeom>
        </p:spPr>
      </p:pic>
      <p:sp>
        <p:nvSpPr>
          <p:cNvPr id="117" name="Rectangle 116">
            <a:extLst>
              <a:ext uri="{FF2B5EF4-FFF2-40B4-BE49-F238E27FC236}">
                <a16:creationId xmlns:a16="http://schemas.microsoft.com/office/drawing/2014/main" id="{7BE4064B-E6E1-F84F-B0EA-7E5C24EE2B39}"/>
              </a:ext>
            </a:extLst>
          </p:cNvPr>
          <p:cNvSpPr/>
          <p:nvPr/>
        </p:nvSpPr>
        <p:spPr>
          <a:xfrm>
            <a:off x="7356649" y="2182693"/>
            <a:ext cx="883943" cy="289515"/>
          </a:xfrm>
          <a:prstGeom prst="rect">
            <a:avLst/>
          </a:prstGeom>
          <a:solidFill>
            <a:srgbClr val="F05332"/>
          </a:solidFill>
          <a:ln w="25400" cap="flat" cmpd="sng" algn="ctr">
            <a:solidFill>
              <a:srgbClr val="F0533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r>
              <a:rPr lang="en-US" sz="1200" kern="0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NP-hard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513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7" dur="indefinite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3" dur="indefinite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6" dur="indefinite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9" dur="indefinite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32" dur="indefinite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35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38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41" dur="indefinite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44" dur="indefinite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47" dur="indefinite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50" dur="indefinite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53" dur="indefinite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56" dur="indefinite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8" dur="indefinite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59" dur="indefinite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62" dur="indefinite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65" dur="indefinite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indefinite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68" dur="indefinite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0" dur="indefinite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71" dur="indefinite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3" dur="indefinite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74" dur="indefinite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77" dur="indefinite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9" dur="indefinite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80" dur="indefinite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2" dur="indefinite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83" dur="indefinite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86" dur="indefinite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8" dur="indefinite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89" dur="indefinite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92" dur="indefinite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4" dur="indefinite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95" dur="indefinite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1" dur="indefinite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02" dur="indefinite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3" grpId="1" animBg="1"/>
      <p:bldP spid="68" grpId="0" animBg="1"/>
      <p:bldP spid="69" grpId="0" animBg="1"/>
      <p:bldP spid="70" grpId="0" animBg="1"/>
      <p:bldP spid="78" grpId="0" animBg="1"/>
      <p:bldP spid="79" grpId="0" animBg="1"/>
      <p:bldP spid="84" grpId="0" animBg="1"/>
      <p:bldP spid="99" grpId="0"/>
      <p:bldP spid="100" grpId="0"/>
      <p:bldP spid="101" grpId="0"/>
      <p:bldP spid="102" grpId="0"/>
      <p:bldP spid="104" grpId="0" animBg="1"/>
      <p:bldP spid="106" grpId="0"/>
      <p:bldP spid="107" grpId="0"/>
      <p:bldP spid="108" grpId="0"/>
      <p:bldP spid="109" grpId="0"/>
      <p:bldP spid="110" grpId="0"/>
      <p:bldP spid="111" grpId="0"/>
      <p:bldP spid="112" grpId="0" animBg="1"/>
      <p:bldP spid="114" grpId="0" animBg="1"/>
      <p:bldP spid="117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2">
            <a:extLst>
              <a:ext uri="{FF2B5EF4-FFF2-40B4-BE49-F238E27FC236}">
                <a16:creationId xmlns:a16="http://schemas.microsoft.com/office/drawing/2014/main" id="{8CFBF2F3-9A42-684C-A086-485A76977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530" y="277718"/>
            <a:ext cx="6415760" cy="1105789"/>
          </a:xfrm>
        </p:spPr>
        <p:txBody>
          <a:bodyPr/>
          <a:lstStyle/>
          <a:p>
            <a:r>
              <a:rPr lang="en-US" b="1" dirty="0">
                <a:latin typeface="Helvetica Neue Condensed Black" panose="02000503000000020004" pitchFamily="2" charset="0"/>
              </a:rPr>
              <a:t>GQBE: Multiple Query Tuples</a:t>
            </a:r>
            <a:br>
              <a:rPr lang="en-US" b="1" dirty="0">
                <a:latin typeface="Helvetica Neue Condensed Black" panose="02000503000000020004" pitchFamily="2" charset="0"/>
              </a:rPr>
            </a:br>
            <a:r>
              <a:rPr lang="en-US" sz="1800" dirty="0">
                <a:latin typeface="Helvetica Neue Thin" panose="020B0403020202020204" pitchFamily="34" charset="0"/>
              </a:rPr>
              <a:t>Understand the connections implied by the tuples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B2531F0-2731-AF44-BDA4-818FA84C8511}"/>
              </a:ext>
            </a:extLst>
          </p:cNvPr>
          <p:cNvSpPr/>
          <p:nvPr/>
        </p:nvSpPr>
        <p:spPr>
          <a:xfrm>
            <a:off x="7233628" y="391604"/>
            <a:ext cx="167956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50" dirty="0">
                <a:solidFill>
                  <a:srgbClr val="0072E5"/>
                </a:solidFill>
                <a:latin typeface="LibreCaslonText"/>
              </a:rPr>
              <a:t>Jayaram et al. </a:t>
            </a:r>
            <a:r>
              <a:rPr lang="en-GB" sz="1350" dirty="0">
                <a:latin typeface="LibreCaslonText"/>
              </a:rPr>
              <a:t>[</a:t>
            </a:r>
            <a:r>
              <a:rPr lang="en-GB" sz="1350" dirty="0">
                <a:solidFill>
                  <a:srgbClr val="0072E5"/>
                </a:solidFill>
                <a:latin typeface="LibreCaslonText"/>
              </a:rPr>
              <a:t>2015</a:t>
            </a:r>
            <a:r>
              <a:rPr lang="en-GB" sz="1350" dirty="0">
                <a:latin typeface="LibreCaslonText"/>
              </a:rPr>
              <a:t>] </a:t>
            </a:r>
          </a:p>
        </p:txBody>
      </p:sp>
      <p:sp>
        <p:nvSpPr>
          <p:cNvPr id="128" name="Content Placeholder 96">
            <a:extLst>
              <a:ext uri="{FF2B5EF4-FFF2-40B4-BE49-F238E27FC236}">
                <a16:creationId xmlns:a16="http://schemas.microsoft.com/office/drawing/2014/main" id="{FA2A5DAD-8B51-F64A-8158-492ACBD35BB3}"/>
              </a:ext>
            </a:extLst>
          </p:cNvPr>
          <p:cNvSpPr txBox="1">
            <a:spLocks/>
          </p:cNvSpPr>
          <p:nvPr/>
        </p:nvSpPr>
        <p:spPr bwMode="black">
          <a:xfrm>
            <a:off x="7144938" y="726639"/>
            <a:ext cx="1942440" cy="288303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95250" indent="-9525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100000"/>
              <a:buFont typeface="Arial"/>
              <a:buNone/>
              <a:tabLst/>
              <a:defRPr sz="1800" b="1" i="0" kern="1200">
                <a:solidFill>
                  <a:srgbClr val="5373CA"/>
                </a:solidFill>
                <a:latin typeface="Helvetica Neue"/>
                <a:ea typeface="+mn-ea"/>
                <a:cs typeface="Helvetica Neue"/>
              </a:defRPr>
            </a:lvl1pPr>
            <a:lvl2pPr marL="333375" indent="-166688" algn="l" defTabSz="4302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3"/>
              </a:buClr>
              <a:buSzPct val="100000"/>
              <a:buFont typeface="LucidaGrande" charset="0"/>
              <a:buChar char="●"/>
              <a:tabLst/>
              <a:defRPr sz="1600" b="0" i="0" kern="1200">
                <a:solidFill>
                  <a:srgbClr val="000000"/>
                </a:solidFill>
                <a:latin typeface="Helvetica Neue"/>
                <a:ea typeface="+mn-ea"/>
                <a:cs typeface="Helvetica Neue"/>
              </a:defRPr>
            </a:lvl2pPr>
            <a:lvl3pPr marL="400050" indent="-13335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3"/>
              </a:buClr>
              <a:buFont typeface="LucidaGrande" charset="0"/>
              <a:buChar char="⁃"/>
              <a:tabLst/>
              <a:defRPr sz="1400" b="0" i="0" kern="1200">
                <a:solidFill>
                  <a:srgbClr val="000000"/>
                </a:solidFill>
                <a:latin typeface="Helvetica Neue"/>
                <a:ea typeface="+mn-ea"/>
                <a:cs typeface="Helvetica Neue"/>
              </a:defRPr>
            </a:lvl3pPr>
            <a:lvl4pPr marL="501254" indent="-14644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3"/>
              </a:buClr>
              <a:buSzPct val="80000"/>
              <a:buFont typeface="LucidaGrande" charset="0"/>
              <a:buChar char="▪"/>
              <a:tabLst/>
              <a:defRPr lang="en-US" sz="1400" b="0" i="0" kern="1200">
                <a:solidFill>
                  <a:srgbClr val="000000"/>
                </a:solidFill>
                <a:latin typeface="Helvetica Neue"/>
                <a:ea typeface="+mn-ea"/>
                <a:cs typeface="Helvetica Neue"/>
              </a:defRPr>
            </a:lvl4pPr>
            <a:lvl5pPr marL="567929" indent="-11311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3"/>
              </a:buClr>
              <a:buFont typeface="LucidaGrande" charset="0"/>
              <a:buChar char="‣"/>
              <a:tabLst/>
              <a:defRPr sz="1400" b="0" i="0" kern="1200">
                <a:solidFill>
                  <a:srgbClr val="000000"/>
                </a:solidFill>
                <a:latin typeface="Helvetica Neue"/>
                <a:ea typeface="+mn-ea"/>
                <a:cs typeface="Helvetica Neue"/>
              </a:defRPr>
            </a:lvl5pPr>
            <a:lvl6pPr marL="2286000" indent="0" algn="l" defTabSz="457200" rtl="0" eaLnBrk="1" latinLnBrk="0" hangingPunct="1">
              <a:lnSpc>
                <a:spcPts val="2500"/>
              </a:lnSpc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514350">
              <a:spcAft>
                <a:spcPts val="0"/>
              </a:spcAft>
              <a:buSzTx/>
              <a:defRPr/>
            </a:pPr>
            <a:r>
              <a:rPr lang="en-US" sz="1350" b="0" dirty="0">
                <a:solidFill>
                  <a:sysClr val="windowText" lastClr="000000"/>
                </a:solidFill>
                <a:latin typeface="Helvetica Neue" panose="02000503000000020004" pitchFamily="2" charset="0"/>
              </a:rPr>
              <a:t>Find answers using a lattice obtained removing edges from the union graph</a:t>
            </a:r>
            <a:endParaRPr lang="en-US" sz="1350" b="0" dirty="0">
              <a:latin typeface="Helvetica Neue" panose="02000503000000020004" pitchFamily="2" charset="0"/>
            </a:endParaRPr>
          </a:p>
          <a:p>
            <a:pPr marL="0" indent="0" defTabSz="514350">
              <a:spcAft>
                <a:spcPts val="0"/>
              </a:spcAft>
              <a:buSzTx/>
              <a:defRPr/>
            </a:pPr>
            <a:endParaRPr lang="en-US" sz="1350" b="0" dirty="0">
              <a:latin typeface="Helvetica Neue" panose="02000503000000020004" pitchFamily="2" charset="0"/>
            </a:endParaRPr>
          </a:p>
          <a:p>
            <a:pPr marL="0" indent="0" defTabSz="514350">
              <a:spcAft>
                <a:spcPts val="0"/>
              </a:spcAft>
              <a:buSzTx/>
              <a:defRPr/>
            </a:pPr>
            <a:r>
              <a:rPr lang="en-US" sz="1350" b="0" dirty="0">
                <a:latin typeface="Helvetica Neue" panose="02000503000000020004" pitchFamily="2" charset="0"/>
              </a:rPr>
              <a:t>GQBE finds answers for multiple query tuples</a:t>
            </a:r>
          </a:p>
          <a:p>
            <a:pPr marL="0" indent="0" defTabSz="514350">
              <a:spcAft>
                <a:spcPts val="0"/>
              </a:spcAft>
              <a:buSzTx/>
              <a:defRPr/>
            </a:pPr>
            <a:r>
              <a:rPr lang="en-US" sz="1350" b="0" dirty="0">
                <a:solidFill>
                  <a:sysClr val="windowText" lastClr="000000"/>
                </a:solidFill>
                <a:latin typeface="Helvetica Neue" panose="02000503000000020004" pitchFamily="2" charset="0"/>
              </a:rPr>
              <a:t>Compute a re-weighted union graph of the individual query graphs</a:t>
            </a:r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84471EDF-27AC-0448-B2D5-C3CA38941798}"/>
              </a:ext>
            </a:extLst>
          </p:cNvPr>
          <p:cNvSpPr/>
          <p:nvPr/>
        </p:nvSpPr>
        <p:spPr>
          <a:xfrm>
            <a:off x="2307610" y="1418740"/>
            <a:ext cx="187037" cy="187037"/>
          </a:xfrm>
          <a:prstGeom prst="ellipse">
            <a:avLst/>
          </a:prstGeom>
          <a:solidFill>
            <a:srgbClr val="F05332"/>
          </a:solidFill>
          <a:ln w="25400" cap="flat" cmpd="sng" algn="ctr">
            <a:solidFill>
              <a:srgbClr val="F05332">
                <a:shade val="50000"/>
              </a:srgbClr>
            </a:solidFill>
            <a:prstDash val="solid"/>
          </a:ln>
          <a:effectLst/>
        </p:spPr>
        <p:txBody>
          <a:bodyPr wrap="none" rtlCol="0" anchor="ctr"/>
          <a:lstStyle/>
          <a:p>
            <a:pPr algn="ctr" defTabSz="342900">
              <a:defRPr/>
            </a:pPr>
            <a:r>
              <a:rPr lang="en-US" sz="1013" kern="0" dirty="0">
                <a:solidFill>
                  <a:prstClr val="white"/>
                </a:solidFill>
                <a:latin typeface="Georgia Regular" charset="0"/>
              </a:rPr>
              <a:t>v</a:t>
            </a:r>
            <a:r>
              <a:rPr lang="en-US" sz="1013" kern="0" baseline="-25000" dirty="0">
                <a:solidFill>
                  <a:prstClr val="white"/>
                </a:solidFill>
                <a:latin typeface="Georgia Regular" charset="0"/>
              </a:rPr>
              <a:t>1</a:t>
            </a:r>
            <a:endParaRPr lang="en-US" sz="1013" kern="0" dirty="0">
              <a:solidFill>
                <a:prstClr val="white"/>
              </a:solidFill>
              <a:latin typeface="Georgia Regular" charset="0"/>
            </a:endParaRPr>
          </a:p>
        </p:txBody>
      </p:sp>
      <p:sp>
        <p:nvSpPr>
          <p:cNvPr id="130" name="Ovale 19">
            <a:extLst>
              <a:ext uri="{FF2B5EF4-FFF2-40B4-BE49-F238E27FC236}">
                <a16:creationId xmlns:a16="http://schemas.microsoft.com/office/drawing/2014/main" id="{6791CD4A-C78D-E049-B7C7-9CE985278655}"/>
              </a:ext>
            </a:extLst>
          </p:cNvPr>
          <p:cNvSpPr/>
          <p:nvPr/>
        </p:nvSpPr>
        <p:spPr>
          <a:xfrm>
            <a:off x="2658313" y="1418740"/>
            <a:ext cx="187037" cy="187037"/>
          </a:xfrm>
          <a:prstGeom prst="ellipse">
            <a:avLst/>
          </a:prstGeom>
          <a:solidFill>
            <a:srgbClr val="325AB4"/>
          </a:solidFill>
          <a:ln w="25400" cap="flat" cmpd="sng" algn="ctr">
            <a:solidFill>
              <a:srgbClr val="325AB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it-IT" sz="1013" kern="0" dirty="0">
              <a:solidFill>
                <a:prstClr val="white"/>
              </a:solidFill>
              <a:latin typeface="Georgia Regular" charset="0"/>
            </a:endParaRPr>
          </a:p>
        </p:txBody>
      </p:sp>
      <p:cxnSp>
        <p:nvCxnSpPr>
          <p:cNvPr id="131" name="Straight Arrow Connector 27">
            <a:extLst>
              <a:ext uri="{FF2B5EF4-FFF2-40B4-BE49-F238E27FC236}">
                <a16:creationId xmlns:a16="http://schemas.microsoft.com/office/drawing/2014/main" id="{827DA897-02A5-2849-8A98-1CE852D714C5}"/>
              </a:ext>
            </a:extLst>
          </p:cNvPr>
          <p:cNvCxnSpPr>
            <a:stCxn id="130" idx="2"/>
            <a:endCxn id="129" idx="6"/>
          </p:cNvCxnSpPr>
          <p:nvPr/>
        </p:nvCxnSpPr>
        <p:spPr>
          <a:xfrm flipH="1">
            <a:off x="2494646" y="1512259"/>
            <a:ext cx="163667" cy="0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/>
            <a:tailEnd type="none"/>
          </a:ln>
          <a:effectLst/>
        </p:spPr>
      </p:cxnSp>
      <p:sp>
        <p:nvSpPr>
          <p:cNvPr id="132" name="Oval 131">
            <a:extLst>
              <a:ext uri="{FF2B5EF4-FFF2-40B4-BE49-F238E27FC236}">
                <a16:creationId xmlns:a16="http://schemas.microsoft.com/office/drawing/2014/main" id="{F1D689D9-F4AF-D94A-9264-8FFA8B905A95}"/>
              </a:ext>
            </a:extLst>
          </p:cNvPr>
          <p:cNvSpPr/>
          <p:nvPr/>
        </p:nvSpPr>
        <p:spPr>
          <a:xfrm>
            <a:off x="3009015" y="1418740"/>
            <a:ext cx="187037" cy="187037"/>
          </a:xfrm>
          <a:prstGeom prst="ellipse">
            <a:avLst/>
          </a:prstGeom>
          <a:solidFill>
            <a:srgbClr val="00B050"/>
          </a:solidFill>
          <a:ln w="25400" cap="flat" cmpd="sng" algn="ctr">
            <a:solidFill>
              <a:srgbClr val="B9B8BB">
                <a:shade val="50000"/>
              </a:srgbClr>
            </a:solidFill>
            <a:prstDash val="solid"/>
          </a:ln>
          <a:effectLst/>
        </p:spPr>
        <p:txBody>
          <a:bodyPr wrap="none" rtlCol="0" anchor="ctr"/>
          <a:lstStyle/>
          <a:p>
            <a:pPr algn="ctr" defTabSz="342900">
              <a:defRPr/>
            </a:pPr>
            <a:r>
              <a:rPr lang="en-US" sz="1013" kern="0" dirty="0">
                <a:solidFill>
                  <a:prstClr val="white"/>
                </a:solidFill>
                <a:latin typeface="Georgia Regular" charset="0"/>
              </a:rPr>
              <a:t>v</a:t>
            </a:r>
            <a:r>
              <a:rPr lang="en-US" sz="1013" kern="0" baseline="-25000" dirty="0">
                <a:solidFill>
                  <a:prstClr val="white"/>
                </a:solidFill>
                <a:latin typeface="Georgia Regular" charset="0"/>
              </a:rPr>
              <a:t>2</a:t>
            </a:r>
            <a:endParaRPr lang="en-US" sz="1013" kern="0" dirty="0">
              <a:solidFill>
                <a:prstClr val="white"/>
              </a:solidFill>
              <a:latin typeface="Georgia Regular" charset="0"/>
            </a:endParaRPr>
          </a:p>
        </p:txBody>
      </p:sp>
      <p:cxnSp>
        <p:nvCxnSpPr>
          <p:cNvPr id="133" name="Straight Arrow Connector 27">
            <a:extLst>
              <a:ext uri="{FF2B5EF4-FFF2-40B4-BE49-F238E27FC236}">
                <a16:creationId xmlns:a16="http://schemas.microsoft.com/office/drawing/2014/main" id="{F0E36E45-88E7-984C-8FE6-CDF202055061}"/>
              </a:ext>
            </a:extLst>
          </p:cNvPr>
          <p:cNvCxnSpPr>
            <a:stCxn id="132" idx="2"/>
            <a:endCxn id="130" idx="6"/>
          </p:cNvCxnSpPr>
          <p:nvPr/>
        </p:nvCxnSpPr>
        <p:spPr>
          <a:xfrm flipH="1">
            <a:off x="2845348" y="1512259"/>
            <a:ext cx="163667" cy="0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/>
            <a:tailEnd type="none"/>
          </a:ln>
          <a:effectLst/>
        </p:spPr>
      </p:cxnSp>
      <p:sp>
        <p:nvSpPr>
          <p:cNvPr id="134" name="TextBox 133">
            <a:extLst>
              <a:ext uri="{FF2B5EF4-FFF2-40B4-BE49-F238E27FC236}">
                <a16:creationId xmlns:a16="http://schemas.microsoft.com/office/drawing/2014/main" id="{8BC50403-F3FB-0D42-9EFA-E4F3737B26FB}"/>
              </a:ext>
            </a:extLst>
          </p:cNvPr>
          <p:cNvSpPr txBox="1"/>
          <p:nvPr/>
        </p:nvSpPr>
        <p:spPr>
          <a:xfrm>
            <a:off x="401216" y="1383507"/>
            <a:ext cx="1112805" cy="646331"/>
          </a:xfrm>
          <a:prstGeom prst="rect">
            <a:avLst/>
          </a:prstGeom>
          <a:solidFill>
            <a:srgbClr val="325AB4"/>
          </a:solidFill>
          <a:ln w="25400" cap="flat" cmpd="sng" algn="ctr">
            <a:noFill/>
            <a:prstDash val="solid"/>
          </a:ln>
          <a:effectLst/>
        </p:spPr>
        <p:txBody>
          <a:bodyPr wrap="none" rtlCol="0">
            <a:spAutoFit/>
          </a:bodyPr>
          <a:lstStyle/>
          <a:p>
            <a:pPr algn="ctr" defTabSz="342900">
              <a:defRPr/>
            </a:pPr>
            <a:r>
              <a:rPr lang="en-US" sz="1200" kern="0" dirty="0">
                <a:solidFill>
                  <a:prstClr val="white"/>
                </a:solidFill>
                <a:latin typeface="Helvetica Neue" panose="02000503000000020004" pitchFamily="2" charset="0"/>
              </a:rPr>
              <a:t>Subgraphs of</a:t>
            </a:r>
          </a:p>
          <a:p>
            <a:pPr algn="ctr" defTabSz="342900">
              <a:defRPr/>
            </a:pPr>
            <a:r>
              <a:rPr lang="en-US" sz="1200" kern="0" dirty="0">
                <a:solidFill>
                  <a:prstClr val="white"/>
                </a:solidFill>
                <a:latin typeface="Helvetica Neue" panose="02000503000000020004" pitchFamily="2" charset="0"/>
              </a:rPr>
              <a:t>Maximum</a:t>
            </a:r>
          </a:p>
          <a:p>
            <a:pPr algn="ctr" defTabSz="342900">
              <a:defRPr/>
            </a:pPr>
            <a:r>
              <a:rPr lang="en-US" sz="1200" kern="0" dirty="0">
                <a:solidFill>
                  <a:prstClr val="white"/>
                </a:solidFill>
                <a:latin typeface="Helvetica Neue" panose="02000503000000020004" pitchFamily="2" charset="0"/>
              </a:rPr>
              <a:t>Query graph</a:t>
            </a:r>
          </a:p>
        </p:txBody>
      </p:sp>
      <p:cxnSp>
        <p:nvCxnSpPr>
          <p:cNvPr id="135" name="Curved Connector 134">
            <a:extLst>
              <a:ext uri="{FF2B5EF4-FFF2-40B4-BE49-F238E27FC236}">
                <a16:creationId xmlns:a16="http://schemas.microsoft.com/office/drawing/2014/main" id="{54ADAF72-AD1E-CB4C-8C58-13AD8F81BC40}"/>
              </a:ext>
            </a:extLst>
          </p:cNvPr>
          <p:cNvCxnSpPr>
            <a:stCxn id="129" idx="7"/>
            <a:endCxn id="132" idx="1"/>
          </p:cNvCxnSpPr>
          <p:nvPr/>
        </p:nvCxnSpPr>
        <p:spPr>
          <a:xfrm rot="5400000" flipH="1" flipV="1">
            <a:off x="2751831" y="1161557"/>
            <a:ext cx="7144" cy="569150"/>
          </a:xfrm>
          <a:prstGeom prst="curvedConnector3">
            <a:avLst>
              <a:gd name="adj1" fmla="val 1190299"/>
            </a:avLst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/>
            <a:tailEnd type="none"/>
          </a:ln>
          <a:effectLst/>
        </p:spPr>
      </p:cxnSp>
      <p:sp>
        <p:nvSpPr>
          <p:cNvPr id="136" name="Oval 135">
            <a:extLst>
              <a:ext uri="{FF2B5EF4-FFF2-40B4-BE49-F238E27FC236}">
                <a16:creationId xmlns:a16="http://schemas.microsoft.com/office/drawing/2014/main" id="{56B4CF63-F7D7-B946-A8F1-CE4ADDBF3497}"/>
              </a:ext>
            </a:extLst>
          </p:cNvPr>
          <p:cNvSpPr/>
          <p:nvPr/>
        </p:nvSpPr>
        <p:spPr>
          <a:xfrm>
            <a:off x="1675903" y="1899769"/>
            <a:ext cx="187037" cy="187037"/>
          </a:xfrm>
          <a:prstGeom prst="ellipse">
            <a:avLst/>
          </a:prstGeom>
          <a:solidFill>
            <a:srgbClr val="F05332"/>
          </a:solidFill>
          <a:ln w="25400" cap="flat" cmpd="sng" algn="ctr">
            <a:solidFill>
              <a:srgbClr val="F05332">
                <a:shade val="50000"/>
              </a:srgbClr>
            </a:solidFill>
            <a:prstDash val="solid"/>
          </a:ln>
          <a:effectLst/>
        </p:spPr>
        <p:txBody>
          <a:bodyPr wrap="none" rtlCol="0" anchor="ctr"/>
          <a:lstStyle/>
          <a:p>
            <a:pPr algn="ctr" defTabSz="342900">
              <a:defRPr/>
            </a:pPr>
            <a:r>
              <a:rPr lang="en-US" sz="1013" kern="0" dirty="0">
                <a:solidFill>
                  <a:prstClr val="white"/>
                </a:solidFill>
                <a:latin typeface="Georgia Regular" charset="0"/>
              </a:rPr>
              <a:t>v</a:t>
            </a:r>
            <a:r>
              <a:rPr lang="en-US" sz="1013" kern="0" baseline="-25000" dirty="0">
                <a:solidFill>
                  <a:prstClr val="white"/>
                </a:solidFill>
                <a:latin typeface="Georgia Regular" charset="0"/>
              </a:rPr>
              <a:t>1</a:t>
            </a:r>
            <a:endParaRPr lang="en-US" sz="1013" kern="0" dirty="0">
              <a:solidFill>
                <a:prstClr val="white"/>
              </a:solidFill>
              <a:latin typeface="Georgia Regular" charset="0"/>
            </a:endParaRPr>
          </a:p>
        </p:txBody>
      </p:sp>
      <p:sp>
        <p:nvSpPr>
          <p:cNvPr id="137" name="Ovale 19">
            <a:extLst>
              <a:ext uri="{FF2B5EF4-FFF2-40B4-BE49-F238E27FC236}">
                <a16:creationId xmlns:a16="http://schemas.microsoft.com/office/drawing/2014/main" id="{B3A4FC69-8579-D149-AD43-3327D8808884}"/>
              </a:ext>
            </a:extLst>
          </p:cNvPr>
          <p:cNvSpPr/>
          <p:nvPr/>
        </p:nvSpPr>
        <p:spPr>
          <a:xfrm>
            <a:off x="2026606" y="1899769"/>
            <a:ext cx="187037" cy="187037"/>
          </a:xfrm>
          <a:prstGeom prst="ellipse">
            <a:avLst/>
          </a:prstGeom>
          <a:solidFill>
            <a:srgbClr val="325AB4"/>
          </a:solidFill>
          <a:ln w="25400" cap="flat" cmpd="sng" algn="ctr">
            <a:solidFill>
              <a:srgbClr val="325AB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it-IT" sz="1013" kern="0" dirty="0">
              <a:solidFill>
                <a:prstClr val="white"/>
              </a:solidFill>
              <a:latin typeface="Georgia Regular" charset="0"/>
            </a:endParaRPr>
          </a:p>
        </p:txBody>
      </p:sp>
      <p:cxnSp>
        <p:nvCxnSpPr>
          <p:cNvPr id="138" name="Straight Arrow Connector 27">
            <a:extLst>
              <a:ext uri="{FF2B5EF4-FFF2-40B4-BE49-F238E27FC236}">
                <a16:creationId xmlns:a16="http://schemas.microsoft.com/office/drawing/2014/main" id="{42F2E396-299A-5D4C-98EF-D7AFE0713F56}"/>
              </a:ext>
            </a:extLst>
          </p:cNvPr>
          <p:cNvCxnSpPr/>
          <p:nvPr/>
        </p:nvCxnSpPr>
        <p:spPr>
          <a:xfrm flipH="1">
            <a:off x="1862939" y="1993287"/>
            <a:ext cx="163667" cy="0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/>
            <a:tailEnd type="none"/>
          </a:ln>
          <a:effectLst/>
        </p:spPr>
      </p:cxnSp>
      <p:sp>
        <p:nvSpPr>
          <p:cNvPr id="139" name="Oval 138">
            <a:extLst>
              <a:ext uri="{FF2B5EF4-FFF2-40B4-BE49-F238E27FC236}">
                <a16:creationId xmlns:a16="http://schemas.microsoft.com/office/drawing/2014/main" id="{9D9AEF11-D117-1045-87D1-623DAB28DB77}"/>
              </a:ext>
            </a:extLst>
          </p:cNvPr>
          <p:cNvSpPr/>
          <p:nvPr/>
        </p:nvSpPr>
        <p:spPr>
          <a:xfrm>
            <a:off x="2377308" y="1899769"/>
            <a:ext cx="187037" cy="187037"/>
          </a:xfrm>
          <a:prstGeom prst="ellipse">
            <a:avLst/>
          </a:prstGeom>
          <a:solidFill>
            <a:srgbClr val="00B050"/>
          </a:solidFill>
          <a:ln w="25400" cap="flat" cmpd="sng" algn="ctr">
            <a:solidFill>
              <a:srgbClr val="B9B8BB">
                <a:shade val="50000"/>
              </a:srgbClr>
            </a:solidFill>
            <a:prstDash val="solid"/>
          </a:ln>
          <a:effectLst/>
        </p:spPr>
        <p:txBody>
          <a:bodyPr wrap="none" rtlCol="0" anchor="ctr"/>
          <a:lstStyle/>
          <a:p>
            <a:pPr algn="ctr" defTabSz="342900">
              <a:defRPr/>
            </a:pPr>
            <a:r>
              <a:rPr lang="en-US" sz="1013" kern="0" dirty="0">
                <a:solidFill>
                  <a:prstClr val="white"/>
                </a:solidFill>
                <a:latin typeface="Georgia Regular" charset="0"/>
              </a:rPr>
              <a:t>v</a:t>
            </a:r>
            <a:r>
              <a:rPr lang="en-US" sz="1013" kern="0" baseline="-25000" dirty="0">
                <a:solidFill>
                  <a:prstClr val="white"/>
                </a:solidFill>
                <a:latin typeface="Georgia Regular" charset="0"/>
              </a:rPr>
              <a:t>2</a:t>
            </a:r>
            <a:endParaRPr lang="en-US" sz="1013" kern="0" dirty="0">
              <a:solidFill>
                <a:prstClr val="white"/>
              </a:solidFill>
              <a:latin typeface="Georgia Regular" charset="0"/>
            </a:endParaRPr>
          </a:p>
        </p:txBody>
      </p:sp>
      <p:cxnSp>
        <p:nvCxnSpPr>
          <p:cNvPr id="140" name="Curved Connector 139">
            <a:extLst>
              <a:ext uri="{FF2B5EF4-FFF2-40B4-BE49-F238E27FC236}">
                <a16:creationId xmlns:a16="http://schemas.microsoft.com/office/drawing/2014/main" id="{893454DE-4328-0944-ACBC-3127709D53DF}"/>
              </a:ext>
            </a:extLst>
          </p:cNvPr>
          <p:cNvCxnSpPr/>
          <p:nvPr/>
        </p:nvCxnSpPr>
        <p:spPr>
          <a:xfrm rot="5400000" flipH="1" flipV="1">
            <a:off x="2120124" y="1642585"/>
            <a:ext cx="7144" cy="569150"/>
          </a:xfrm>
          <a:prstGeom prst="curvedConnector3">
            <a:avLst>
              <a:gd name="adj1" fmla="val 1190299"/>
            </a:avLst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/>
            <a:tailEnd type="none"/>
          </a:ln>
          <a:effectLst/>
        </p:spPr>
      </p:cxnSp>
      <p:sp>
        <p:nvSpPr>
          <p:cNvPr id="141" name="Oval 140">
            <a:extLst>
              <a:ext uri="{FF2B5EF4-FFF2-40B4-BE49-F238E27FC236}">
                <a16:creationId xmlns:a16="http://schemas.microsoft.com/office/drawing/2014/main" id="{28C0B501-A662-2945-A558-7114DA55DA88}"/>
              </a:ext>
            </a:extLst>
          </p:cNvPr>
          <p:cNvSpPr/>
          <p:nvPr/>
        </p:nvSpPr>
        <p:spPr>
          <a:xfrm>
            <a:off x="2897044" y="1899769"/>
            <a:ext cx="187037" cy="187037"/>
          </a:xfrm>
          <a:prstGeom prst="ellipse">
            <a:avLst/>
          </a:prstGeom>
          <a:solidFill>
            <a:srgbClr val="F05332"/>
          </a:solidFill>
          <a:ln w="25400" cap="flat" cmpd="sng" algn="ctr">
            <a:solidFill>
              <a:srgbClr val="F05332">
                <a:shade val="50000"/>
              </a:srgbClr>
            </a:solidFill>
            <a:prstDash val="solid"/>
          </a:ln>
          <a:effectLst/>
        </p:spPr>
        <p:txBody>
          <a:bodyPr wrap="none" rtlCol="0" anchor="ctr"/>
          <a:lstStyle/>
          <a:p>
            <a:pPr algn="ctr" defTabSz="342900">
              <a:defRPr/>
            </a:pPr>
            <a:r>
              <a:rPr lang="en-US" sz="1013" kern="0" dirty="0">
                <a:solidFill>
                  <a:prstClr val="white"/>
                </a:solidFill>
                <a:latin typeface="Georgia Regular" charset="0"/>
              </a:rPr>
              <a:t>v</a:t>
            </a:r>
            <a:r>
              <a:rPr lang="en-US" sz="1013" kern="0" baseline="-25000" dirty="0">
                <a:solidFill>
                  <a:prstClr val="white"/>
                </a:solidFill>
                <a:latin typeface="Georgia Regular" charset="0"/>
              </a:rPr>
              <a:t>1</a:t>
            </a:r>
            <a:endParaRPr lang="en-US" sz="1013" kern="0" dirty="0">
              <a:solidFill>
                <a:prstClr val="white"/>
              </a:solidFill>
              <a:latin typeface="Georgia Regular" charset="0"/>
            </a:endParaRPr>
          </a:p>
        </p:txBody>
      </p:sp>
      <p:sp>
        <p:nvSpPr>
          <p:cNvPr id="142" name="Ovale 19">
            <a:extLst>
              <a:ext uri="{FF2B5EF4-FFF2-40B4-BE49-F238E27FC236}">
                <a16:creationId xmlns:a16="http://schemas.microsoft.com/office/drawing/2014/main" id="{A76EED96-1D1A-074E-9C3E-CA164F4D767B}"/>
              </a:ext>
            </a:extLst>
          </p:cNvPr>
          <p:cNvSpPr/>
          <p:nvPr/>
        </p:nvSpPr>
        <p:spPr>
          <a:xfrm>
            <a:off x="3247746" y="1899769"/>
            <a:ext cx="187037" cy="187037"/>
          </a:xfrm>
          <a:prstGeom prst="ellipse">
            <a:avLst/>
          </a:prstGeom>
          <a:solidFill>
            <a:srgbClr val="325AB4"/>
          </a:solidFill>
          <a:ln w="25400" cap="flat" cmpd="sng" algn="ctr">
            <a:solidFill>
              <a:srgbClr val="325AB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it-IT" sz="1013" kern="0" dirty="0">
              <a:solidFill>
                <a:prstClr val="white"/>
              </a:solidFill>
              <a:latin typeface="Georgia Regular" charset="0"/>
            </a:endParaRPr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72F1C7AE-859A-1244-8F92-A99BA922649A}"/>
              </a:ext>
            </a:extLst>
          </p:cNvPr>
          <p:cNvSpPr/>
          <p:nvPr/>
        </p:nvSpPr>
        <p:spPr>
          <a:xfrm>
            <a:off x="3598448" y="1899769"/>
            <a:ext cx="187037" cy="187037"/>
          </a:xfrm>
          <a:prstGeom prst="ellipse">
            <a:avLst/>
          </a:prstGeom>
          <a:solidFill>
            <a:srgbClr val="00B050"/>
          </a:solidFill>
          <a:ln w="25400" cap="flat" cmpd="sng" algn="ctr">
            <a:solidFill>
              <a:srgbClr val="B9B8BB">
                <a:shade val="50000"/>
              </a:srgbClr>
            </a:solidFill>
            <a:prstDash val="solid"/>
          </a:ln>
          <a:effectLst/>
        </p:spPr>
        <p:txBody>
          <a:bodyPr wrap="none" rtlCol="0" anchor="ctr"/>
          <a:lstStyle/>
          <a:p>
            <a:pPr algn="ctr" defTabSz="342900">
              <a:defRPr/>
            </a:pPr>
            <a:r>
              <a:rPr lang="en-US" sz="1013" kern="0" dirty="0">
                <a:solidFill>
                  <a:prstClr val="white"/>
                </a:solidFill>
                <a:latin typeface="Georgia Regular" charset="0"/>
              </a:rPr>
              <a:t>v</a:t>
            </a:r>
            <a:r>
              <a:rPr lang="en-US" sz="1013" kern="0" baseline="-25000" dirty="0">
                <a:solidFill>
                  <a:prstClr val="white"/>
                </a:solidFill>
                <a:latin typeface="Georgia Regular" charset="0"/>
              </a:rPr>
              <a:t>2</a:t>
            </a:r>
            <a:endParaRPr lang="en-US" sz="1013" kern="0" dirty="0">
              <a:solidFill>
                <a:prstClr val="white"/>
              </a:solidFill>
              <a:latin typeface="Georgia Regular" charset="0"/>
            </a:endParaRPr>
          </a:p>
        </p:txBody>
      </p:sp>
      <p:cxnSp>
        <p:nvCxnSpPr>
          <p:cNvPr id="144" name="Straight Arrow Connector 27">
            <a:extLst>
              <a:ext uri="{FF2B5EF4-FFF2-40B4-BE49-F238E27FC236}">
                <a16:creationId xmlns:a16="http://schemas.microsoft.com/office/drawing/2014/main" id="{945438B4-BC7E-2E4F-94DE-86E1FD7CA424}"/>
              </a:ext>
            </a:extLst>
          </p:cNvPr>
          <p:cNvCxnSpPr/>
          <p:nvPr/>
        </p:nvCxnSpPr>
        <p:spPr>
          <a:xfrm flipH="1">
            <a:off x="3434782" y="1993287"/>
            <a:ext cx="163667" cy="0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145" name="Curved Connector 144">
            <a:extLst>
              <a:ext uri="{FF2B5EF4-FFF2-40B4-BE49-F238E27FC236}">
                <a16:creationId xmlns:a16="http://schemas.microsoft.com/office/drawing/2014/main" id="{ED7D65DD-507E-2744-B3EE-4AD84DC1DC92}"/>
              </a:ext>
            </a:extLst>
          </p:cNvPr>
          <p:cNvCxnSpPr/>
          <p:nvPr/>
        </p:nvCxnSpPr>
        <p:spPr>
          <a:xfrm rot="5400000" flipH="1" flipV="1">
            <a:off x="3341264" y="1642585"/>
            <a:ext cx="7144" cy="569150"/>
          </a:xfrm>
          <a:prstGeom prst="curvedConnector3">
            <a:avLst>
              <a:gd name="adj1" fmla="val 1190299"/>
            </a:avLst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/>
            <a:tailEnd type="none"/>
          </a:ln>
          <a:effectLst/>
        </p:spPr>
      </p:cxnSp>
      <p:sp>
        <p:nvSpPr>
          <p:cNvPr id="146" name="Oval 145">
            <a:extLst>
              <a:ext uri="{FF2B5EF4-FFF2-40B4-BE49-F238E27FC236}">
                <a16:creationId xmlns:a16="http://schemas.microsoft.com/office/drawing/2014/main" id="{8CA47E14-C3CB-9A45-AEFE-4577DAED3446}"/>
              </a:ext>
            </a:extLst>
          </p:cNvPr>
          <p:cNvSpPr/>
          <p:nvPr/>
        </p:nvSpPr>
        <p:spPr>
          <a:xfrm>
            <a:off x="4072729" y="1899769"/>
            <a:ext cx="187037" cy="187037"/>
          </a:xfrm>
          <a:prstGeom prst="ellipse">
            <a:avLst/>
          </a:prstGeom>
          <a:solidFill>
            <a:srgbClr val="F05332"/>
          </a:solidFill>
          <a:ln w="25400" cap="flat" cmpd="sng" algn="ctr">
            <a:solidFill>
              <a:srgbClr val="F05332">
                <a:shade val="50000"/>
              </a:srgbClr>
            </a:solidFill>
            <a:prstDash val="solid"/>
          </a:ln>
          <a:effectLst/>
        </p:spPr>
        <p:txBody>
          <a:bodyPr wrap="none" rtlCol="0" anchor="ctr"/>
          <a:lstStyle/>
          <a:p>
            <a:pPr algn="ctr" defTabSz="342900">
              <a:defRPr/>
            </a:pPr>
            <a:r>
              <a:rPr lang="en-US" sz="1013" kern="0" dirty="0">
                <a:solidFill>
                  <a:prstClr val="white"/>
                </a:solidFill>
                <a:latin typeface="Georgia Regular" charset="0"/>
              </a:rPr>
              <a:t>v</a:t>
            </a:r>
            <a:r>
              <a:rPr lang="en-US" sz="1013" kern="0" baseline="-25000" dirty="0">
                <a:solidFill>
                  <a:prstClr val="white"/>
                </a:solidFill>
                <a:latin typeface="Georgia Regular" charset="0"/>
              </a:rPr>
              <a:t>1</a:t>
            </a:r>
            <a:endParaRPr lang="en-US" sz="1013" kern="0" dirty="0">
              <a:solidFill>
                <a:prstClr val="white"/>
              </a:solidFill>
              <a:latin typeface="Georgia Regular" charset="0"/>
            </a:endParaRPr>
          </a:p>
        </p:txBody>
      </p:sp>
      <p:sp>
        <p:nvSpPr>
          <p:cNvPr id="147" name="Ovale 19">
            <a:extLst>
              <a:ext uri="{FF2B5EF4-FFF2-40B4-BE49-F238E27FC236}">
                <a16:creationId xmlns:a16="http://schemas.microsoft.com/office/drawing/2014/main" id="{43BE9455-9F0A-614B-BC4D-A007DC8BAFBD}"/>
              </a:ext>
            </a:extLst>
          </p:cNvPr>
          <p:cNvSpPr/>
          <p:nvPr/>
        </p:nvSpPr>
        <p:spPr>
          <a:xfrm>
            <a:off x="4423432" y="1899769"/>
            <a:ext cx="187037" cy="187037"/>
          </a:xfrm>
          <a:prstGeom prst="ellipse">
            <a:avLst/>
          </a:prstGeom>
          <a:solidFill>
            <a:srgbClr val="325AB4"/>
          </a:solidFill>
          <a:ln w="25400" cap="flat" cmpd="sng" algn="ctr">
            <a:solidFill>
              <a:srgbClr val="325AB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it-IT" sz="1013" kern="0" dirty="0">
              <a:solidFill>
                <a:prstClr val="white"/>
              </a:solidFill>
              <a:latin typeface="Georgia Regular" charset="0"/>
            </a:endParaRPr>
          </a:p>
        </p:txBody>
      </p:sp>
      <p:cxnSp>
        <p:nvCxnSpPr>
          <p:cNvPr id="148" name="Straight Arrow Connector 27">
            <a:extLst>
              <a:ext uri="{FF2B5EF4-FFF2-40B4-BE49-F238E27FC236}">
                <a16:creationId xmlns:a16="http://schemas.microsoft.com/office/drawing/2014/main" id="{B3320F9F-9F08-FF47-8869-FC3EAAD61851}"/>
              </a:ext>
            </a:extLst>
          </p:cNvPr>
          <p:cNvCxnSpPr/>
          <p:nvPr/>
        </p:nvCxnSpPr>
        <p:spPr>
          <a:xfrm flipH="1">
            <a:off x="4259765" y="1993287"/>
            <a:ext cx="163667" cy="0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/>
            <a:tailEnd type="none"/>
          </a:ln>
          <a:effectLst/>
        </p:spPr>
      </p:cxnSp>
      <p:sp>
        <p:nvSpPr>
          <p:cNvPr id="149" name="Oval 148">
            <a:extLst>
              <a:ext uri="{FF2B5EF4-FFF2-40B4-BE49-F238E27FC236}">
                <a16:creationId xmlns:a16="http://schemas.microsoft.com/office/drawing/2014/main" id="{67D1D89F-39CD-374E-AD77-678BC98025D0}"/>
              </a:ext>
            </a:extLst>
          </p:cNvPr>
          <p:cNvSpPr/>
          <p:nvPr/>
        </p:nvSpPr>
        <p:spPr>
          <a:xfrm>
            <a:off x="4774134" y="1899769"/>
            <a:ext cx="187037" cy="187037"/>
          </a:xfrm>
          <a:prstGeom prst="ellipse">
            <a:avLst/>
          </a:prstGeom>
          <a:solidFill>
            <a:srgbClr val="00B050"/>
          </a:solidFill>
          <a:ln w="25400" cap="flat" cmpd="sng" algn="ctr">
            <a:solidFill>
              <a:srgbClr val="B9B8BB">
                <a:shade val="50000"/>
              </a:srgbClr>
            </a:solidFill>
            <a:prstDash val="solid"/>
          </a:ln>
          <a:effectLst/>
        </p:spPr>
        <p:txBody>
          <a:bodyPr wrap="none" rtlCol="0" anchor="ctr"/>
          <a:lstStyle/>
          <a:p>
            <a:pPr algn="ctr" defTabSz="342900">
              <a:defRPr/>
            </a:pPr>
            <a:r>
              <a:rPr lang="en-US" sz="1013" kern="0" dirty="0">
                <a:solidFill>
                  <a:prstClr val="white"/>
                </a:solidFill>
                <a:latin typeface="Georgia Regular" charset="0"/>
              </a:rPr>
              <a:t>v</a:t>
            </a:r>
            <a:r>
              <a:rPr lang="en-US" sz="1013" kern="0" baseline="-25000" dirty="0">
                <a:solidFill>
                  <a:prstClr val="white"/>
                </a:solidFill>
                <a:latin typeface="Georgia Regular" charset="0"/>
              </a:rPr>
              <a:t>2</a:t>
            </a:r>
            <a:endParaRPr lang="en-US" sz="1013" kern="0" dirty="0">
              <a:solidFill>
                <a:prstClr val="white"/>
              </a:solidFill>
              <a:latin typeface="Georgia Regular" charset="0"/>
            </a:endParaRPr>
          </a:p>
        </p:txBody>
      </p:sp>
      <p:cxnSp>
        <p:nvCxnSpPr>
          <p:cNvPr id="150" name="Straight Arrow Connector 27">
            <a:extLst>
              <a:ext uri="{FF2B5EF4-FFF2-40B4-BE49-F238E27FC236}">
                <a16:creationId xmlns:a16="http://schemas.microsoft.com/office/drawing/2014/main" id="{27B48BF3-0B59-694D-A5D5-F3EBA338CC9A}"/>
              </a:ext>
            </a:extLst>
          </p:cNvPr>
          <p:cNvCxnSpPr/>
          <p:nvPr/>
        </p:nvCxnSpPr>
        <p:spPr>
          <a:xfrm flipH="1">
            <a:off x="4610467" y="1993287"/>
            <a:ext cx="163667" cy="0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/>
            <a:tailEnd type="none"/>
          </a:ln>
          <a:effectLst/>
        </p:spPr>
      </p:cxnSp>
      <p:sp>
        <p:nvSpPr>
          <p:cNvPr id="151" name="Oval 150">
            <a:extLst>
              <a:ext uri="{FF2B5EF4-FFF2-40B4-BE49-F238E27FC236}">
                <a16:creationId xmlns:a16="http://schemas.microsoft.com/office/drawing/2014/main" id="{BA5FA8BC-BDC6-AF47-BBC8-30E7A2D4D84A}"/>
              </a:ext>
            </a:extLst>
          </p:cNvPr>
          <p:cNvSpPr/>
          <p:nvPr/>
        </p:nvSpPr>
        <p:spPr>
          <a:xfrm>
            <a:off x="2358856" y="2435578"/>
            <a:ext cx="187037" cy="187037"/>
          </a:xfrm>
          <a:prstGeom prst="ellipse">
            <a:avLst/>
          </a:prstGeom>
          <a:solidFill>
            <a:srgbClr val="F05332"/>
          </a:solidFill>
          <a:ln w="25400" cap="flat" cmpd="sng" algn="ctr">
            <a:solidFill>
              <a:srgbClr val="F05332">
                <a:shade val="50000"/>
              </a:srgbClr>
            </a:solidFill>
            <a:prstDash val="solid"/>
          </a:ln>
          <a:effectLst/>
        </p:spPr>
        <p:txBody>
          <a:bodyPr wrap="none" rtlCol="0" anchor="ctr"/>
          <a:lstStyle/>
          <a:p>
            <a:pPr algn="ctr" defTabSz="342900">
              <a:defRPr/>
            </a:pPr>
            <a:r>
              <a:rPr lang="en-US" sz="1013" kern="0" dirty="0">
                <a:solidFill>
                  <a:prstClr val="white"/>
                </a:solidFill>
                <a:latin typeface="Georgia Regular" charset="0"/>
              </a:rPr>
              <a:t>v</a:t>
            </a:r>
            <a:r>
              <a:rPr lang="en-US" sz="1013" kern="0" baseline="-25000" dirty="0">
                <a:solidFill>
                  <a:prstClr val="white"/>
                </a:solidFill>
                <a:latin typeface="Georgia Regular" charset="0"/>
              </a:rPr>
              <a:t>1</a:t>
            </a:r>
            <a:endParaRPr lang="en-US" sz="1013" kern="0" dirty="0">
              <a:solidFill>
                <a:prstClr val="white"/>
              </a:solidFill>
              <a:latin typeface="Georgia Regular" charset="0"/>
            </a:endParaRPr>
          </a:p>
        </p:txBody>
      </p:sp>
      <p:sp>
        <p:nvSpPr>
          <p:cNvPr id="152" name="Oval 151">
            <a:extLst>
              <a:ext uri="{FF2B5EF4-FFF2-40B4-BE49-F238E27FC236}">
                <a16:creationId xmlns:a16="http://schemas.microsoft.com/office/drawing/2014/main" id="{43D610CC-74F8-B54E-B7C2-6C7DF4447852}"/>
              </a:ext>
            </a:extLst>
          </p:cNvPr>
          <p:cNvSpPr/>
          <p:nvPr/>
        </p:nvSpPr>
        <p:spPr>
          <a:xfrm>
            <a:off x="3060260" y="2435578"/>
            <a:ext cx="187037" cy="187037"/>
          </a:xfrm>
          <a:prstGeom prst="ellipse">
            <a:avLst/>
          </a:prstGeom>
          <a:solidFill>
            <a:srgbClr val="00B050"/>
          </a:solidFill>
          <a:ln w="25400" cap="flat" cmpd="sng" algn="ctr">
            <a:solidFill>
              <a:srgbClr val="B9B8BB">
                <a:shade val="50000"/>
              </a:srgbClr>
            </a:solidFill>
            <a:prstDash val="solid"/>
          </a:ln>
          <a:effectLst/>
        </p:spPr>
        <p:txBody>
          <a:bodyPr wrap="none" rtlCol="0" anchor="ctr"/>
          <a:lstStyle/>
          <a:p>
            <a:pPr algn="ctr" defTabSz="342900">
              <a:defRPr/>
            </a:pPr>
            <a:r>
              <a:rPr lang="en-US" sz="1013" kern="0" dirty="0">
                <a:solidFill>
                  <a:prstClr val="white"/>
                </a:solidFill>
                <a:latin typeface="Georgia Regular" charset="0"/>
              </a:rPr>
              <a:t>v</a:t>
            </a:r>
            <a:r>
              <a:rPr lang="en-US" sz="1013" kern="0" baseline="-25000" dirty="0">
                <a:solidFill>
                  <a:prstClr val="white"/>
                </a:solidFill>
                <a:latin typeface="Georgia Regular" charset="0"/>
              </a:rPr>
              <a:t>2</a:t>
            </a:r>
            <a:endParaRPr lang="en-US" sz="1013" kern="0" dirty="0">
              <a:solidFill>
                <a:prstClr val="white"/>
              </a:solidFill>
              <a:latin typeface="Georgia Regular" charset="0"/>
            </a:endParaRPr>
          </a:p>
        </p:txBody>
      </p:sp>
      <p:cxnSp>
        <p:nvCxnSpPr>
          <p:cNvPr id="153" name="Curved Connector 152">
            <a:extLst>
              <a:ext uri="{FF2B5EF4-FFF2-40B4-BE49-F238E27FC236}">
                <a16:creationId xmlns:a16="http://schemas.microsoft.com/office/drawing/2014/main" id="{DF404844-EAD8-114D-B0E9-6289E046A4B2}"/>
              </a:ext>
            </a:extLst>
          </p:cNvPr>
          <p:cNvCxnSpPr/>
          <p:nvPr/>
        </p:nvCxnSpPr>
        <p:spPr>
          <a:xfrm rot="5400000" flipH="1" flipV="1">
            <a:off x="2803076" y="2178396"/>
            <a:ext cx="7144" cy="569150"/>
          </a:xfrm>
          <a:prstGeom prst="curvedConnector3">
            <a:avLst>
              <a:gd name="adj1" fmla="val 1190299"/>
            </a:avLst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885854ED-CAE5-0741-B670-6C19090A2542}"/>
              </a:ext>
            </a:extLst>
          </p:cNvPr>
          <p:cNvCxnSpPr/>
          <p:nvPr/>
        </p:nvCxnSpPr>
        <p:spPr>
          <a:xfrm flipV="1">
            <a:off x="2213642" y="1626627"/>
            <a:ext cx="444671" cy="173709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dash"/>
          </a:ln>
          <a:effectLst/>
        </p:spPr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98B0B910-D160-E34C-8478-5DF90B7EF474}"/>
              </a:ext>
            </a:extLst>
          </p:cNvPr>
          <p:cNvCxnSpPr/>
          <p:nvPr/>
        </p:nvCxnSpPr>
        <p:spPr>
          <a:xfrm flipH="1" flipV="1">
            <a:off x="2755403" y="1638528"/>
            <a:ext cx="491894" cy="161809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dash"/>
          </a:ln>
          <a:effectLst/>
        </p:spPr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4F8DB280-A9C5-974D-8B14-B568755969CF}"/>
              </a:ext>
            </a:extLst>
          </p:cNvPr>
          <p:cNvCxnSpPr/>
          <p:nvPr/>
        </p:nvCxnSpPr>
        <p:spPr>
          <a:xfrm flipH="1" flipV="1">
            <a:off x="2822450" y="1621223"/>
            <a:ext cx="1646975" cy="215991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dash"/>
          </a:ln>
          <a:effectLst/>
        </p:spPr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F8FD5D2C-50B6-D04C-AE06-E7FAD09DE3F1}"/>
              </a:ext>
            </a:extLst>
          </p:cNvPr>
          <p:cNvCxnSpPr/>
          <p:nvPr/>
        </p:nvCxnSpPr>
        <p:spPr>
          <a:xfrm flipH="1" flipV="1">
            <a:off x="2089226" y="2134443"/>
            <a:ext cx="569087" cy="224348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dash"/>
          </a:ln>
          <a:effectLst/>
        </p:spPr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24BA685C-1979-ED48-81DB-415EBF0D09DB}"/>
              </a:ext>
            </a:extLst>
          </p:cNvPr>
          <p:cNvCxnSpPr/>
          <p:nvPr/>
        </p:nvCxnSpPr>
        <p:spPr>
          <a:xfrm flipV="1">
            <a:off x="2755402" y="2117767"/>
            <a:ext cx="589434" cy="241024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dash"/>
          </a:ln>
          <a:effectLst/>
        </p:spPr>
      </p:cxnSp>
      <p:sp>
        <p:nvSpPr>
          <p:cNvPr id="159" name="TextBox 158">
            <a:extLst>
              <a:ext uri="{FF2B5EF4-FFF2-40B4-BE49-F238E27FC236}">
                <a16:creationId xmlns:a16="http://schemas.microsoft.com/office/drawing/2014/main" id="{17509021-8E02-A049-893C-9C67158F76C2}"/>
              </a:ext>
            </a:extLst>
          </p:cNvPr>
          <p:cNvSpPr txBox="1"/>
          <p:nvPr/>
        </p:nvSpPr>
        <p:spPr>
          <a:xfrm>
            <a:off x="3300080" y="2398345"/>
            <a:ext cx="2329484" cy="276999"/>
          </a:xfrm>
          <a:prstGeom prst="rect">
            <a:avLst/>
          </a:prstGeom>
          <a:solidFill>
            <a:srgbClr val="325AB4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wrap="none" rtlCol="0">
            <a:spAutoFit/>
          </a:bodyPr>
          <a:lstStyle/>
          <a:p>
            <a:pPr defTabSz="342900">
              <a:defRPr/>
            </a:pPr>
            <a:r>
              <a:rPr lang="en-US" sz="1200" kern="0" dirty="0">
                <a:solidFill>
                  <a:prstClr val="black"/>
                </a:solidFill>
                <a:latin typeface="Helvetica Neue" panose="02000503000000020004" pitchFamily="2" charset="0"/>
              </a:rPr>
              <a:t>Preserve the query connectivity</a:t>
            </a: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95487AB5-DE23-9645-9C4E-47B1BD5681E7}"/>
              </a:ext>
            </a:extLst>
          </p:cNvPr>
          <p:cNvSpPr/>
          <p:nvPr/>
        </p:nvSpPr>
        <p:spPr>
          <a:xfrm>
            <a:off x="5465465" y="866456"/>
            <a:ext cx="1401329" cy="861355"/>
          </a:xfrm>
          <a:prstGeom prst="rect">
            <a:avLst/>
          </a:prstGeom>
          <a:solidFill>
            <a:srgbClr val="F0533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r>
              <a:rPr lang="en-US" sz="1200" kern="0" dirty="0">
                <a:solidFill>
                  <a:prstClr val="white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Maximum</a:t>
            </a:r>
          </a:p>
          <a:p>
            <a:pPr algn="ctr" defTabSz="342900">
              <a:defRPr/>
            </a:pPr>
            <a:r>
              <a:rPr lang="en-US" sz="1200" kern="0" dirty="0">
                <a:solidFill>
                  <a:prstClr val="white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Query Graph</a:t>
            </a:r>
          </a:p>
          <a:p>
            <a:pPr algn="ctr" defTabSz="342900">
              <a:defRPr/>
            </a:pPr>
            <a:r>
              <a:rPr lang="en-US" sz="1200" kern="0" dirty="0">
                <a:solidFill>
                  <a:prstClr val="white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is  Very Large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26ED15-D24E-ED45-92F7-9ADBCE203577}"/>
              </a:ext>
            </a:extLst>
          </p:cNvPr>
          <p:cNvSpPr txBox="1"/>
          <p:nvPr/>
        </p:nvSpPr>
        <p:spPr>
          <a:xfrm>
            <a:off x="137871" y="3281678"/>
            <a:ext cx="115448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latin typeface="Helvetica Neue Condensed Black" panose="02000503000000020004" pitchFamily="2" charset="0"/>
              </a:rPr>
              <a:t>Full process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64DB75-655A-3149-B6F6-4DC21D2651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871" y="2887042"/>
            <a:ext cx="8868259" cy="180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72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2AF14591-42EB-5844-9220-B9C38D0844AE}"/>
              </a:ext>
            </a:extLst>
          </p:cNvPr>
          <p:cNvSpPr/>
          <p:nvPr/>
        </p:nvSpPr>
        <p:spPr>
          <a:xfrm>
            <a:off x="2516950" y="1722479"/>
            <a:ext cx="1394062" cy="1895744"/>
          </a:xfrm>
          <a:prstGeom prst="roundRect">
            <a:avLst>
              <a:gd name="adj" fmla="val 5198"/>
            </a:avLst>
          </a:prstGeom>
          <a:noFill/>
          <a:ln w="25400" cap="flat" cmpd="sng" algn="ctr">
            <a:solidFill>
              <a:srgbClr val="44546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350" kern="0" dirty="0">
              <a:solidFill>
                <a:srgbClr val="44546A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B3663739-0887-1446-A7DC-33E350E589D1}"/>
              </a:ext>
            </a:extLst>
          </p:cNvPr>
          <p:cNvSpPr/>
          <p:nvPr/>
        </p:nvSpPr>
        <p:spPr>
          <a:xfrm>
            <a:off x="4052024" y="1721232"/>
            <a:ext cx="1404000" cy="1895744"/>
          </a:xfrm>
          <a:prstGeom prst="roundRect">
            <a:avLst>
              <a:gd name="adj" fmla="val 7078"/>
            </a:avLst>
          </a:prstGeom>
          <a:noFill/>
          <a:ln w="25400" cap="flat" cmpd="sng" algn="ctr">
            <a:solidFill>
              <a:srgbClr val="44546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350" kern="0" dirty="0">
              <a:solidFill>
                <a:srgbClr val="44546A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0D8B6C2-01CF-134D-9492-4C7D446DCEE4}"/>
              </a:ext>
            </a:extLst>
          </p:cNvPr>
          <p:cNvSpPr/>
          <p:nvPr/>
        </p:nvSpPr>
        <p:spPr>
          <a:xfrm>
            <a:off x="5679065" y="1716644"/>
            <a:ext cx="1404000" cy="1895744"/>
          </a:xfrm>
          <a:prstGeom prst="roundRect">
            <a:avLst>
              <a:gd name="adj" fmla="val 6778"/>
            </a:avLst>
          </a:prstGeom>
          <a:noFill/>
          <a:ln w="25400" cap="flat" cmpd="sng" algn="ctr">
            <a:solidFill>
              <a:srgbClr val="44546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350" kern="0" dirty="0">
              <a:solidFill>
                <a:srgbClr val="44546A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7C7CE606-BD61-2145-8CA0-7BEF27413210}"/>
              </a:ext>
            </a:extLst>
          </p:cNvPr>
          <p:cNvSpPr/>
          <p:nvPr/>
        </p:nvSpPr>
        <p:spPr>
          <a:xfrm>
            <a:off x="7248878" y="1716644"/>
            <a:ext cx="1404000" cy="1895744"/>
          </a:xfrm>
          <a:prstGeom prst="roundRect">
            <a:avLst>
              <a:gd name="adj" fmla="val 6778"/>
            </a:avLst>
          </a:prstGeom>
          <a:noFill/>
          <a:ln w="25400" cap="flat" cmpd="sng" algn="ctr">
            <a:solidFill>
              <a:srgbClr val="44546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350" kern="0" dirty="0">
              <a:solidFill>
                <a:srgbClr val="44546A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80D0A947-1E56-5245-9EA4-B54CF7BC5D85}"/>
              </a:ext>
            </a:extLst>
          </p:cNvPr>
          <p:cNvSpPr/>
          <p:nvPr/>
        </p:nvSpPr>
        <p:spPr>
          <a:xfrm>
            <a:off x="3394781" y="694498"/>
            <a:ext cx="1102312" cy="557456"/>
          </a:xfrm>
          <a:prstGeom prst="roundRect">
            <a:avLst/>
          </a:prstGeom>
          <a:solidFill>
            <a:sysClr val="window" lastClr="FFFFFF"/>
          </a:solidFill>
          <a:ln w="31750" cap="flat" cmpd="sng" algn="ctr">
            <a:solidFill>
              <a:srgbClr val="44546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en-US" sz="2100" b="1" kern="0" dirty="0">
                <a:solidFill>
                  <a:srgbClr val="44546A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Nodes</a:t>
            </a:r>
            <a:endParaRPr lang="en-US" b="1" kern="0" dirty="0">
              <a:solidFill>
                <a:srgbClr val="44546A"/>
              </a:solidFill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F18EC26C-3AAA-D14F-93DF-4AD82FE3D2B3}"/>
              </a:ext>
            </a:extLst>
          </p:cNvPr>
          <p:cNvSpPr/>
          <p:nvPr/>
        </p:nvSpPr>
        <p:spPr>
          <a:xfrm>
            <a:off x="2516951" y="1709858"/>
            <a:ext cx="1394061" cy="486000"/>
          </a:xfrm>
          <a:prstGeom prst="roundRect">
            <a:avLst/>
          </a:prstGeom>
          <a:pattFill prst="dkUpDiag">
            <a:fgClr>
              <a:srgbClr val="44546A">
                <a:lumMod val="20000"/>
                <a:lumOff val="80000"/>
              </a:srgbClr>
            </a:fgClr>
            <a:bgClr>
              <a:sysClr val="window" lastClr="FFFFFF"/>
            </a:bgClr>
          </a:pattFill>
          <a:ln w="25400" cap="flat" cmpd="sng" algn="ctr">
            <a:solidFill>
              <a:srgbClr val="44546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en-US" sz="1350" kern="0" dirty="0">
                <a:solidFill>
                  <a:srgbClr val="44546A"/>
                </a:solidFill>
                <a:effectLst>
                  <a:outerShdw blurRad="203200" dist="584200" algn="ctr" rotWithShape="0">
                    <a:prstClr val="white"/>
                  </a:outerShdw>
                </a:effectLst>
                <a:latin typeface="Helvetica Neue" charset="0"/>
                <a:ea typeface="Helvetica Neue" charset="0"/>
                <a:cs typeface="Helvetica Neue" charset="0"/>
              </a:rPr>
              <a:t>Connectivity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2E548283-1900-154E-9C5E-19C1FBCE5860}"/>
              </a:ext>
            </a:extLst>
          </p:cNvPr>
          <p:cNvSpPr/>
          <p:nvPr/>
        </p:nvSpPr>
        <p:spPr>
          <a:xfrm>
            <a:off x="4052024" y="1709858"/>
            <a:ext cx="1404000" cy="486000"/>
          </a:xfrm>
          <a:prstGeom prst="roundRect">
            <a:avLst/>
          </a:prstGeom>
          <a:pattFill prst="dkUpDiag">
            <a:fgClr>
              <a:srgbClr val="44546A">
                <a:lumMod val="20000"/>
                <a:lumOff val="80000"/>
              </a:srgbClr>
            </a:fgClr>
            <a:bgClr>
              <a:sysClr val="window" lastClr="FFFFFF"/>
            </a:bgClr>
          </a:pattFill>
          <a:ln w="25400" cap="flat" cmpd="sng" algn="ctr">
            <a:solidFill>
              <a:srgbClr val="44546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en-US" sz="1350" kern="0" dirty="0">
                <a:solidFill>
                  <a:srgbClr val="44546A"/>
                </a:solidFill>
                <a:latin typeface="Helvetica Neue" charset="0"/>
                <a:ea typeface="Helvetica Neue" charset="0"/>
                <a:cs typeface="Helvetica Neue" charset="0"/>
              </a:rPr>
              <a:t>Properties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82DAD883-F43F-1249-8ACB-E7B8BBAC1E5B}"/>
              </a:ext>
            </a:extLst>
          </p:cNvPr>
          <p:cNvSpPr/>
          <p:nvPr/>
        </p:nvSpPr>
        <p:spPr>
          <a:xfrm>
            <a:off x="7246774" y="1709858"/>
            <a:ext cx="1406104" cy="473378"/>
          </a:xfrm>
          <a:prstGeom prst="roundRect">
            <a:avLst/>
          </a:prstGeom>
          <a:pattFill prst="dkUpDiag">
            <a:fgClr>
              <a:srgbClr val="44546A">
                <a:lumMod val="20000"/>
                <a:lumOff val="80000"/>
              </a:srgbClr>
            </a:fgClr>
            <a:bgClr>
              <a:sysClr val="window" lastClr="FFFFFF"/>
            </a:bgClr>
          </a:pattFill>
          <a:ln w="25400" cap="flat" cmpd="sng" algn="ctr">
            <a:solidFill>
              <a:srgbClr val="44546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en-US" sz="1350" kern="0" dirty="0">
                <a:solidFill>
                  <a:srgbClr val="44546A"/>
                </a:solidFill>
                <a:latin typeface="Helvetica Neue" charset="0"/>
                <a:ea typeface="Helvetica Neue" charset="0"/>
                <a:cs typeface="Helvetica Neue" charset="0"/>
              </a:rPr>
              <a:t>(Edge-)Labels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50D6C59-3023-AF4F-91C9-B14C4899A586}"/>
              </a:ext>
            </a:extLst>
          </p:cNvPr>
          <p:cNvSpPr txBox="1"/>
          <p:nvPr/>
        </p:nvSpPr>
        <p:spPr>
          <a:xfrm>
            <a:off x="4071559" y="2258791"/>
            <a:ext cx="1271502" cy="56682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200" dirty="0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Similar Entities</a:t>
            </a:r>
          </a:p>
          <a:p>
            <a:pPr defTabSz="322660">
              <a:lnSpc>
                <a:spcPts val="1095"/>
              </a:lnSpc>
              <a:spcAft>
                <a:spcPts val="300"/>
              </a:spcAft>
              <a:buSzPct val="100000"/>
            </a:pPr>
            <a:r>
              <a:rPr lang="en-US" sz="1050" dirty="0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[Metzger et al.’13, </a:t>
            </a:r>
          </a:p>
          <a:p>
            <a:pPr defTabSz="322660">
              <a:lnSpc>
                <a:spcPts val="1095"/>
              </a:lnSpc>
              <a:spcAft>
                <a:spcPts val="300"/>
              </a:spcAft>
              <a:buSzPct val="100000"/>
            </a:pPr>
            <a:r>
              <a:rPr lang="en-US" sz="1050" dirty="0" err="1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Sobczak</a:t>
            </a:r>
            <a:r>
              <a:rPr lang="en-US" sz="1050" dirty="0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 et al.’15]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C02C642-2B27-B549-B573-373535DC3906}"/>
              </a:ext>
            </a:extLst>
          </p:cNvPr>
          <p:cNvSpPr txBox="1"/>
          <p:nvPr/>
        </p:nvSpPr>
        <p:spPr>
          <a:xfrm>
            <a:off x="2584816" y="3066574"/>
            <a:ext cx="1361120" cy="51783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r"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200" dirty="0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Clusters</a:t>
            </a:r>
          </a:p>
          <a:p>
            <a:pPr algn="r"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050" dirty="0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 [</a:t>
            </a:r>
            <a:r>
              <a:rPr lang="en-US" sz="1050" dirty="0" err="1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Perozzi</a:t>
            </a:r>
            <a:r>
              <a:rPr lang="en-US" sz="1050" dirty="0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 et al.’14, </a:t>
            </a:r>
          </a:p>
          <a:p>
            <a:pPr algn="r"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050" dirty="0" err="1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Kloumann</a:t>
            </a:r>
            <a:r>
              <a:rPr lang="en-US" sz="1050" dirty="0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 et al. 14]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F0B1CCF-2FA3-0844-8E93-368872AC42B1}"/>
              </a:ext>
            </a:extLst>
          </p:cNvPr>
          <p:cNvSpPr txBox="1"/>
          <p:nvPr/>
        </p:nvSpPr>
        <p:spPr>
          <a:xfrm>
            <a:off x="2497938" y="2271416"/>
            <a:ext cx="1367682" cy="65659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>
            <a:defPPr>
              <a:defRPr lang="en-US"/>
            </a:defPPr>
            <a:lvl1pPr defTabSz="430213">
              <a:lnSpc>
                <a:spcPts val="1160"/>
              </a:lnSpc>
              <a:spcAft>
                <a:spcPts val="400"/>
              </a:spcAft>
              <a:buSzPct val="100000"/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z="1200" b="0" dirty="0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Mediator Nodes</a:t>
            </a:r>
          </a:p>
          <a:p>
            <a:r>
              <a:rPr lang="en-US" sz="1050" b="0" dirty="0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[</a:t>
            </a:r>
            <a:r>
              <a:rPr lang="en-US" sz="1050" b="0" dirty="0" err="1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Gionis</a:t>
            </a:r>
            <a:r>
              <a:rPr lang="en-US" sz="1050" b="0" dirty="0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 et al. ‘15</a:t>
            </a:r>
          </a:p>
          <a:p>
            <a:r>
              <a:rPr lang="en-US" sz="1050" b="0" dirty="0" err="1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Ruchansky</a:t>
            </a:r>
            <a:r>
              <a:rPr lang="en-US" sz="1050" b="0" dirty="0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 et al.’15]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E390871F-D0F5-C844-AD1C-EA73C03E1DA9}"/>
              </a:ext>
            </a:extLst>
          </p:cNvPr>
          <p:cNvSpPr/>
          <p:nvPr/>
        </p:nvSpPr>
        <p:spPr>
          <a:xfrm>
            <a:off x="5680736" y="1709858"/>
            <a:ext cx="1404000" cy="486000"/>
          </a:xfrm>
          <a:prstGeom prst="roundRect">
            <a:avLst/>
          </a:prstGeom>
          <a:pattFill prst="dkUpDiag">
            <a:fgClr>
              <a:srgbClr val="44546A">
                <a:lumMod val="20000"/>
                <a:lumOff val="80000"/>
              </a:srgbClr>
            </a:fgClr>
            <a:bgClr>
              <a:sysClr val="window" lastClr="FFFFFF"/>
            </a:bgClr>
          </a:pattFill>
          <a:ln w="25400" cap="flat" cmpd="sng" algn="ctr">
            <a:solidFill>
              <a:srgbClr val="44546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en-US" sz="1350" kern="0">
                <a:solidFill>
                  <a:srgbClr val="44546A"/>
                </a:solidFill>
                <a:latin typeface="Helvetica Neue" charset="0"/>
                <a:ea typeface="Helvetica Neue" charset="0"/>
                <a:cs typeface="Helvetica Neue" charset="0"/>
              </a:rPr>
              <a:t>Queries</a:t>
            </a:r>
            <a:endParaRPr lang="en-US" sz="1350" kern="0" dirty="0">
              <a:solidFill>
                <a:srgbClr val="44546A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482C279-0C96-9744-BBD6-B35FA8EB17EC}"/>
              </a:ext>
            </a:extLst>
          </p:cNvPr>
          <p:cNvSpPr txBox="1"/>
          <p:nvPr/>
        </p:nvSpPr>
        <p:spPr>
          <a:xfrm>
            <a:off x="5912468" y="3220462"/>
            <a:ext cx="1186543" cy="36394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r"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200" dirty="0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SPARQL</a:t>
            </a:r>
          </a:p>
          <a:p>
            <a:pPr algn="r"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050" dirty="0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[</a:t>
            </a:r>
            <a:r>
              <a:rPr lang="pt-BR" sz="1050" dirty="0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Arenas et al.’16]</a:t>
            </a:r>
            <a:endParaRPr lang="en-US" sz="1050" dirty="0">
              <a:solidFill>
                <a:srgbClr val="44546A"/>
              </a:solidFill>
              <a:latin typeface="Georgia Regular" charset="0"/>
              <a:ea typeface="Georgia Regular" charset="0"/>
              <a:cs typeface="Georgia Regular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D86E814-9944-AA49-9B2B-99A81812B828}"/>
              </a:ext>
            </a:extLst>
          </p:cNvPr>
          <p:cNvSpPr txBox="1"/>
          <p:nvPr/>
        </p:nvSpPr>
        <p:spPr>
          <a:xfrm>
            <a:off x="5680736" y="2267314"/>
            <a:ext cx="1242648" cy="36394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200" dirty="0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Path Queries</a:t>
            </a:r>
          </a:p>
          <a:p>
            <a:pPr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050" dirty="0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[</a:t>
            </a:r>
            <a:r>
              <a:rPr lang="en-US" sz="1050" dirty="0" err="1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Bonifati</a:t>
            </a:r>
            <a:r>
              <a:rPr lang="en-US" sz="1050" dirty="0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 et al.’15]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0C02B72-6603-4540-9C18-831253583C46}"/>
              </a:ext>
            </a:extLst>
          </p:cNvPr>
          <p:cNvSpPr txBox="1"/>
          <p:nvPr/>
        </p:nvSpPr>
        <p:spPr>
          <a:xfrm>
            <a:off x="7226348" y="2301799"/>
            <a:ext cx="1274708" cy="36394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200" dirty="0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Entity Tuples</a:t>
            </a:r>
          </a:p>
          <a:p>
            <a:pPr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050" dirty="0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[</a:t>
            </a:r>
            <a:r>
              <a:rPr lang="en-US" sz="1050" dirty="0" err="1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Jayaram</a:t>
            </a:r>
            <a:r>
              <a:rPr lang="en-US" sz="1050" dirty="0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 et al.’15]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E24E0EC-6370-7C43-95C0-AF1ED76D4BFF}"/>
              </a:ext>
            </a:extLst>
          </p:cNvPr>
          <p:cNvSpPr txBox="1"/>
          <p:nvPr/>
        </p:nvSpPr>
        <p:spPr>
          <a:xfrm>
            <a:off x="7290004" y="2676697"/>
            <a:ext cx="1362874" cy="90024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r"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200" dirty="0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Similar </a:t>
            </a:r>
          </a:p>
          <a:p>
            <a:pPr algn="r"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200" dirty="0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Structures</a:t>
            </a:r>
          </a:p>
          <a:p>
            <a:pPr algn="r" defTabSz="322660">
              <a:lnSpc>
                <a:spcPts val="1095"/>
              </a:lnSpc>
              <a:spcAft>
                <a:spcPts val="300"/>
              </a:spcAft>
              <a:buSzPct val="100000"/>
            </a:pPr>
            <a:r>
              <a:rPr lang="en-US" sz="1050" dirty="0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[</a:t>
            </a:r>
            <a:r>
              <a:rPr lang="is-IS" sz="1050" dirty="0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Mottin et al.’14,</a:t>
            </a:r>
          </a:p>
          <a:p>
            <a:pPr algn="r" defTabSz="322660">
              <a:lnSpc>
                <a:spcPts val="1095"/>
              </a:lnSpc>
              <a:spcAft>
                <a:spcPts val="300"/>
              </a:spcAft>
              <a:buSzPct val="100000"/>
            </a:pPr>
            <a:r>
              <a:rPr lang="is-IS" sz="1050" dirty="0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Xie et al.’17,</a:t>
            </a:r>
          </a:p>
          <a:p>
            <a:pPr algn="r" defTabSz="322660">
              <a:lnSpc>
                <a:spcPts val="1095"/>
              </a:lnSpc>
              <a:spcAft>
                <a:spcPts val="300"/>
              </a:spcAft>
              <a:buSzPct val="100000"/>
            </a:pPr>
            <a:r>
              <a:rPr lang="is-IS" sz="1050" dirty="0">
                <a:solidFill>
                  <a:srgbClr val="44546A"/>
                </a:solidFill>
                <a:latin typeface="Georgia Regular" charset="0"/>
                <a:ea typeface="Georgia Regular" charset="0"/>
                <a:cs typeface="Georgia Regular" charset="0"/>
              </a:rPr>
              <a:t>Lissandrini et al’18]</a:t>
            </a:r>
            <a:endParaRPr lang="en-US" sz="1050" dirty="0">
              <a:solidFill>
                <a:srgbClr val="44546A"/>
              </a:solidFill>
              <a:latin typeface="Georgia Regular" charset="0"/>
              <a:ea typeface="Georgia Regular" charset="0"/>
              <a:cs typeface="Georgia Regular" charset="0"/>
            </a:endParaRPr>
          </a:p>
        </p:txBody>
      </p:sp>
      <p:cxnSp>
        <p:nvCxnSpPr>
          <p:cNvPr id="43" name="Elbow Connector 42">
            <a:extLst>
              <a:ext uri="{FF2B5EF4-FFF2-40B4-BE49-F238E27FC236}">
                <a16:creationId xmlns:a16="http://schemas.microsoft.com/office/drawing/2014/main" id="{3E67EA35-6755-2848-AE85-DC6DEF529E57}"/>
              </a:ext>
            </a:extLst>
          </p:cNvPr>
          <p:cNvCxnSpPr>
            <a:stCxn id="31" idx="2"/>
            <a:endCxn id="33" idx="0"/>
          </p:cNvCxnSpPr>
          <p:nvPr/>
        </p:nvCxnSpPr>
        <p:spPr>
          <a:xfrm rot="16200000" flipH="1">
            <a:off x="4121027" y="1076862"/>
            <a:ext cx="457905" cy="808087"/>
          </a:xfrm>
          <a:prstGeom prst="bentConnector3">
            <a:avLst>
              <a:gd name="adj1" fmla="val 50000"/>
            </a:avLst>
          </a:prstGeom>
          <a:noFill/>
          <a:ln w="28575" cap="flat" cmpd="sng" algn="ctr">
            <a:solidFill>
              <a:srgbClr val="44546A"/>
            </a:solidFill>
            <a:prstDash val="solid"/>
            <a:miter lim="800000"/>
            <a:tailEnd type="triangle" w="lg" len="lg"/>
          </a:ln>
          <a:effectLst/>
        </p:spPr>
      </p:cxnSp>
      <p:cxnSp>
        <p:nvCxnSpPr>
          <p:cNvPr id="44" name="Elbow Connector 43">
            <a:extLst>
              <a:ext uri="{FF2B5EF4-FFF2-40B4-BE49-F238E27FC236}">
                <a16:creationId xmlns:a16="http://schemas.microsoft.com/office/drawing/2014/main" id="{ED842CBD-8023-094F-A3C0-A4E8D6460A07}"/>
              </a:ext>
            </a:extLst>
          </p:cNvPr>
          <p:cNvCxnSpPr>
            <a:stCxn id="46" idx="2"/>
            <a:endCxn id="38" idx="0"/>
          </p:cNvCxnSpPr>
          <p:nvPr/>
        </p:nvCxnSpPr>
        <p:spPr>
          <a:xfrm rot="5400000">
            <a:off x="6554151" y="1091285"/>
            <a:ext cx="447159" cy="789989"/>
          </a:xfrm>
          <a:prstGeom prst="bentConnector3">
            <a:avLst>
              <a:gd name="adj1" fmla="val 50000"/>
            </a:avLst>
          </a:prstGeom>
          <a:noFill/>
          <a:ln w="28575" cap="flat" cmpd="sng" algn="ctr">
            <a:solidFill>
              <a:srgbClr val="44546A"/>
            </a:solidFill>
            <a:prstDash val="solid"/>
            <a:miter lim="800000"/>
            <a:tailEnd type="triangle" w="lg" len="lg"/>
          </a:ln>
          <a:effectLst/>
        </p:spPr>
      </p:cxnSp>
      <p:cxnSp>
        <p:nvCxnSpPr>
          <p:cNvPr id="45" name="Elbow Connector 44">
            <a:extLst>
              <a:ext uri="{FF2B5EF4-FFF2-40B4-BE49-F238E27FC236}">
                <a16:creationId xmlns:a16="http://schemas.microsoft.com/office/drawing/2014/main" id="{F4C8733B-BBBE-5940-8BB4-E637685F63B2}"/>
              </a:ext>
            </a:extLst>
          </p:cNvPr>
          <p:cNvCxnSpPr>
            <a:stCxn id="46" idx="2"/>
            <a:endCxn id="34" idx="0"/>
          </p:cNvCxnSpPr>
          <p:nvPr/>
        </p:nvCxnSpPr>
        <p:spPr>
          <a:xfrm rot="16200000" flipH="1">
            <a:off x="7337696" y="1097728"/>
            <a:ext cx="447159" cy="777101"/>
          </a:xfrm>
          <a:prstGeom prst="bentConnector3">
            <a:avLst>
              <a:gd name="adj1" fmla="val 50000"/>
            </a:avLst>
          </a:prstGeom>
          <a:noFill/>
          <a:ln w="28575" cap="flat" cmpd="sng" algn="ctr">
            <a:solidFill>
              <a:srgbClr val="44546A"/>
            </a:solidFill>
            <a:prstDash val="solid"/>
            <a:miter lim="800000"/>
            <a:tailEnd type="triangle" w="lg" len="lg"/>
          </a:ln>
          <a:effectLst/>
        </p:spPr>
      </p:cxn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E69ABDD9-6148-EA41-BAE8-742C7236AA4E}"/>
              </a:ext>
            </a:extLst>
          </p:cNvPr>
          <p:cNvSpPr/>
          <p:nvPr/>
        </p:nvSpPr>
        <p:spPr>
          <a:xfrm>
            <a:off x="6469246" y="705244"/>
            <a:ext cx="1406957" cy="557456"/>
          </a:xfrm>
          <a:prstGeom prst="roundRect">
            <a:avLst/>
          </a:prstGeom>
          <a:solidFill>
            <a:sysClr val="window" lastClr="FFFFFF"/>
          </a:solidFill>
          <a:ln w="31750" cap="flat" cmpd="sng" algn="ctr">
            <a:solidFill>
              <a:srgbClr val="44546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en-US" sz="2100" b="1" kern="0">
                <a:solidFill>
                  <a:srgbClr val="44546A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Structures</a:t>
            </a:r>
            <a:endParaRPr lang="en-US" sz="2100" b="1" kern="0" dirty="0">
              <a:solidFill>
                <a:srgbClr val="44546A"/>
              </a:solidFill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4ACF953-316C-184A-95D2-8C443DDB6A9A}"/>
              </a:ext>
            </a:extLst>
          </p:cNvPr>
          <p:cNvSpPr txBox="1"/>
          <p:nvPr/>
        </p:nvSpPr>
        <p:spPr>
          <a:xfrm>
            <a:off x="251741" y="810847"/>
            <a:ext cx="2064989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defTabSz="322660">
              <a:spcAft>
                <a:spcPts val="300"/>
              </a:spcAft>
              <a:buSzPct val="100000"/>
            </a:pPr>
            <a:r>
              <a:rPr lang="en-US" b="1" dirty="0">
                <a:solidFill>
                  <a:srgbClr val="44546A"/>
                </a:solidFill>
                <a:latin typeface="Helvetica Neue" charset="0"/>
                <a:ea typeface="Helvetica Neue" charset="0"/>
                <a:cs typeface="Helvetica Neue" charset="0"/>
              </a:rPr>
              <a:t>SEARCHING </a:t>
            </a:r>
            <a:r>
              <a:rPr lang="en-US" dirty="0">
                <a:solidFill>
                  <a:srgbClr val="44546A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FOR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943F67E-B475-1C48-A944-33305E1E326F}"/>
              </a:ext>
            </a:extLst>
          </p:cNvPr>
          <p:cNvSpPr txBox="1"/>
          <p:nvPr/>
        </p:nvSpPr>
        <p:spPr>
          <a:xfrm>
            <a:off x="292426" y="1773422"/>
            <a:ext cx="1899174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defTabSz="322660">
              <a:spcAft>
                <a:spcPts val="300"/>
              </a:spcAft>
              <a:buSzPct val="100000"/>
            </a:pPr>
            <a:r>
              <a:rPr lang="en-US" dirty="0">
                <a:solidFill>
                  <a:srgbClr val="44546A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BY </a:t>
            </a:r>
            <a:r>
              <a:rPr lang="en-US" b="1" dirty="0">
                <a:solidFill>
                  <a:srgbClr val="44546A"/>
                </a:solidFill>
                <a:latin typeface="Helvetica Neue" charset="0"/>
                <a:ea typeface="Helvetica Neue" charset="0"/>
                <a:cs typeface="Helvetica Neue" charset="0"/>
              </a:rPr>
              <a:t>LOOKING</a:t>
            </a:r>
            <a:r>
              <a:rPr lang="en-US" dirty="0">
                <a:solidFill>
                  <a:srgbClr val="44546A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 AT</a:t>
            </a:r>
          </a:p>
        </p:txBody>
      </p:sp>
      <p:cxnSp>
        <p:nvCxnSpPr>
          <p:cNvPr id="49" name="Elbow Connector 48">
            <a:extLst>
              <a:ext uri="{FF2B5EF4-FFF2-40B4-BE49-F238E27FC236}">
                <a16:creationId xmlns:a16="http://schemas.microsoft.com/office/drawing/2014/main" id="{0259BC23-D4E8-E546-8DE7-3B6013E01A13}"/>
              </a:ext>
            </a:extLst>
          </p:cNvPr>
          <p:cNvCxnSpPr>
            <a:stCxn id="31" idx="2"/>
            <a:endCxn id="32" idx="0"/>
          </p:cNvCxnSpPr>
          <p:nvPr/>
        </p:nvCxnSpPr>
        <p:spPr>
          <a:xfrm rot="5400000">
            <a:off x="3351007" y="1114929"/>
            <a:ext cx="457905" cy="731956"/>
          </a:xfrm>
          <a:prstGeom prst="bentConnector3">
            <a:avLst>
              <a:gd name="adj1" fmla="val 50000"/>
            </a:avLst>
          </a:prstGeom>
          <a:noFill/>
          <a:ln w="28575" cap="flat" cmpd="sng" algn="ctr">
            <a:solidFill>
              <a:srgbClr val="44546A"/>
            </a:solidFill>
            <a:prstDash val="solid"/>
            <a:miter lim="800000"/>
            <a:tailEnd type="triangle" w="lg" len="lg"/>
          </a:ln>
          <a:effectLst/>
        </p:spPr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9F440EDA-F936-D741-A686-77AB62DBCA32}"/>
              </a:ext>
            </a:extLst>
          </p:cNvPr>
          <p:cNvSpPr txBox="1"/>
          <p:nvPr/>
        </p:nvSpPr>
        <p:spPr>
          <a:xfrm>
            <a:off x="536072" y="2490903"/>
            <a:ext cx="1497526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defTabSz="322660">
              <a:spcAft>
                <a:spcPts val="300"/>
              </a:spcAft>
              <a:buSzPct val="100000"/>
            </a:pPr>
            <a:r>
              <a:rPr lang="en-US" b="1">
                <a:solidFill>
                  <a:srgbClr val="44546A"/>
                </a:solidFill>
                <a:latin typeface="Helvetica Neue" charset="0"/>
                <a:ea typeface="Helvetica Neue" charset="0"/>
                <a:cs typeface="Helvetica Neue" charset="0"/>
              </a:rPr>
              <a:t>PRODUCES</a:t>
            </a:r>
            <a:endParaRPr lang="en-US" dirty="0">
              <a:solidFill>
                <a:srgbClr val="44546A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5260A8B-6E29-D54F-96E3-7717D136F717}"/>
              </a:ext>
            </a:extLst>
          </p:cNvPr>
          <p:cNvSpPr/>
          <p:nvPr/>
        </p:nvSpPr>
        <p:spPr>
          <a:xfrm>
            <a:off x="-197141" y="458499"/>
            <a:ext cx="557699" cy="1023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Helvetica Neue" panose="02000503000000020004" pitchFamily="2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6BDF15E-BF5E-D043-89D7-08AE020092CB}"/>
              </a:ext>
            </a:extLst>
          </p:cNvPr>
          <p:cNvSpPr/>
          <p:nvPr/>
        </p:nvSpPr>
        <p:spPr>
          <a:xfrm>
            <a:off x="3364191" y="3755450"/>
            <a:ext cx="4476629" cy="46767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Helvetica Neue Condensed Black" panose="02000503000000020004" pitchFamily="2" charset="0"/>
                <a:ea typeface="Helvetica Neue Condensed Black" charset="0"/>
                <a:cs typeface="Helvetica Neue Condensed Black" charset="0"/>
              </a:rPr>
              <a:t>Few Approaches accept User Feedback</a:t>
            </a:r>
          </a:p>
        </p:txBody>
      </p:sp>
      <p:sp>
        <p:nvSpPr>
          <p:cNvPr id="53" name="Cross 52">
            <a:extLst>
              <a:ext uri="{FF2B5EF4-FFF2-40B4-BE49-F238E27FC236}">
                <a16:creationId xmlns:a16="http://schemas.microsoft.com/office/drawing/2014/main" id="{ADF48571-1A11-D34D-9A67-98E927E98B5C}"/>
              </a:ext>
            </a:extLst>
          </p:cNvPr>
          <p:cNvSpPr/>
          <p:nvPr/>
        </p:nvSpPr>
        <p:spPr>
          <a:xfrm rot="2563211">
            <a:off x="2218679" y="2737271"/>
            <a:ext cx="748070" cy="665083"/>
          </a:xfrm>
          <a:prstGeom prst="plus">
            <a:avLst>
              <a:gd name="adj" fmla="val 47296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 panose="02000503000000020004" pitchFamily="2" charset="0"/>
            </a:endParaRPr>
          </a:p>
        </p:txBody>
      </p:sp>
      <p:sp>
        <p:nvSpPr>
          <p:cNvPr id="54" name="Cross 53">
            <a:extLst>
              <a:ext uri="{FF2B5EF4-FFF2-40B4-BE49-F238E27FC236}">
                <a16:creationId xmlns:a16="http://schemas.microsoft.com/office/drawing/2014/main" id="{33BD3311-D1A2-1540-BC22-ACB559329BBD}"/>
              </a:ext>
            </a:extLst>
          </p:cNvPr>
          <p:cNvSpPr/>
          <p:nvPr/>
        </p:nvSpPr>
        <p:spPr>
          <a:xfrm rot="2563211">
            <a:off x="7028247" y="2603038"/>
            <a:ext cx="748070" cy="665083"/>
          </a:xfrm>
          <a:prstGeom prst="plus">
            <a:avLst>
              <a:gd name="adj" fmla="val 47296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 panose="02000503000000020004" pitchFamily="2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37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  <p:pic>
        <p:nvPicPr>
          <p:cNvPr id="1026" name="Picture 2" descr="mage result for break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742302"/>
            <a:ext cx="9144000" cy="1495167"/>
          </a:xfrm>
          <a:prstGeom prst="rect">
            <a:avLst/>
          </a:prstGeom>
          <a:ln w="38100">
            <a:solidFill>
              <a:srgbClr val="5373CA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Lato" charset="0"/>
                <a:ea typeface="Lato" charset="0"/>
                <a:cs typeface="Lato" charset="0"/>
                <a:hlinkClick r:id="rId3"/>
              </a:rPr>
              <a:t>https://j.mp/ExploreSIGMOD</a:t>
            </a:r>
            <a:endParaRPr lang="en-US" sz="4000" dirty="0">
              <a:latin typeface="Lato" charset="0"/>
              <a:ea typeface="Lato" charset="0"/>
              <a:cs typeface="La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77121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we are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1023450" y="3716217"/>
            <a:ext cx="6811871" cy="66071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Challenges and Remarks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023450" y="1866529"/>
            <a:ext cx="5664639" cy="75384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Textual data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023450" y="986194"/>
            <a:ext cx="5664639" cy="75384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Relational databases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023450" y="2758497"/>
            <a:ext cx="5664639" cy="71079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Graphs and networks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014055" y="986194"/>
            <a:ext cx="821267" cy="248309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 Machine </a:t>
            </a:r>
          </a:p>
          <a:p>
            <a:pPr algn="ctr"/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learning 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180151" y="1037069"/>
            <a:ext cx="489073" cy="6520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75930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example-based problem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/>
              <p:cNvSpPr txBox="1">
                <a:spLocks/>
              </p:cNvSpPr>
              <p:nvPr/>
            </p:nvSpPr>
            <p:spPr>
              <a:xfrm>
                <a:off x="329184" y="806553"/>
                <a:ext cx="8629650" cy="371464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400"/>
                  </a:spcAft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Lato" charset="0"/>
                    <a:ea typeface="Lato" charset="0"/>
                    <a:cs typeface="Lato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400"/>
                  </a:spcAft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Lato" charset="0"/>
                    <a:ea typeface="Lato" charset="0"/>
                    <a:cs typeface="Lato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400"/>
                  </a:spcAft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Lato" charset="0"/>
                    <a:ea typeface="Lato" charset="0"/>
                    <a:cs typeface="Lato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400"/>
                  </a:spcAft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Lato" charset="0"/>
                    <a:ea typeface="Lato" charset="0"/>
                    <a:cs typeface="Lato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400"/>
                  </a:spcAft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Lato" charset="0"/>
                    <a:ea typeface="Lato" charset="0"/>
                    <a:cs typeface="Lato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40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ato" charset="0"/>
                    <a:ea typeface="Lato" charset="0"/>
                    <a:cs typeface="Lato" charset="0"/>
                  </a:rPr>
                  <a:t>Given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ato" charset="0"/>
                    <a:ea typeface="Lato" charset="0"/>
                    <a:cs typeface="Lato" charset="0"/>
                  </a:rPr>
                  <a:t> </a:t>
                </a:r>
              </a:p>
              <a:p>
                <a:pPr marL="457200" marR="0" lvl="1" indent="0" algn="l" defTabSz="914400" rtl="0" eaLnBrk="1" fontAlgn="auto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40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Lato" charset="0"/>
                    <a:cs typeface="Lato" charset="0"/>
                  </a:rPr>
                  <a:t>a set of examples </a:t>
                </a:r>
                <a14:m>
                  <m:oMath xmlns:m="http://schemas.openxmlformats.org/officeDocument/2006/math"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charset="0"/>
                        <a:ea typeface="Lato" charset="0"/>
                        <a:cs typeface="Lato" charset="0"/>
                      </a:rPr>
                      <m:t>ℰ</m:t>
                    </m:r>
                  </m:oMath>
                </a14:m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Lato" charset="0"/>
                    <a:cs typeface="Lato" charset="0"/>
                  </a:rPr>
                  <a:t> from a universe </a:t>
                </a:r>
                <a14:m>
                  <m:oMath xmlns:m="http://schemas.openxmlformats.org/officeDocument/2006/math"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charset="0"/>
                        <a:ea typeface="Lato" charset="0"/>
                        <a:cs typeface="Lato" charset="0"/>
                      </a:rPr>
                      <m:t>𝒰</m:t>
                    </m:r>
                  </m:oMath>
                </a14:m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Lato" charset="0"/>
                  <a:cs typeface="Lato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40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Lato" charset="0"/>
                    <a:cs typeface="Lato" charset="0"/>
                  </a:rPr>
                  <a:t>Find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40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ea typeface="Lato" charset="0"/>
                    <a:cs typeface="Lato" charset="0"/>
                  </a:rPr>
                  <a:t>a similarity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charset="0"/>
                        <a:ea typeface="Lato" charset="0"/>
                        <a:cs typeface="Lato" charset="0"/>
                      </a:rPr>
                      <m:t>∼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ea typeface="Lato" charset="0"/>
                    <a:cs typeface="Lato" charset="0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Lato" charset="0"/>
                    <a:cs typeface="Lato" charset="0"/>
                  </a:rPr>
                  <a:t>such that</a:t>
                </a:r>
              </a:p>
              <a:p>
                <a:pPr marL="514350" marR="0" lvl="0" indent="-514350" algn="l" defTabSz="914400" rtl="0" eaLnBrk="1" fontAlgn="auto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40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charset="0"/>
                        <a:ea typeface="Lato" charset="0"/>
                        <a:cs typeface="Lato" charset="0"/>
                      </a:rPr>
                      <m:t>ℰ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Lato" charset="0"/>
                    <a:cs typeface="Lato" charset="0"/>
                  </a:rPr>
                  <a:t> is part of the answers </a:t>
                </a:r>
                <a14:m>
                  <m:oMath xmlns:m="http://schemas.openxmlformats.org/officeDocument/2006/math">
                    <m:r>
                      <a:rPr kumimoji="0" lang="en-US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charset="0"/>
                        <a:ea typeface="Lato" charset="0"/>
                        <a:cs typeface="Lato" charset="0"/>
                      </a:rPr>
                      <m:t>𝒜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Lato" charset="0"/>
                    <a:cs typeface="Lato" charset="0"/>
                  </a:rPr>
                  <a:t> partially or totally</a:t>
                </a:r>
              </a:p>
              <a:p>
                <a:pPr marL="514350" marR="0" lvl="0" indent="-514350" algn="l" defTabSz="914400" rtl="0" eaLnBrk="1" fontAlgn="auto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40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Lato" charset="0"/>
                    <a:cs typeface="Lato" charset="0"/>
                  </a:rPr>
                  <a:t>The answers in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charset="0"/>
                        <a:ea typeface="Lato" charset="0"/>
                        <a:cs typeface="Lato" charset="0"/>
                      </a:rPr>
                      <m:t>𝒜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Lato" charset="0"/>
                    <a:cs typeface="Lato" charset="0"/>
                  </a:rPr>
                  <a:t>  are the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2001A"/>
                    </a:solidFill>
                    <a:effectLst/>
                    <a:uLnTx/>
                    <a:uFillTx/>
                    <a:ea typeface="Lato" charset="0"/>
                    <a:cs typeface="Lato" charset="0"/>
                  </a:rPr>
                  <a:t>most similar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Lato" charset="0"/>
                    <a:cs typeface="Lato" charset="0"/>
                  </a:rPr>
                  <a:t>to the examples in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charset="0"/>
                        <a:ea typeface="Lato" charset="0"/>
                        <a:cs typeface="Lato" charset="0"/>
                      </a:rPr>
                      <m:t>ℰ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Lato" charset="0"/>
                    <a:cs typeface="Lato" charset="0"/>
                  </a:rPr>
                  <a:t> according to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charset="0"/>
                        <a:ea typeface="Lato" charset="0"/>
                        <a:cs typeface="Lato" charset="0"/>
                      </a:rPr>
                      <m:t>∼</m:t>
                    </m:r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Lato" charset="0"/>
                  <a:cs typeface="Lato" charset="0"/>
                </a:endParaRPr>
              </a:p>
            </p:txBody>
          </p:sp>
        </mc:Choice>
        <mc:Fallback xmlns="">
          <p:sp>
            <p:nvSpPr>
              <p:cNvPr id="8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184" y="806553"/>
                <a:ext cx="8629650" cy="3714647"/>
              </a:xfrm>
              <a:prstGeom prst="rect">
                <a:avLst/>
              </a:prstGeom>
              <a:blipFill>
                <a:blip r:embed="rId2"/>
                <a:stretch>
                  <a:fillRect l="-441" t="-13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085164" y="3695359"/>
                <a:ext cx="511769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914400"/>
                <a:r>
                  <a:rPr lang="en-US" dirty="0">
                    <a:solidFill>
                      <a:srgbClr val="E2001A"/>
                    </a:solidFill>
                    <a:latin typeface="Lato" charset="0"/>
                    <a:ea typeface="Lato" charset="0"/>
                    <a:cs typeface="Lato" charset="0"/>
                  </a:rPr>
                  <a:t>How do we find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E2001A"/>
                        </a:solidFill>
                        <a:latin typeface="Cambria Math" charset="0"/>
                        <a:ea typeface="Lato" charset="0"/>
                        <a:cs typeface="Lato" charset="0"/>
                      </a:rPr>
                      <m:t>∼</m:t>
                    </m:r>
                  </m:oMath>
                </a14:m>
                <a:r>
                  <a:rPr lang="en-US" dirty="0">
                    <a:solidFill>
                      <a:srgbClr val="E2001A"/>
                    </a:solidFill>
                    <a:latin typeface="Lato" charset="0"/>
                    <a:ea typeface="Lato" charset="0"/>
                    <a:cs typeface="Lato" charset="0"/>
                  </a:rPr>
                  <a:t> for each user? </a:t>
                </a:r>
              </a:p>
              <a:p>
                <a:pPr algn="ctr" defTabSz="914400"/>
                <a:r>
                  <a:rPr lang="en-US" dirty="0">
                    <a:solidFill>
                      <a:srgbClr val="E2001A"/>
                    </a:solidFill>
                    <a:latin typeface="Lato" charset="0"/>
                    <a:ea typeface="Lato" charset="0"/>
                    <a:cs typeface="Lato" charset="0"/>
                  </a:rPr>
                  <a:t>Do we need to know exactly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E2001A"/>
                        </a:solidFill>
                        <a:latin typeface="Cambria Math" charset="0"/>
                        <a:ea typeface="Lato" charset="0"/>
                        <a:cs typeface="Lato" charset="0"/>
                      </a:rPr>
                      <m:t>∼</m:t>
                    </m:r>
                  </m:oMath>
                </a14:m>
                <a:r>
                  <a:rPr lang="en-US" dirty="0">
                    <a:solidFill>
                      <a:srgbClr val="E2001A"/>
                    </a:solidFill>
                    <a:latin typeface="Lato" charset="0"/>
                    <a:ea typeface="Lato" charset="0"/>
                    <a:cs typeface="Lato" charset="0"/>
                  </a:rPr>
                  <a:t>? </a:t>
                </a: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5164" y="3695359"/>
                <a:ext cx="5117690" cy="646331"/>
              </a:xfrm>
              <a:prstGeom prst="rect">
                <a:avLst/>
              </a:prstGeom>
              <a:blipFill rotWithShape="0">
                <a:blip r:embed="rId3"/>
                <a:stretch>
                  <a:fillRect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3349926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6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exploration of datasets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123" name="Rounded Rectangle 122"/>
          <p:cNvSpPr/>
          <p:nvPr/>
        </p:nvSpPr>
        <p:spPr>
          <a:xfrm>
            <a:off x="754226" y="824942"/>
            <a:ext cx="7741400" cy="441145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Helvetica Neue Regular" charset="0"/>
              </a:rPr>
              <a:t>Main idea:</a:t>
            </a:r>
            <a:r>
              <a:rPr lang="en-US" dirty="0">
                <a:latin typeface="Helvetica Neue Regular" charset="0"/>
              </a:rPr>
              <a:t> Learn the items to show online as more points are acquired</a:t>
            </a:r>
          </a:p>
        </p:txBody>
      </p:sp>
      <p:grpSp>
        <p:nvGrpSpPr>
          <p:cNvPr id="134" name="Group 133"/>
          <p:cNvGrpSpPr/>
          <p:nvPr/>
        </p:nvGrpSpPr>
        <p:grpSpPr>
          <a:xfrm>
            <a:off x="548429" y="1952292"/>
            <a:ext cx="1664537" cy="1127943"/>
            <a:chOff x="985580" y="2449883"/>
            <a:chExt cx="1664537" cy="1127943"/>
          </a:xfrm>
        </p:grpSpPr>
        <p:cxnSp>
          <p:nvCxnSpPr>
            <p:cNvPr id="127" name="Straight Arrow Connector 126"/>
            <p:cNvCxnSpPr/>
            <p:nvPr/>
          </p:nvCxnSpPr>
          <p:spPr>
            <a:xfrm flipV="1">
              <a:off x="985580" y="2449883"/>
              <a:ext cx="0" cy="1127942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/>
            <p:cNvCxnSpPr/>
            <p:nvPr/>
          </p:nvCxnSpPr>
          <p:spPr>
            <a:xfrm flipV="1">
              <a:off x="985580" y="3577825"/>
              <a:ext cx="1664537" cy="1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3" name="Picture 13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196475" y="2168259"/>
            <a:ext cx="910650" cy="910650"/>
          </a:xfrm>
          <a:prstGeom prst="rect">
            <a:avLst/>
          </a:prstGeom>
        </p:spPr>
      </p:pic>
      <p:sp>
        <p:nvSpPr>
          <p:cNvPr id="135" name="Donut 134"/>
          <p:cNvSpPr/>
          <p:nvPr/>
        </p:nvSpPr>
        <p:spPr>
          <a:xfrm>
            <a:off x="855055" y="2174172"/>
            <a:ext cx="95896" cy="95896"/>
          </a:xfrm>
          <a:prstGeom prst="donu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Helvetica Neue Regular" charset="0"/>
            </a:endParaRPr>
          </a:p>
        </p:txBody>
      </p:sp>
      <p:sp>
        <p:nvSpPr>
          <p:cNvPr id="136" name="Donut 135"/>
          <p:cNvSpPr/>
          <p:nvPr/>
        </p:nvSpPr>
        <p:spPr>
          <a:xfrm>
            <a:off x="885830" y="2598851"/>
            <a:ext cx="95896" cy="95896"/>
          </a:xfrm>
          <a:prstGeom prst="donu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Helvetica Neue Regular" charset="0"/>
            </a:endParaRPr>
          </a:p>
        </p:txBody>
      </p:sp>
      <p:sp>
        <p:nvSpPr>
          <p:cNvPr id="137" name="Donut 136"/>
          <p:cNvSpPr/>
          <p:nvPr/>
        </p:nvSpPr>
        <p:spPr>
          <a:xfrm>
            <a:off x="1615230" y="2266723"/>
            <a:ext cx="95896" cy="95896"/>
          </a:xfrm>
          <a:prstGeom prst="donu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Helvetica Neue Regular" charset="0"/>
            </a:endParaRPr>
          </a:p>
        </p:txBody>
      </p:sp>
      <p:sp>
        <p:nvSpPr>
          <p:cNvPr id="138" name="Donut 137"/>
          <p:cNvSpPr/>
          <p:nvPr/>
        </p:nvSpPr>
        <p:spPr>
          <a:xfrm>
            <a:off x="1319126" y="2125350"/>
            <a:ext cx="95896" cy="95896"/>
          </a:xfrm>
          <a:prstGeom prst="donu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Helvetica Neue Regular" charset="0"/>
            </a:endParaRPr>
          </a:p>
        </p:txBody>
      </p:sp>
      <p:sp>
        <p:nvSpPr>
          <p:cNvPr id="139" name="Donut 138"/>
          <p:cNvSpPr/>
          <p:nvPr/>
        </p:nvSpPr>
        <p:spPr>
          <a:xfrm>
            <a:off x="1271178" y="2417173"/>
            <a:ext cx="95896" cy="95896"/>
          </a:xfrm>
          <a:prstGeom prst="donu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Helvetica Neue Regular" charset="0"/>
            </a:endParaRPr>
          </a:p>
        </p:txBody>
      </p:sp>
      <p:sp>
        <p:nvSpPr>
          <p:cNvPr id="140" name="Donut 139"/>
          <p:cNvSpPr/>
          <p:nvPr/>
        </p:nvSpPr>
        <p:spPr>
          <a:xfrm>
            <a:off x="1012716" y="2369225"/>
            <a:ext cx="95896" cy="95896"/>
          </a:xfrm>
          <a:prstGeom prst="donu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Helvetica Neue Regular" charset="0"/>
            </a:endParaRPr>
          </a:p>
        </p:txBody>
      </p:sp>
      <p:sp>
        <p:nvSpPr>
          <p:cNvPr id="141" name="Donut 140"/>
          <p:cNvSpPr/>
          <p:nvPr/>
        </p:nvSpPr>
        <p:spPr>
          <a:xfrm>
            <a:off x="1519334" y="2700756"/>
            <a:ext cx="95896" cy="95896"/>
          </a:xfrm>
          <a:prstGeom prst="donu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Helvetica Neue Regular" charset="0"/>
            </a:endParaRPr>
          </a:p>
        </p:txBody>
      </p:sp>
      <p:sp>
        <p:nvSpPr>
          <p:cNvPr id="142" name="Donut 141"/>
          <p:cNvSpPr/>
          <p:nvPr/>
        </p:nvSpPr>
        <p:spPr>
          <a:xfrm>
            <a:off x="1175282" y="2721577"/>
            <a:ext cx="95896" cy="95896"/>
          </a:xfrm>
          <a:prstGeom prst="donu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Helvetica Neue Regular" charset="0"/>
            </a:endParaRPr>
          </a:p>
        </p:txBody>
      </p:sp>
      <p:sp>
        <p:nvSpPr>
          <p:cNvPr id="143" name="Donut 142"/>
          <p:cNvSpPr/>
          <p:nvPr/>
        </p:nvSpPr>
        <p:spPr>
          <a:xfrm>
            <a:off x="1720316" y="2463188"/>
            <a:ext cx="95896" cy="95896"/>
          </a:xfrm>
          <a:prstGeom prst="donu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Helvetica Neue Regular" charset="0"/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413742" y="1569719"/>
            <a:ext cx="6206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4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items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2966957" y="1288053"/>
            <a:ext cx="3918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Two ways of learning: passive and active</a:t>
            </a:r>
          </a:p>
        </p:txBody>
      </p:sp>
      <p:sp>
        <p:nvSpPr>
          <p:cNvPr id="146" name="Rounded Rectangle 145"/>
          <p:cNvSpPr/>
          <p:nvPr/>
        </p:nvSpPr>
        <p:spPr>
          <a:xfrm>
            <a:off x="1643370" y="4239109"/>
            <a:ext cx="1323587" cy="32852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 Regular" charset="0"/>
              </a:rPr>
              <a:t>Passive</a:t>
            </a:r>
          </a:p>
        </p:txBody>
      </p:sp>
      <p:sp>
        <p:nvSpPr>
          <p:cNvPr id="147" name="Rounded Rectangle 146"/>
          <p:cNvSpPr/>
          <p:nvPr/>
        </p:nvSpPr>
        <p:spPr>
          <a:xfrm>
            <a:off x="6203507" y="4263240"/>
            <a:ext cx="1323587" cy="32852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 Regular" charset="0"/>
              </a:rPr>
              <a:t>Active</a:t>
            </a:r>
          </a:p>
        </p:txBody>
      </p:sp>
      <p:sp>
        <p:nvSpPr>
          <p:cNvPr id="148" name="Freeform 147"/>
          <p:cNvSpPr/>
          <p:nvPr/>
        </p:nvSpPr>
        <p:spPr>
          <a:xfrm>
            <a:off x="716589" y="2078391"/>
            <a:ext cx="1148097" cy="848695"/>
          </a:xfrm>
          <a:custGeom>
            <a:avLst/>
            <a:gdLst>
              <a:gd name="connsiteX0" fmla="*/ 178943 w 1148097"/>
              <a:gd name="connsiteY0" fmla="*/ 448987 h 848695"/>
              <a:gd name="connsiteX1" fmla="*/ 178943 w 1148097"/>
              <a:gd name="connsiteY1" fmla="*/ 448987 h 848695"/>
              <a:gd name="connsiteX2" fmla="*/ 124188 w 1148097"/>
              <a:gd name="connsiteY2" fmla="*/ 443512 h 848695"/>
              <a:gd name="connsiteX3" fmla="*/ 107762 w 1148097"/>
              <a:gd name="connsiteY3" fmla="*/ 448987 h 848695"/>
              <a:gd name="connsiteX4" fmla="*/ 63958 w 1148097"/>
              <a:gd name="connsiteY4" fmla="*/ 470889 h 848695"/>
              <a:gd name="connsiteX5" fmla="*/ 31106 w 1148097"/>
              <a:gd name="connsiteY5" fmla="*/ 481840 h 848695"/>
              <a:gd name="connsiteX6" fmla="*/ 20155 w 1148097"/>
              <a:gd name="connsiteY6" fmla="*/ 498266 h 848695"/>
              <a:gd name="connsiteX7" fmla="*/ 3728 w 1148097"/>
              <a:gd name="connsiteY7" fmla="*/ 509217 h 848695"/>
              <a:gd name="connsiteX8" fmla="*/ 20155 w 1148097"/>
              <a:gd name="connsiteY8" fmla="*/ 624202 h 848695"/>
              <a:gd name="connsiteX9" fmla="*/ 31106 w 1148097"/>
              <a:gd name="connsiteY9" fmla="*/ 662530 h 848695"/>
              <a:gd name="connsiteX10" fmla="*/ 42057 w 1148097"/>
              <a:gd name="connsiteY10" fmla="*/ 678956 h 848695"/>
              <a:gd name="connsiteX11" fmla="*/ 63958 w 1148097"/>
              <a:gd name="connsiteY11" fmla="*/ 706333 h 848695"/>
              <a:gd name="connsiteX12" fmla="*/ 85860 w 1148097"/>
              <a:gd name="connsiteY12" fmla="*/ 739186 h 848695"/>
              <a:gd name="connsiteX13" fmla="*/ 91336 w 1148097"/>
              <a:gd name="connsiteY13" fmla="*/ 761088 h 848695"/>
              <a:gd name="connsiteX14" fmla="*/ 140615 w 1148097"/>
              <a:gd name="connsiteY14" fmla="*/ 793941 h 848695"/>
              <a:gd name="connsiteX15" fmla="*/ 173467 w 1148097"/>
              <a:gd name="connsiteY15" fmla="*/ 815842 h 848695"/>
              <a:gd name="connsiteX16" fmla="*/ 189894 w 1148097"/>
              <a:gd name="connsiteY16" fmla="*/ 832269 h 848695"/>
              <a:gd name="connsiteX17" fmla="*/ 343206 w 1148097"/>
              <a:gd name="connsiteY17" fmla="*/ 848695 h 848695"/>
              <a:gd name="connsiteX18" fmla="*/ 491043 w 1148097"/>
              <a:gd name="connsiteY18" fmla="*/ 837744 h 848695"/>
              <a:gd name="connsiteX19" fmla="*/ 523896 w 1148097"/>
              <a:gd name="connsiteY19" fmla="*/ 826793 h 848695"/>
              <a:gd name="connsiteX20" fmla="*/ 556749 w 1148097"/>
              <a:gd name="connsiteY20" fmla="*/ 815842 h 848695"/>
              <a:gd name="connsiteX21" fmla="*/ 573175 w 1148097"/>
              <a:gd name="connsiteY21" fmla="*/ 804891 h 848695"/>
              <a:gd name="connsiteX22" fmla="*/ 611503 w 1148097"/>
              <a:gd name="connsiteY22" fmla="*/ 761088 h 848695"/>
              <a:gd name="connsiteX23" fmla="*/ 633405 w 1148097"/>
              <a:gd name="connsiteY23" fmla="*/ 728235 h 848695"/>
              <a:gd name="connsiteX24" fmla="*/ 638881 w 1148097"/>
              <a:gd name="connsiteY24" fmla="*/ 711809 h 848695"/>
              <a:gd name="connsiteX25" fmla="*/ 660782 w 1148097"/>
              <a:gd name="connsiteY25" fmla="*/ 678956 h 848695"/>
              <a:gd name="connsiteX26" fmla="*/ 688160 w 1148097"/>
              <a:gd name="connsiteY26" fmla="*/ 646103 h 848695"/>
              <a:gd name="connsiteX27" fmla="*/ 699111 w 1148097"/>
              <a:gd name="connsiteY27" fmla="*/ 629677 h 848695"/>
              <a:gd name="connsiteX28" fmla="*/ 704586 w 1148097"/>
              <a:gd name="connsiteY28" fmla="*/ 613251 h 848695"/>
              <a:gd name="connsiteX29" fmla="*/ 742914 w 1148097"/>
              <a:gd name="connsiteY29" fmla="*/ 563972 h 848695"/>
              <a:gd name="connsiteX30" fmla="*/ 759340 w 1148097"/>
              <a:gd name="connsiteY30" fmla="*/ 553021 h 848695"/>
              <a:gd name="connsiteX31" fmla="*/ 781242 w 1148097"/>
              <a:gd name="connsiteY31" fmla="*/ 520168 h 848695"/>
              <a:gd name="connsiteX32" fmla="*/ 814095 w 1148097"/>
              <a:gd name="connsiteY32" fmla="*/ 487315 h 848695"/>
              <a:gd name="connsiteX33" fmla="*/ 825046 w 1148097"/>
              <a:gd name="connsiteY33" fmla="*/ 470889 h 848695"/>
              <a:gd name="connsiteX34" fmla="*/ 874325 w 1148097"/>
              <a:gd name="connsiteY34" fmla="*/ 443512 h 848695"/>
              <a:gd name="connsiteX35" fmla="*/ 890751 w 1148097"/>
              <a:gd name="connsiteY35" fmla="*/ 432561 h 848695"/>
              <a:gd name="connsiteX36" fmla="*/ 923604 w 1148097"/>
              <a:gd name="connsiteY36" fmla="*/ 421610 h 848695"/>
              <a:gd name="connsiteX37" fmla="*/ 940030 w 1148097"/>
              <a:gd name="connsiteY37" fmla="*/ 410659 h 848695"/>
              <a:gd name="connsiteX38" fmla="*/ 972883 w 1148097"/>
              <a:gd name="connsiteY38" fmla="*/ 399708 h 848695"/>
              <a:gd name="connsiteX39" fmla="*/ 1027637 w 1148097"/>
              <a:gd name="connsiteY39" fmla="*/ 372331 h 848695"/>
              <a:gd name="connsiteX40" fmla="*/ 1076916 w 1148097"/>
              <a:gd name="connsiteY40" fmla="*/ 344954 h 848695"/>
              <a:gd name="connsiteX41" fmla="*/ 1104294 w 1148097"/>
              <a:gd name="connsiteY41" fmla="*/ 317576 h 848695"/>
              <a:gd name="connsiteX42" fmla="*/ 1109769 w 1148097"/>
              <a:gd name="connsiteY42" fmla="*/ 295675 h 848695"/>
              <a:gd name="connsiteX43" fmla="*/ 1120720 w 1148097"/>
              <a:gd name="connsiteY43" fmla="*/ 273773 h 848695"/>
              <a:gd name="connsiteX44" fmla="*/ 1131671 w 1148097"/>
              <a:gd name="connsiteY44" fmla="*/ 240920 h 848695"/>
              <a:gd name="connsiteX45" fmla="*/ 1137146 w 1148097"/>
              <a:gd name="connsiteY45" fmla="*/ 224494 h 848695"/>
              <a:gd name="connsiteX46" fmla="*/ 1142622 w 1148097"/>
              <a:gd name="connsiteY46" fmla="*/ 208067 h 848695"/>
              <a:gd name="connsiteX47" fmla="*/ 1148097 w 1148097"/>
              <a:gd name="connsiteY47" fmla="*/ 186166 h 848695"/>
              <a:gd name="connsiteX48" fmla="*/ 1131671 w 1148097"/>
              <a:gd name="connsiteY48" fmla="*/ 114985 h 848695"/>
              <a:gd name="connsiteX49" fmla="*/ 1115245 w 1148097"/>
              <a:gd name="connsiteY49" fmla="*/ 104034 h 848695"/>
              <a:gd name="connsiteX50" fmla="*/ 1109769 w 1148097"/>
              <a:gd name="connsiteY50" fmla="*/ 87608 h 848695"/>
              <a:gd name="connsiteX51" fmla="*/ 1093343 w 1148097"/>
              <a:gd name="connsiteY51" fmla="*/ 82132 h 848695"/>
              <a:gd name="connsiteX52" fmla="*/ 1060490 w 1148097"/>
              <a:gd name="connsiteY52" fmla="*/ 65706 h 848695"/>
              <a:gd name="connsiteX53" fmla="*/ 989309 w 1148097"/>
              <a:gd name="connsiteY53" fmla="*/ 76657 h 848695"/>
              <a:gd name="connsiteX54" fmla="*/ 956457 w 1148097"/>
              <a:gd name="connsiteY54" fmla="*/ 87608 h 848695"/>
              <a:gd name="connsiteX55" fmla="*/ 940030 w 1148097"/>
              <a:gd name="connsiteY55" fmla="*/ 93083 h 848695"/>
              <a:gd name="connsiteX56" fmla="*/ 890751 w 1148097"/>
              <a:gd name="connsiteY56" fmla="*/ 120460 h 848695"/>
              <a:gd name="connsiteX57" fmla="*/ 857899 w 1148097"/>
              <a:gd name="connsiteY57" fmla="*/ 142362 h 848695"/>
              <a:gd name="connsiteX58" fmla="*/ 841472 w 1148097"/>
              <a:gd name="connsiteY58" fmla="*/ 158788 h 848695"/>
              <a:gd name="connsiteX59" fmla="*/ 808619 w 1148097"/>
              <a:gd name="connsiteY59" fmla="*/ 180690 h 848695"/>
              <a:gd name="connsiteX60" fmla="*/ 792193 w 1148097"/>
              <a:gd name="connsiteY60" fmla="*/ 191641 h 848695"/>
              <a:gd name="connsiteX61" fmla="*/ 775767 w 1148097"/>
              <a:gd name="connsiteY61" fmla="*/ 202592 h 848695"/>
              <a:gd name="connsiteX62" fmla="*/ 726488 w 1148097"/>
              <a:gd name="connsiteY62" fmla="*/ 219018 h 848695"/>
              <a:gd name="connsiteX63" fmla="*/ 710061 w 1148097"/>
              <a:gd name="connsiteY63" fmla="*/ 224494 h 848695"/>
              <a:gd name="connsiteX64" fmla="*/ 633405 w 1148097"/>
              <a:gd name="connsiteY64" fmla="*/ 219018 h 848695"/>
              <a:gd name="connsiteX65" fmla="*/ 595077 w 1148097"/>
              <a:gd name="connsiteY65" fmla="*/ 208067 h 848695"/>
              <a:gd name="connsiteX66" fmla="*/ 556749 w 1148097"/>
              <a:gd name="connsiteY66" fmla="*/ 197117 h 848695"/>
              <a:gd name="connsiteX67" fmla="*/ 523896 w 1148097"/>
              <a:gd name="connsiteY67" fmla="*/ 175215 h 848695"/>
              <a:gd name="connsiteX68" fmla="*/ 512945 w 1148097"/>
              <a:gd name="connsiteY68" fmla="*/ 158788 h 848695"/>
              <a:gd name="connsiteX69" fmla="*/ 480093 w 1148097"/>
              <a:gd name="connsiteY69" fmla="*/ 136887 h 848695"/>
              <a:gd name="connsiteX70" fmla="*/ 469142 w 1148097"/>
              <a:gd name="connsiteY70" fmla="*/ 120460 h 848695"/>
              <a:gd name="connsiteX71" fmla="*/ 436289 w 1148097"/>
              <a:gd name="connsiteY71" fmla="*/ 98558 h 848695"/>
              <a:gd name="connsiteX72" fmla="*/ 408912 w 1148097"/>
              <a:gd name="connsiteY72" fmla="*/ 71181 h 848695"/>
              <a:gd name="connsiteX73" fmla="*/ 392485 w 1148097"/>
              <a:gd name="connsiteY73" fmla="*/ 54755 h 848695"/>
              <a:gd name="connsiteX74" fmla="*/ 376059 w 1148097"/>
              <a:gd name="connsiteY74" fmla="*/ 49279 h 848695"/>
              <a:gd name="connsiteX75" fmla="*/ 359633 w 1148097"/>
              <a:gd name="connsiteY75" fmla="*/ 38329 h 848695"/>
              <a:gd name="connsiteX76" fmla="*/ 326780 w 1148097"/>
              <a:gd name="connsiteY76" fmla="*/ 27378 h 848695"/>
              <a:gd name="connsiteX77" fmla="*/ 310354 w 1148097"/>
              <a:gd name="connsiteY77" fmla="*/ 16427 h 848695"/>
              <a:gd name="connsiteX78" fmla="*/ 255599 w 1148097"/>
              <a:gd name="connsiteY78" fmla="*/ 0 h 848695"/>
              <a:gd name="connsiteX79" fmla="*/ 195369 w 1148097"/>
              <a:gd name="connsiteY79" fmla="*/ 10951 h 848695"/>
              <a:gd name="connsiteX80" fmla="*/ 178943 w 1148097"/>
              <a:gd name="connsiteY80" fmla="*/ 16427 h 848695"/>
              <a:gd name="connsiteX81" fmla="*/ 146090 w 1148097"/>
              <a:gd name="connsiteY81" fmla="*/ 38329 h 848695"/>
              <a:gd name="connsiteX82" fmla="*/ 113237 w 1148097"/>
              <a:gd name="connsiteY82" fmla="*/ 60230 h 848695"/>
              <a:gd name="connsiteX83" fmla="*/ 80385 w 1148097"/>
              <a:gd name="connsiteY83" fmla="*/ 93083 h 848695"/>
              <a:gd name="connsiteX84" fmla="*/ 58483 w 1148097"/>
              <a:gd name="connsiteY84" fmla="*/ 125936 h 848695"/>
              <a:gd name="connsiteX85" fmla="*/ 47532 w 1148097"/>
              <a:gd name="connsiteY85" fmla="*/ 158788 h 848695"/>
              <a:gd name="connsiteX86" fmla="*/ 53008 w 1148097"/>
              <a:gd name="connsiteY86" fmla="*/ 180690 h 848695"/>
              <a:gd name="connsiteX87" fmla="*/ 85860 w 1148097"/>
              <a:gd name="connsiteY87" fmla="*/ 246396 h 848695"/>
              <a:gd name="connsiteX88" fmla="*/ 118713 w 1148097"/>
              <a:gd name="connsiteY88" fmla="*/ 273773 h 848695"/>
              <a:gd name="connsiteX89" fmla="*/ 140615 w 1148097"/>
              <a:gd name="connsiteY89" fmla="*/ 306626 h 848695"/>
              <a:gd name="connsiteX90" fmla="*/ 157041 w 1148097"/>
              <a:gd name="connsiteY90" fmla="*/ 323052 h 848695"/>
              <a:gd name="connsiteX91" fmla="*/ 195369 w 1148097"/>
              <a:gd name="connsiteY91" fmla="*/ 372331 h 848695"/>
              <a:gd name="connsiteX92" fmla="*/ 200845 w 1148097"/>
              <a:gd name="connsiteY92" fmla="*/ 388757 h 848695"/>
              <a:gd name="connsiteX93" fmla="*/ 189894 w 1148097"/>
              <a:gd name="connsiteY93" fmla="*/ 432561 h 848695"/>
              <a:gd name="connsiteX94" fmla="*/ 178943 w 1148097"/>
              <a:gd name="connsiteY94" fmla="*/ 448987 h 848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148097" h="848695">
                <a:moveTo>
                  <a:pt x="178943" y="448987"/>
                </a:moveTo>
                <a:lnTo>
                  <a:pt x="178943" y="448987"/>
                </a:lnTo>
                <a:cubicBezTo>
                  <a:pt x="160691" y="447162"/>
                  <a:pt x="142531" y="443512"/>
                  <a:pt x="124188" y="443512"/>
                </a:cubicBezTo>
                <a:cubicBezTo>
                  <a:pt x="118417" y="443512"/>
                  <a:pt x="113016" y="446599"/>
                  <a:pt x="107762" y="448987"/>
                </a:cubicBezTo>
                <a:cubicBezTo>
                  <a:pt x="92900" y="455742"/>
                  <a:pt x="79445" y="465727"/>
                  <a:pt x="63958" y="470889"/>
                </a:cubicBezTo>
                <a:lnTo>
                  <a:pt x="31106" y="481840"/>
                </a:lnTo>
                <a:cubicBezTo>
                  <a:pt x="27456" y="487315"/>
                  <a:pt x="24808" y="493613"/>
                  <a:pt x="20155" y="498266"/>
                </a:cubicBezTo>
                <a:cubicBezTo>
                  <a:pt x="15502" y="502919"/>
                  <a:pt x="4455" y="502676"/>
                  <a:pt x="3728" y="509217"/>
                </a:cubicBezTo>
                <a:cubicBezTo>
                  <a:pt x="-5574" y="592934"/>
                  <a:pt x="3508" y="574259"/>
                  <a:pt x="20155" y="624202"/>
                </a:cubicBezTo>
                <a:cubicBezTo>
                  <a:pt x="23665" y="634733"/>
                  <a:pt x="25831" y="651980"/>
                  <a:pt x="31106" y="662530"/>
                </a:cubicBezTo>
                <a:cubicBezTo>
                  <a:pt x="34049" y="668416"/>
                  <a:pt x="38407" y="673481"/>
                  <a:pt x="42057" y="678956"/>
                </a:cubicBezTo>
                <a:cubicBezTo>
                  <a:pt x="54386" y="715946"/>
                  <a:pt x="37287" y="675852"/>
                  <a:pt x="63958" y="706333"/>
                </a:cubicBezTo>
                <a:cubicBezTo>
                  <a:pt x="72625" y="716238"/>
                  <a:pt x="85860" y="739186"/>
                  <a:pt x="85860" y="739186"/>
                </a:cubicBezTo>
                <a:cubicBezTo>
                  <a:pt x="87685" y="746487"/>
                  <a:pt x="86381" y="755425"/>
                  <a:pt x="91336" y="761088"/>
                </a:cubicBezTo>
                <a:cubicBezTo>
                  <a:pt x="91339" y="761091"/>
                  <a:pt x="132400" y="788465"/>
                  <a:pt x="140615" y="793941"/>
                </a:cubicBezTo>
                <a:cubicBezTo>
                  <a:pt x="140620" y="793944"/>
                  <a:pt x="173463" y="815838"/>
                  <a:pt x="173467" y="815842"/>
                </a:cubicBezTo>
                <a:cubicBezTo>
                  <a:pt x="178943" y="821318"/>
                  <a:pt x="182844" y="829065"/>
                  <a:pt x="189894" y="832269"/>
                </a:cubicBezTo>
                <a:cubicBezTo>
                  <a:pt x="229079" y="850081"/>
                  <a:pt x="315984" y="847334"/>
                  <a:pt x="343206" y="848695"/>
                </a:cubicBezTo>
                <a:cubicBezTo>
                  <a:pt x="355886" y="847949"/>
                  <a:pt x="463617" y="842887"/>
                  <a:pt x="491043" y="837744"/>
                </a:cubicBezTo>
                <a:cubicBezTo>
                  <a:pt x="502389" y="835617"/>
                  <a:pt x="512945" y="830443"/>
                  <a:pt x="523896" y="826793"/>
                </a:cubicBezTo>
                <a:cubicBezTo>
                  <a:pt x="523900" y="826792"/>
                  <a:pt x="556746" y="815844"/>
                  <a:pt x="556749" y="815842"/>
                </a:cubicBezTo>
                <a:lnTo>
                  <a:pt x="573175" y="804891"/>
                </a:lnTo>
                <a:cubicBezTo>
                  <a:pt x="598727" y="766564"/>
                  <a:pt x="584126" y="779340"/>
                  <a:pt x="611503" y="761088"/>
                </a:cubicBezTo>
                <a:cubicBezTo>
                  <a:pt x="618804" y="750137"/>
                  <a:pt x="629243" y="740721"/>
                  <a:pt x="633405" y="728235"/>
                </a:cubicBezTo>
                <a:cubicBezTo>
                  <a:pt x="635230" y="722760"/>
                  <a:pt x="636078" y="716854"/>
                  <a:pt x="638881" y="711809"/>
                </a:cubicBezTo>
                <a:cubicBezTo>
                  <a:pt x="645273" y="700304"/>
                  <a:pt x="654896" y="690728"/>
                  <a:pt x="660782" y="678956"/>
                </a:cubicBezTo>
                <a:cubicBezTo>
                  <a:pt x="674676" y="651168"/>
                  <a:pt x="664941" y="661582"/>
                  <a:pt x="688160" y="646103"/>
                </a:cubicBezTo>
                <a:cubicBezTo>
                  <a:pt x="691810" y="640628"/>
                  <a:pt x="696168" y="635563"/>
                  <a:pt x="699111" y="629677"/>
                </a:cubicBezTo>
                <a:cubicBezTo>
                  <a:pt x="701692" y="624515"/>
                  <a:pt x="701783" y="618296"/>
                  <a:pt x="704586" y="613251"/>
                </a:cubicBezTo>
                <a:cubicBezTo>
                  <a:pt x="715112" y="594304"/>
                  <a:pt x="726401" y="577733"/>
                  <a:pt x="742914" y="563972"/>
                </a:cubicBezTo>
                <a:cubicBezTo>
                  <a:pt x="747969" y="559759"/>
                  <a:pt x="753865" y="556671"/>
                  <a:pt x="759340" y="553021"/>
                </a:cubicBezTo>
                <a:cubicBezTo>
                  <a:pt x="766641" y="542070"/>
                  <a:pt x="771935" y="529475"/>
                  <a:pt x="781242" y="520168"/>
                </a:cubicBezTo>
                <a:cubicBezTo>
                  <a:pt x="792193" y="509217"/>
                  <a:pt x="805504" y="500201"/>
                  <a:pt x="814095" y="487315"/>
                </a:cubicBezTo>
                <a:cubicBezTo>
                  <a:pt x="817745" y="481840"/>
                  <a:pt x="820094" y="475222"/>
                  <a:pt x="825046" y="470889"/>
                </a:cubicBezTo>
                <a:cubicBezTo>
                  <a:pt x="848219" y="450613"/>
                  <a:pt x="851763" y="451032"/>
                  <a:pt x="874325" y="443512"/>
                </a:cubicBezTo>
                <a:cubicBezTo>
                  <a:pt x="879800" y="439862"/>
                  <a:pt x="884738" y="435234"/>
                  <a:pt x="890751" y="432561"/>
                </a:cubicBezTo>
                <a:cubicBezTo>
                  <a:pt x="901299" y="427873"/>
                  <a:pt x="923604" y="421610"/>
                  <a:pt x="923604" y="421610"/>
                </a:cubicBezTo>
                <a:cubicBezTo>
                  <a:pt x="929079" y="417960"/>
                  <a:pt x="934017" y="413332"/>
                  <a:pt x="940030" y="410659"/>
                </a:cubicBezTo>
                <a:cubicBezTo>
                  <a:pt x="950578" y="405971"/>
                  <a:pt x="963278" y="406111"/>
                  <a:pt x="972883" y="399708"/>
                </a:cubicBezTo>
                <a:cubicBezTo>
                  <a:pt x="1011997" y="373632"/>
                  <a:pt x="992967" y="380998"/>
                  <a:pt x="1027637" y="372331"/>
                </a:cubicBezTo>
                <a:cubicBezTo>
                  <a:pt x="1065292" y="347228"/>
                  <a:pt x="1048004" y="354591"/>
                  <a:pt x="1076916" y="344954"/>
                </a:cubicBezTo>
                <a:cubicBezTo>
                  <a:pt x="1091518" y="335219"/>
                  <a:pt x="1096993" y="334612"/>
                  <a:pt x="1104294" y="317576"/>
                </a:cubicBezTo>
                <a:cubicBezTo>
                  <a:pt x="1107258" y="310659"/>
                  <a:pt x="1107127" y="302721"/>
                  <a:pt x="1109769" y="295675"/>
                </a:cubicBezTo>
                <a:cubicBezTo>
                  <a:pt x="1112635" y="288032"/>
                  <a:pt x="1117689" y="281352"/>
                  <a:pt x="1120720" y="273773"/>
                </a:cubicBezTo>
                <a:cubicBezTo>
                  <a:pt x="1125007" y="263055"/>
                  <a:pt x="1128021" y="251871"/>
                  <a:pt x="1131671" y="240920"/>
                </a:cubicBezTo>
                <a:lnTo>
                  <a:pt x="1137146" y="224494"/>
                </a:lnTo>
                <a:cubicBezTo>
                  <a:pt x="1138971" y="219018"/>
                  <a:pt x="1141222" y="213667"/>
                  <a:pt x="1142622" y="208067"/>
                </a:cubicBezTo>
                <a:lnTo>
                  <a:pt x="1148097" y="186166"/>
                </a:lnTo>
                <a:cubicBezTo>
                  <a:pt x="1147181" y="179752"/>
                  <a:pt x="1141165" y="121315"/>
                  <a:pt x="1131671" y="114985"/>
                </a:cubicBezTo>
                <a:lnTo>
                  <a:pt x="1115245" y="104034"/>
                </a:lnTo>
                <a:cubicBezTo>
                  <a:pt x="1113420" y="98559"/>
                  <a:pt x="1113850" y="91689"/>
                  <a:pt x="1109769" y="87608"/>
                </a:cubicBezTo>
                <a:cubicBezTo>
                  <a:pt x="1105688" y="83527"/>
                  <a:pt x="1098505" y="84713"/>
                  <a:pt x="1093343" y="82132"/>
                </a:cubicBezTo>
                <a:cubicBezTo>
                  <a:pt x="1050894" y="60907"/>
                  <a:pt x="1101769" y="79465"/>
                  <a:pt x="1060490" y="65706"/>
                </a:cubicBezTo>
                <a:cubicBezTo>
                  <a:pt x="1025779" y="69562"/>
                  <a:pt x="1017206" y="68288"/>
                  <a:pt x="989309" y="76657"/>
                </a:cubicBezTo>
                <a:cubicBezTo>
                  <a:pt x="978253" y="79974"/>
                  <a:pt x="967408" y="83958"/>
                  <a:pt x="956457" y="87608"/>
                </a:cubicBezTo>
                <a:lnTo>
                  <a:pt x="940030" y="93083"/>
                </a:lnTo>
                <a:cubicBezTo>
                  <a:pt x="902376" y="118187"/>
                  <a:pt x="919664" y="110824"/>
                  <a:pt x="890751" y="120460"/>
                </a:cubicBezTo>
                <a:cubicBezTo>
                  <a:pt x="879800" y="127761"/>
                  <a:pt x="867206" y="133056"/>
                  <a:pt x="857899" y="142362"/>
                </a:cubicBezTo>
                <a:cubicBezTo>
                  <a:pt x="852423" y="147837"/>
                  <a:pt x="847584" y="154034"/>
                  <a:pt x="841472" y="158788"/>
                </a:cubicBezTo>
                <a:cubicBezTo>
                  <a:pt x="831083" y="166868"/>
                  <a:pt x="819570" y="173389"/>
                  <a:pt x="808619" y="180690"/>
                </a:cubicBezTo>
                <a:lnTo>
                  <a:pt x="792193" y="191641"/>
                </a:lnTo>
                <a:cubicBezTo>
                  <a:pt x="786718" y="195291"/>
                  <a:pt x="782010" y="200511"/>
                  <a:pt x="775767" y="202592"/>
                </a:cubicBezTo>
                <a:lnTo>
                  <a:pt x="726488" y="219018"/>
                </a:lnTo>
                <a:lnTo>
                  <a:pt x="710061" y="224494"/>
                </a:lnTo>
                <a:cubicBezTo>
                  <a:pt x="684509" y="222669"/>
                  <a:pt x="658865" y="221847"/>
                  <a:pt x="633405" y="219018"/>
                </a:cubicBezTo>
                <a:cubicBezTo>
                  <a:pt x="619390" y="217461"/>
                  <a:pt x="608299" y="211845"/>
                  <a:pt x="595077" y="208067"/>
                </a:cubicBezTo>
                <a:cubicBezTo>
                  <a:pt x="546924" y="194309"/>
                  <a:pt x="596153" y="210251"/>
                  <a:pt x="556749" y="197117"/>
                </a:cubicBezTo>
                <a:cubicBezTo>
                  <a:pt x="545798" y="189816"/>
                  <a:pt x="531197" y="186166"/>
                  <a:pt x="523896" y="175215"/>
                </a:cubicBezTo>
                <a:cubicBezTo>
                  <a:pt x="520246" y="169739"/>
                  <a:pt x="517898" y="163122"/>
                  <a:pt x="512945" y="158788"/>
                </a:cubicBezTo>
                <a:cubicBezTo>
                  <a:pt x="503040" y="150121"/>
                  <a:pt x="480093" y="136887"/>
                  <a:pt x="480093" y="136887"/>
                </a:cubicBezTo>
                <a:cubicBezTo>
                  <a:pt x="476443" y="131411"/>
                  <a:pt x="474095" y="124794"/>
                  <a:pt x="469142" y="120460"/>
                </a:cubicBezTo>
                <a:cubicBezTo>
                  <a:pt x="459237" y="111793"/>
                  <a:pt x="436289" y="98558"/>
                  <a:pt x="436289" y="98558"/>
                </a:cubicBezTo>
                <a:cubicBezTo>
                  <a:pt x="416213" y="68445"/>
                  <a:pt x="436288" y="93994"/>
                  <a:pt x="408912" y="71181"/>
                </a:cubicBezTo>
                <a:cubicBezTo>
                  <a:pt x="402963" y="66224"/>
                  <a:pt x="398928" y="59050"/>
                  <a:pt x="392485" y="54755"/>
                </a:cubicBezTo>
                <a:cubicBezTo>
                  <a:pt x="387683" y="51554"/>
                  <a:pt x="381221" y="51860"/>
                  <a:pt x="376059" y="49279"/>
                </a:cubicBezTo>
                <a:cubicBezTo>
                  <a:pt x="370173" y="46336"/>
                  <a:pt x="365646" y="41001"/>
                  <a:pt x="359633" y="38329"/>
                </a:cubicBezTo>
                <a:cubicBezTo>
                  <a:pt x="349084" y="33641"/>
                  <a:pt x="326780" y="27378"/>
                  <a:pt x="326780" y="27378"/>
                </a:cubicBezTo>
                <a:cubicBezTo>
                  <a:pt x="321305" y="23728"/>
                  <a:pt x="316367" y="19100"/>
                  <a:pt x="310354" y="16427"/>
                </a:cubicBezTo>
                <a:cubicBezTo>
                  <a:pt x="293218" y="8811"/>
                  <a:pt x="273799" y="4551"/>
                  <a:pt x="255599" y="0"/>
                </a:cubicBezTo>
                <a:cubicBezTo>
                  <a:pt x="224592" y="4430"/>
                  <a:pt x="221179" y="3577"/>
                  <a:pt x="195369" y="10951"/>
                </a:cubicBezTo>
                <a:cubicBezTo>
                  <a:pt x="189819" y="12537"/>
                  <a:pt x="183988" y="13624"/>
                  <a:pt x="178943" y="16427"/>
                </a:cubicBezTo>
                <a:cubicBezTo>
                  <a:pt x="167438" y="22819"/>
                  <a:pt x="157041" y="31028"/>
                  <a:pt x="146090" y="38329"/>
                </a:cubicBezTo>
                <a:cubicBezTo>
                  <a:pt x="146088" y="38331"/>
                  <a:pt x="113238" y="60229"/>
                  <a:pt x="113237" y="60230"/>
                </a:cubicBezTo>
                <a:cubicBezTo>
                  <a:pt x="102286" y="71181"/>
                  <a:pt x="88976" y="80197"/>
                  <a:pt x="80385" y="93083"/>
                </a:cubicBezTo>
                <a:lnTo>
                  <a:pt x="58483" y="125936"/>
                </a:lnTo>
                <a:cubicBezTo>
                  <a:pt x="54833" y="136887"/>
                  <a:pt x="44732" y="147590"/>
                  <a:pt x="47532" y="158788"/>
                </a:cubicBezTo>
                <a:cubicBezTo>
                  <a:pt x="49357" y="166089"/>
                  <a:pt x="50846" y="173482"/>
                  <a:pt x="53008" y="180690"/>
                </a:cubicBezTo>
                <a:cubicBezTo>
                  <a:pt x="58474" y="198911"/>
                  <a:pt x="68553" y="234858"/>
                  <a:pt x="85860" y="246396"/>
                </a:cubicBezTo>
                <a:cubicBezTo>
                  <a:pt x="100462" y="256130"/>
                  <a:pt x="107362" y="259179"/>
                  <a:pt x="118713" y="273773"/>
                </a:cubicBezTo>
                <a:cubicBezTo>
                  <a:pt x="126793" y="284162"/>
                  <a:pt x="131308" y="297319"/>
                  <a:pt x="140615" y="306626"/>
                </a:cubicBezTo>
                <a:cubicBezTo>
                  <a:pt x="146090" y="312101"/>
                  <a:pt x="152287" y="316940"/>
                  <a:pt x="157041" y="323052"/>
                </a:cubicBezTo>
                <a:cubicBezTo>
                  <a:pt x="202886" y="381995"/>
                  <a:pt x="158077" y="335039"/>
                  <a:pt x="195369" y="372331"/>
                </a:cubicBezTo>
                <a:cubicBezTo>
                  <a:pt x="197194" y="377806"/>
                  <a:pt x="200845" y="382985"/>
                  <a:pt x="200845" y="388757"/>
                </a:cubicBezTo>
                <a:cubicBezTo>
                  <a:pt x="200845" y="395002"/>
                  <a:pt x="194214" y="423921"/>
                  <a:pt x="189894" y="432561"/>
                </a:cubicBezTo>
                <a:cubicBezTo>
                  <a:pt x="180922" y="450506"/>
                  <a:pt x="180768" y="446249"/>
                  <a:pt x="178943" y="448987"/>
                </a:cubicBezTo>
                <a:close/>
              </a:path>
            </a:pathLst>
          </a:custGeom>
          <a:noFill/>
          <a:ln w="1270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pic>
        <p:nvPicPr>
          <p:cNvPr id="149" name="Picture 14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824861" y="2417173"/>
            <a:ext cx="173710" cy="176355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9124" y="2475022"/>
            <a:ext cx="154082" cy="151349"/>
          </a:xfrm>
          <a:prstGeom prst="rect">
            <a:avLst/>
          </a:prstGeom>
        </p:spPr>
      </p:pic>
      <p:cxnSp>
        <p:nvCxnSpPr>
          <p:cNvPr id="152" name="Straight Connector 151"/>
          <p:cNvCxnSpPr/>
          <p:nvPr/>
        </p:nvCxnSpPr>
        <p:spPr>
          <a:xfrm flipV="1">
            <a:off x="1423206" y="1908273"/>
            <a:ext cx="133424" cy="1075609"/>
          </a:xfrm>
          <a:prstGeom prst="line">
            <a:avLst/>
          </a:prstGeom>
          <a:ln w="19050" cmpd="sng">
            <a:solidFill>
              <a:schemeClr val="accent6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4" name="Picture 15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4022" y="3293054"/>
            <a:ext cx="1226542" cy="866245"/>
          </a:xfrm>
          <a:prstGeom prst="rect">
            <a:avLst/>
          </a:prstGeom>
        </p:spPr>
      </p:pic>
      <p:cxnSp>
        <p:nvCxnSpPr>
          <p:cNvPr id="156" name="Elbow Connector 155"/>
          <p:cNvCxnSpPr>
            <a:stCxn id="133" idx="2"/>
            <a:endCxn id="154" idx="3"/>
          </p:cNvCxnSpPr>
          <p:nvPr/>
        </p:nvCxnSpPr>
        <p:spPr>
          <a:xfrm rot="5400000">
            <a:off x="2942548" y="3016925"/>
            <a:ext cx="647268" cy="771236"/>
          </a:xfrm>
          <a:prstGeom prst="bentConnector2">
            <a:avLst/>
          </a:prstGeom>
          <a:ln w="12700" cmpd="sng">
            <a:solidFill>
              <a:srgbClr val="3264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8" name="Elbow Connector 157"/>
          <p:cNvCxnSpPr>
            <a:stCxn id="154" idx="1"/>
          </p:cNvCxnSpPr>
          <p:nvPr/>
        </p:nvCxnSpPr>
        <p:spPr>
          <a:xfrm rot="10800000">
            <a:off x="1175282" y="3080235"/>
            <a:ext cx="478740" cy="645943"/>
          </a:xfrm>
          <a:prstGeom prst="bentConnector2">
            <a:avLst/>
          </a:prstGeom>
          <a:ln w="12700" cmpd="sng">
            <a:solidFill>
              <a:srgbClr val="3264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9" name="Picture 15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3178" y="2298099"/>
            <a:ext cx="154082" cy="151349"/>
          </a:xfrm>
          <a:prstGeom prst="rect">
            <a:avLst/>
          </a:prstGeom>
        </p:spPr>
      </p:pic>
      <p:pic>
        <p:nvPicPr>
          <p:cNvPr id="161" name="Picture 16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277751" y="1962756"/>
            <a:ext cx="173710" cy="176355"/>
          </a:xfrm>
          <a:prstGeom prst="rect">
            <a:avLst/>
          </a:prstGeom>
        </p:spPr>
      </p:pic>
      <p:sp>
        <p:nvSpPr>
          <p:cNvPr id="162" name="TextBox 161"/>
          <p:cNvSpPr txBox="1"/>
          <p:nvPr/>
        </p:nvSpPr>
        <p:spPr>
          <a:xfrm>
            <a:off x="1975329" y="3064652"/>
            <a:ext cx="7061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Learn</a:t>
            </a:r>
          </a:p>
        </p:txBody>
      </p:sp>
      <p:grpSp>
        <p:nvGrpSpPr>
          <p:cNvPr id="163" name="Group 162"/>
          <p:cNvGrpSpPr/>
          <p:nvPr/>
        </p:nvGrpSpPr>
        <p:grpSpPr>
          <a:xfrm>
            <a:off x="4733916" y="2546003"/>
            <a:ext cx="1664537" cy="1127943"/>
            <a:chOff x="985580" y="2449883"/>
            <a:chExt cx="1664537" cy="1127943"/>
          </a:xfrm>
        </p:grpSpPr>
        <p:cxnSp>
          <p:nvCxnSpPr>
            <p:cNvPr id="164" name="Straight Arrow Connector 163"/>
            <p:cNvCxnSpPr/>
            <p:nvPr/>
          </p:nvCxnSpPr>
          <p:spPr>
            <a:xfrm flipV="1">
              <a:off x="985580" y="2449883"/>
              <a:ext cx="0" cy="1127942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Arrow Connector 164"/>
            <p:cNvCxnSpPr/>
            <p:nvPr/>
          </p:nvCxnSpPr>
          <p:spPr>
            <a:xfrm flipV="1">
              <a:off x="985580" y="3577825"/>
              <a:ext cx="1664537" cy="1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6" name="Picture 16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776862" y="2725556"/>
            <a:ext cx="910650" cy="910650"/>
          </a:xfrm>
          <a:prstGeom prst="rect">
            <a:avLst/>
          </a:prstGeom>
        </p:spPr>
      </p:pic>
      <p:sp>
        <p:nvSpPr>
          <p:cNvPr id="167" name="Donut 166"/>
          <p:cNvSpPr/>
          <p:nvPr/>
        </p:nvSpPr>
        <p:spPr>
          <a:xfrm>
            <a:off x="5040542" y="2767883"/>
            <a:ext cx="95896" cy="95896"/>
          </a:xfrm>
          <a:prstGeom prst="donu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Helvetica Neue Regular" charset="0"/>
            </a:endParaRPr>
          </a:p>
        </p:txBody>
      </p:sp>
      <p:sp>
        <p:nvSpPr>
          <p:cNvPr id="168" name="Donut 167"/>
          <p:cNvSpPr/>
          <p:nvPr/>
        </p:nvSpPr>
        <p:spPr>
          <a:xfrm>
            <a:off x="5071317" y="3192562"/>
            <a:ext cx="95896" cy="95896"/>
          </a:xfrm>
          <a:prstGeom prst="donu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Helvetica Neue Regular" charset="0"/>
            </a:endParaRPr>
          </a:p>
        </p:txBody>
      </p:sp>
      <p:sp>
        <p:nvSpPr>
          <p:cNvPr id="169" name="Donut 168"/>
          <p:cNvSpPr/>
          <p:nvPr/>
        </p:nvSpPr>
        <p:spPr>
          <a:xfrm>
            <a:off x="5800717" y="2860434"/>
            <a:ext cx="95896" cy="95896"/>
          </a:xfrm>
          <a:prstGeom prst="donu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Helvetica Neue Regular" charset="0"/>
            </a:endParaRPr>
          </a:p>
        </p:txBody>
      </p:sp>
      <p:sp>
        <p:nvSpPr>
          <p:cNvPr id="170" name="Donut 169"/>
          <p:cNvSpPr/>
          <p:nvPr/>
        </p:nvSpPr>
        <p:spPr>
          <a:xfrm>
            <a:off x="5504613" y="2719061"/>
            <a:ext cx="95896" cy="95896"/>
          </a:xfrm>
          <a:prstGeom prst="donu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Helvetica Neue Regular" charset="0"/>
            </a:endParaRPr>
          </a:p>
        </p:txBody>
      </p:sp>
      <p:sp>
        <p:nvSpPr>
          <p:cNvPr id="171" name="Donut 170"/>
          <p:cNvSpPr/>
          <p:nvPr/>
        </p:nvSpPr>
        <p:spPr>
          <a:xfrm>
            <a:off x="5456665" y="3010884"/>
            <a:ext cx="95896" cy="95896"/>
          </a:xfrm>
          <a:prstGeom prst="donu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Helvetica Neue Regular" charset="0"/>
            </a:endParaRPr>
          </a:p>
        </p:txBody>
      </p:sp>
      <p:sp>
        <p:nvSpPr>
          <p:cNvPr id="172" name="Donut 171"/>
          <p:cNvSpPr/>
          <p:nvPr/>
        </p:nvSpPr>
        <p:spPr>
          <a:xfrm>
            <a:off x="5198203" y="2962936"/>
            <a:ext cx="95896" cy="95896"/>
          </a:xfrm>
          <a:prstGeom prst="donu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Helvetica Neue Regular" charset="0"/>
            </a:endParaRPr>
          </a:p>
        </p:txBody>
      </p:sp>
      <p:sp>
        <p:nvSpPr>
          <p:cNvPr id="173" name="Donut 172"/>
          <p:cNvSpPr/>
          <p:nvPr/>
        </p:nvSpPr>
        <p:spPr>
          <a:xfrm>
            <a:off x="5704821" y="3294467"/>
            <a:ext cx="95896" cy="95896"/>
          </a:xfrm>
          <a:prstGeom prst="donu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Helvetica Neue Regular" charset="0"/>
            </a:endParaRPr>
          </a:p>
        </p:txBody>
      </p:sp>
      <p:sp>
        <p:nvSpPr>
          <p:cNvPr id="174" name="Donut 173"/>
          <p:cNvSpPr/>
          <p:nvPr/>
        </p:nvSpPr>
        <p:spPr>
          <a:xfrm>
            <a:off x="5360769" y="3315288"/>
            <a:ext cx="95896" cy="95896"/>
          </a:xfrm>
          <a:prstGeom prst="donu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Helvetica Neue Regular" charset="0"/>
            </a:endParaRPr>
          </a:p>
        </p:txBody>
      </p:sp>
      <p:sp>
        <p:nvSpPr>
          <p:cNvPr id="175" name="Donut 174"/>
          <p:cNvSpPr/>
          <p:nvPr/>
        </p:nvSpPr>
        <p:spPr>
          <a:xfrm>
            <a:off x="5896091" y="3073560"/>
            <a:ext cx="95896" cy="95896"/>
          </a:xfrm>
          <a:prstGeom prst="donu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Helvetica Neue Regular" charset="0"/>
            </a:endParaRPr>
          </a:p>
        </p:txBody>
      </p:sp>
      <p:sp>
        <p:nvSpPr>
          <p:cNvPr id="176" name="TextBox 175"/>
          <p:cNvSpPr txBox="1"/>
          <p:nvPr/>
        </p:nvSpPr>
        <p:spPr>
          <a:xfrm>
            <a:off x="4599229" y="2163430"/>
            <a:ext cx="6206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4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items</a:t>
            </a:r>
          </a:p>
        </p:txBody>
      </p:sp>
      <p:pic>
        <p:nvPicPr>
          <p:cNvPr id="180" name="Picture 17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4611" y="3068733"/>
            <a:ext cx="154082" cy="151349"/>
          </a:xfrm>
          <a:prstGeom prst="rect">
            <a:avLst/>
          </a:prstGeom>
        </p:spPr>
      </p:pic>
      <p:pic>
        <p:nvPicPr>
          <p:cNvPr id="182" name="Picture 18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0291" y="2030065"/>
            <a:ext cx="1226542" cy="866245"/>
          </a:xfrm>
          <a:prstGeom prst="rect">
            <a:avLst/>
          </a:prstGeom>
        </p:spPr>
      </p:pic>
      <p:pic>
        <p:nvPicPr>
          <p:cNvPr id="185" name="Picture 18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5330" y="2814957"/>
            <a:ext cx="154082" cy="151349"/>
          </a:xfrm>
          <a:prstGeom prst="rect">
            <a:avLst/>
          </a:prstGeom>
        </p:spPr>
      </p:pic>
      <p:pic>
        <p:nvPicPr>
          <p:cNvPr id="186" name="Picture 18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78261" y="2555370"/>
            <a:ext cx="137205" cy="139294"/>
          </a:xfrm>
          <a:prstGeom prst="rect">
            <a:avLst/>
          </a:prstGeom>
        </p:spPr>
      </p:pic>
      <p:sp>
        <p:nvSpPr>
          <p:cNvPr id="187" name="TextBox 186"/>
          <p:cNvSpPr txBox="1"/>
          <p:nvPr/>
        </p:nvSpPr>
        <p:spPr>
          <a:xfrm>
            <a:off x="6563728" y="1723607"/>
            <a:ext cx="7061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Learn</a:t>
            </a:r>
          </a:p>
        </p:txBody>
      </p:sp>
      <p:cxnSp>
        <p:nvCxnSpPr>
          <p:cNvPr id="194" name="Elbow Connector 193"/>
          <p:cNvCxnSpPr>
            <a:stCxn id="182" idx="3"/>
            <a:endCxn id="166" idx="0"/>
          </p:cNvCxnSpPr>
          <p:nvPr/>
        </p:nvCxnSpPr>
        <p:spPr>
          <a:xfrm>
            <a:off x="7506833" y="2463188"/>
            <a:ext cx="725354" cy="262368"/>
          </a:xfrm>
          <a:prstGeom prst="bentConnector2">
            <a:avLst/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5" name="TextBox 194"/>
          <p:cNvSpPr txBox="1"/>
          <p:nvPr/>
        </p:nvSpPr>
        <p:spPr>
          <a:xfrm>
            <a:off x="5732416" y="2572157"/>
            <a:ext cx="2407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4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t</a:t>
            </a:r>
          </a:p>
        </p:txBody>
      </p:sp>
      <p:sp>
        <p:nvSpPr>
          <p:cNvPr id="196" name="TextBox 195"/>
          <p:cNvSpPr txBox="1"/>
          <p:nvPr/>
        </p:nvSpPr>
        <p:spPr>
          <a:xfrm>
            <a:off x="7623783" y="2107893"/>
            <a:ext cx="1454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Is t       or     ?</a:t>
            </a:r>
          </a:p>
        </p:txBody>
      </p:sp>
      <p:pic>
        <p:nvPicPr>
          <p:cNvPr id="198" name="Picture 19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8325" y="2213524"/>
            <a:ext cx="154082" cy="151349"/>
          </a:xfrm>
          <a:prstGeom prst="rect">
            <a:avLst/>
          </a:prstGeom>
        </p:spPr>
      </p:pic>
      <p:pic>
        <p:nvPicPr>
          <p:cNvPr id="199" name="Picture 19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669246" y="2244521"/>
            <a:ext cx="97370" cy="98853"/>
          </a:xfrm>
          <a:prstGeom prst="rect">
            <a:avLst/>
          </a:prstGeom>
        </p:spPr>
      </p:pic>
      <p:cxnSp>
        <p:nvCxnSpPr>
          <p:cNvPr id="201" name="Straight Arrow Connector 200"/>
          <p:cNvCxnSpPr>
            <a:stCxn id="166" idx="3"/>
          </p:cNvCxnSpPr>
          <p:nvPr/>
        </p:nvCxnSpPr>
        <p:spPr>
          <a:xfrm flipH="1" flipV="1">
            <a:off x="6393642" y="3163948"/>
            <a:ext cx="1383220" cy="16933"/>
          </a:xfrm>
          <a:prstGeom prst="straightConnector1">
            <a:avLst/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3" name="Elbow Connector 202"/>
          <p:cNvCxnSpPr>
            <a:stCxn id="195" idx="0"/>
            <a:endCxn id="182" idx="1"/>
          </p:cNvCxnSpPr>
          <p:nvPr/>
        </p:nvCxnSpPr>
        <p:spPr>
          <a:xfrm rot="5400000" flipH="1" flipV="1">
            <a:off x="6012062" y="2303929"/>
            <a:ext cx="108969" cy="427489"/>
          </a:xfrm>
          <a:prstGeom prst="bentConnector2">
            <a:avLst/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/>
          <p:cNvCxnSpPr/>
          <p:nvPr/>
        </p:nvCxnSpPr>
        <p:spPr>
          <a:xfrm flipV="1">
            <a:off x="5270650" y="2823014"/>
            <a:ext cx="975470" cy="681003"/>
          </a:xfrm>
          <a:prstGeom prst="line">
            <a:avLst/>
          </a:prstGeom>
          <a:ln w="19050" cmpd="sng">
            <a:solidFill>
              <a:schemeClr val="accent6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209"/>
          <p:cNvCxnSpPr/>
          <p:nvPr/>
        </p:nvCxnSpPr>
        <p:spPr>
          <a:xfrm flipV="1">
            <a:off x="4884533" y="2713289"/>
            <a:ext cx="1206202" cy="365620"/>
          </a:xfrm>
          <a:prstGeom prst="line">
            <a:avLst/>
          </a:prstGeom>
          <a:ln w="19050" cmpd="sng">
            <a:solidFill>
              <a:schemeClr val="accent6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2" name="TextBox 211"/>
          <p:cNvSpPr txBox="1"/>
          <p:nvPr/>
        </p:nvSpPr>
        <p:spPr>
          <a:xfrm>
            <a:off x="5288705" y="2546058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v</a:t>
            </a:r>
          </a:p>
        </p:txBody>
      </p:sp>
      <p:sp>
        <p:nvSpPr>
          <p:cNvPr id="213" name="TextBox 212"/>
          <p:cNvSpPr txBox="1"/>
          <p:nvPr/>
        </p:nvSpPr>
        <p:spPr>
          <a:xfrm>
            <a:off x="7852884" y="2099367"/>
            <a:ext cx="13841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v</a:t>
            </a:r>
          </a:p>
        </p:txBody>
      </p:sp>
      <p:pic>
        <p:nvPicPr>
          <p:cNvPr id="214" name="Picture 21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501" y="3957699"/>
            <a:ext cx="777457" cy="777457"/>
          </a:xfrm>
          <a:prstGeom prst="rect">
            <a:avLst/>
          </a:prstGeom>
        </p:spPr>
      </p:pic>
      <p:pic>
        <p:nvPicPr>
          <p:cNvPr id="215" name="Picture 21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0769" y="3914206"/>
            <a:ext cx="768719" cy="768719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H="1">
            <a:off x="4385733" y="1723607"/>
            <a:ext cx="16934" cy="2868160"/>
          </a:xfrm>
          <a:prstGeom prst="line">
            <a:avLst/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413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 animBg="1"/>
      <p:bldP spid="162" grpId="0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/>
      <p:bldP spid="187" grpId="0"/>
      <p:bldP spid="195" grpId="0"/>
      <p:bldP spid="196" grpId="0"/>
      <p:bldP spid="212" grpId="0"/>
      <p:bldP spid="213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MindReader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sz="1600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[</a:t>
            </a:r>
            <a:r>
              <a:rPr lang="ja-JP" altLang="ja-JP" sz="1600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Ishikawa</a:t>
            </a:r>
            <a:r>
              <a:rPr lang="en-US" altLang="ja-JP" sz="1600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600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</a:t>
            </a:r>
            <a:r>
              <a:rPr lang="en-US" altLang="ja-JP" sz="1600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 1999]</a:t>
            </a:r>
            <a:endParaRPr lang="en-US" sz="1600" dirty="0">
              <a:solidFill>
                <a:srgbClr val="285096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251" name="Line 4"/>
          <p:cNvSpPr>
            <a:spLocks noChangeShapeType="1"/>
          </p:cNvSpPr>
          <p:nvPr/>
        </p:nvSpPr>
        <p:spPr bwMode="auto">
          <a:xfrm flipV="1">
            <a:off x="4994847" y="1599843"/>
            <a:ext cx="0" cy="274320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Regular" charset="0"/>
              <a:ea typeface="Helvetica Neue Regular" charset="0"/>
            </a:endParaRPr>
          </a:p>
        </p:txBody>
      </p:sp>
      <p:sp>
        <p:nvSpPr>
          <p:cNvPr id="252" name="Line 5"/>
          <p:cNvSpPr>
            <a:spLocks noChangeShapeType="1"/>
          </p:cNvSpPr>
          <p:nvPr/>
        </p:nvSpPr>
        <p:spPr bwMode="auto">
          <a:xfrm>
            <a:off x="4994847" y="4343043"/>
            <a:ext cx="2971800" cy="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Regular" charset="0"/>
              <a:ea typeface="Helvetica Neue Regular" charset="0"/>
            </a:endParaRPr>
          </a:p>
        </p:txBody>
      </p:sp>
      <p:sp>
        <p:nvSpPr>
          <p:cNvPr id="253" name="Line 6"/>
          <p:cNvSpPr>
            <a:spLocks noChangeShapeType="1"/>
          </p:cNvSpPr>
          <p:nvPr/>
        </p:nvSpPr>
        <p:spPr bwMode="auto">
          <a:xfrm>
            <a:off x="5985447" y="2057043"/>
            <a:ext cx="76200" cy="76200"/>
          </a:xfrm>
          <a:prstGeom prst="line">
            <a:avLst/>
          </a:prstGeom>
          <a:noFill/>
          <a:ln w="19050" cap="sq">
            <a:solidFill>
              <a:srgbClr val="0033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dirty="0">
              <a:solidFill>
                <a:srgbClr val="000000"/>
              </a:solidFill>
              <a:latin typeface="Helvetica Neue Regular" charset="0"/>
              <a:ea typeface="Helvetica Neue Regular" charset="0"/>
            </a:endParaRPr>
          </a:p>
        </p:txBody>
      </p:sp>
      <p:sp>
        <p:nvSpPr>
          <p:cNvPr id="254" name="Line 7"/>
          <p:cNvSpPr>
            <a:spLocks noChangeShapeType="1"/>
          </p:cNvSpPr>
          <p:nvPr/>
        </p:nvSpPr>
        <p:spPr bwMode="auto">
          <a:xfrm flipV="1">
            <a:off x="6061647" y="1980843"/>
            <a:ext cx="152400" cy="152400"/>
          </a:xfrm>
          <a:prstGeom prst="line">
            <a:avLst/>
          </a:prstGeom>
          <a:noFill/>
          <a:ln w="19050" cap="sq">
            <a:solidFill>
              <a:srgbClr val="0033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dirty="0">
              <a:solidFill>
                <a:srgbClr val="000000"/>
              </a:solidFill>
              <a:latin typeface="Helvetica Neue Regular" charset="0"/>
              <a:ea typeface="Helvetica Neue Regular" charset="0"/>
            </a:endParaRPr>
          </a:p>
        </p:txBody>
      </p:sp>
      <p:sp>
        <p:nvSpPr>
          <p:cNvPr id="255" name="Line 8"/>
          <p:cNvSpPr>
            <a:spLocks noChangeShapeType="1"/>
          </p:cNvSpPr>
          <p:nvPr/>
        </p:nvSpPr>
        <p:spPr bwMode="auto">
          <a:xfrm>
            <a:off x="6518847" y="1828443"/>
            <a:ext cx="76200" cy="76200"/>
          </a:xfrm>
          <a:prstGeom prst="line">
            <a:avLst/>
          </a:prstGeom>
          <a:noFill/>
          <a:ln w="19050" cap="sq">
            <a:solidFill>
              <a:srgbClr val="0033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dirty="0">
              <a:solidFill>
                <a:srgbClr val="000000"/>
              </a:solidFill>
              <a:latin typeface="Helvetica Neue Regular" charset="0"/>
              <a:ea typeface="Helvetica Neue Regular" charset="0"/>
            </a:endParaRPr>
          </a:p>
        </p:txBody>
      </p:sp>
      <p:sp>
        <p:nvSpPr>
          <p:cNvPr id="256" name="Line 9"/>
          <p:cNvSpPr>
            <a:spLocks noChangeShapeType="1"/>
          </p:cNvSpPr>
          <p:nvPr/>
        </p:nvSpPr>
        <p:spPr bwMode="auto">
          <a:xfrm flipV="1">
            <a:off x="6595047" y="1752243"/>
            <a:ext cx="152400" cy="152400"/>
          </a:xfrm>
          <a:prstGeom prst="line">
            <a:avLst/>
          </a:prstGeom>
          <a:noFill/>
          <a:ln w="19050" cap="sq">
            <a:solidFill>
              <a:srgbClr val="0033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dirty="0">
              <a:solidFill>
                <a:srgbClr val="000000"/>
              </a:solidFill>
              <a:latin typeface="Helvetica Neue Regular" charset="0"/>
              <a:ea typeface="Helvetica Neue Regular" charset="0"/>
            </a:endParaRPr>
          </a:p>
        </p:txBody>
      </p:sp>
      <p:sp>
        <p:nvSpPr>
          <p:cNvPr id="257" name="Line 10"/>
          <p:cNvSpPr>
            <a:spLocks noChangeShapeType="1"/>
          </p:cNvSpPr>
          <p:nvPr/>
        </p:nvSpPr>
        <p:spPr bwMode="auto">
          <a:xfrm>
            <a:off x="5604447" y="2438043"/>
            <a:ext cx="76200" cy="76200"/>
          </a:xfrm>
          <a:prstGeom prst="line">
            <a:avLst/>
          </a:prstGeom>
          <a:noFill/>
          <a:ln w="19050" cap="sq">
            <a:solidFill>
              <a:srgbClr val="0033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dirty="0">
              <a:solidFill>
                <a:srgbClr val="000000"/>
              </a:solidFill>
              <a:latin typeface="Helvetica Neue Regular" charset="0"/>
              <a:ea typeface="Helvetica Neue Regular" charset="0"/>
            </a:endParaRPr>
          </a:p>
        </p:txBody>
      </p:sp>
      <p:sp>
        <p:nvSpPr>
          <p:cNvPr id="258" name="Line 11"/>
          <p:cNvSpPr>
            <a:spLocks noChangeShapeType="1"/>
          </p:cNvSpPr>
          <p:nvPr/>
        </p:nvSpPr>
        <p:spPr bwMode="auto">
          <a:xfrm flipV="1">
            <a:off x="5680647" y="2361843"/>
            <a:ext cx="152400" cy="152400"/>
          </a:xfrm>
          <a:prstGeom prst="line">
            <a:avLst/>
          </a:prstGeom>
          <a:noFill/>
          <a:ln w="19050" cap="sq">
            <a:solidFill>
              <a:srgbClr val="0033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dirty="0">
              <a:solidFill>
                <a:srgbClr val="000000"/>
              </a:solidFill>
              <a:latin typeface="Helvetica Neue Regular" charset="0"/>
              <a:ea typeface="Helvetica Neue Regular" charset="0"/>
            </a:endParaRPr>
          </a:p>
        </p:txBody>
      </p:sp>
      <p:sp>
        <p:nvSpPr>
          <p:cNvPr id="259" name="Line 12"/>
          <p:cNvSpPr>
            <a:spLocks noChangeShapeType="1"/>
          </p:cNvSpPr>
          <p:nvPr/>
        </p:nvSpPr>
        <p:spPr bwMode="auto">
          <a:xfrm>
            <a:off x="5299647" y="3123843"/>
            <a:ext cx="76200" cy="76200"/>
          </a:xfrm>
          <a:prstGeom prst="line">
            <a:avLst/>
          </a:prstGeom>
          <a:noFill/>
          <a:ln w="19050" cap="sq">
            <a:solidFill>
              <a:srgbClr val="0033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dirty="0">
              <a:solidFill>
                <a:srgbClr val="000000"/>
              </a:solidFill>
              <a:latin typeface="Helvetica Neue Regular" charset="0"/>
              <a:ea typeface="Helvetica Neue Regular" charset="0"/>
            </a:endParaRPr>
          </a:p>
        </p:txBody>
      </p:sp>
      <p:sp>
        <p:nvSpPr>
          <p:cNvPr id="260" name="Line 13"/>
          <p:cNvSpPr>
            <a:spLocks noChangeShapeType="1"/>
          </p:cNvSpPr>
          <p:nvPr/>
        </p:nvSpPr>
        <p:spPr bwMode="auto">
          <a:xfrm flipV="1">
            <a:off x="5375847" y="3047643"/>
            <a:ext cx="152400" cy="152400"/>
          </a:xfrm>
          <a:prstGeom prst="line">
            <a:avLst/>
          </a:prstGeom>
          <a:noFill/>
          <a:ln w="19050" cap="sq">
            <a:solidFill>
              <a:srgbClr val="0033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dirty="0">
              <a:solidFill>
                <a:srgbClr val="000000"/>
              </a:solidFill>
              <a:latin typeface="Helvetica Neue Regular" charset="0"/>
              <a:ea typeface="Helvetica Neue Regular" charset="0"/>
            </a:endParaRPr>
          </a:p>
        </p:txBody>
      </p:sp>
      <p:sp>
        <p:nvSpPr>
          <p:cNvPr id="261" name="Line 14"/>
          <p:cNvSpPr>
            <a:spLocks noChangeShapeType="1"/>
          </p:cNvSpPr>
          <p:nvPr/>
        </p:nvSpPr>
        <p:spPr bwMode="auto">
          <a:xfrm>
            <a:off x="5756847" y="3504843"/>
            <a:ext cx="76200" cy="76200"/>
          </a:xfrm>
          <a:prstGeom prst="line">
            <a:avLst/>
          </a:prstGeom>
          <a:noFill/>
          <a:ln w="19050" cap="sq">
            <a:solidFill>
              <a:srgbClr val="0033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dirty="0">
              <a:solidFill>
                <a:srgbClr val="000000"/>
              </a:solidFill>
              <a:latin typeface="Helvetica Neue Regular" charset="0"/>
              <a:ea typeface="Helvetica Neue Regular" charset="0"/>
            </a:endParaRPr>
          </a:p>
        </p:txBody>
      </p:sp>
      <p:sp>
        <p:nvSpPr>
          <p:cNvPr id="262" name="Line 15"/>
          <p:cNvSpPr>
            <a:spLocks noChangeShapeType="1"/>
          </p:cNvSpPr>
          <p:nvPr/>
        </p:nvSpPr>
        <p:spPr bwMode="auto">
          <a:xfrm flipV="1">
            <a:off x="5833047" y="3428643"/>
            <a:ext cx="152400" cy="152400"/>
          </a:xfrm>
          <a:prstGeom prst="line">
            <a:avLst/>
          </a:prstGeom>
          <a:noFill/>
          <a:ln w="19050" cap="sq">
            <a:solidFill>
              <a:srgbClr val="0033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dirty="0">
              <a:solidFill>
                <a:srgbClr val="000000"/>
              </a:solidFill>
              <a:latin typeface="Helvetica Neue Regular" charset="0"/>
              <a:ea typeface="Helvetica Neue Regular" charset="0"/>
            </a:endParaRPr>
          </a:p>
        </p:txBody>
      </p:sp>
      <p:sp>
        <p:nvSpPr>
          <p:cNvPr id="263" name="Line 16"/>
          <p:cNvSpPr>
            <a:spLocks noChangeShapeType="1"/>
          </p:cNvSpPr>
          <p:nvPr/>
        </p:nvSpPr>
        <p:spPr bwMode="auto">
          <a:xfrm>
            <a:off x="6518847" y="3200043"/>
            <a:ext cx="76200" cy="76200"/>
          </a:xfrm>
          <a:prstGeom prst="line">
            <a:avLst/>
          </a:prstGeom>
          <a:noFill/>
          <a:ln w="19050" cap="sq">
            <a:solidFill>
              <a:srgbClr val="0033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dirty="0">
              <a:solidFill>
                <a:srgbClr val="000000"/>
              </a:solidFill>
              <a:latin typeface="Helvetica Neue Regular" charset="0"/>
              <a:ea typeface="Helvetica Neue Regular" charset="0"/>
            </a:endParaRPr>
          </a:p>
        </p:txBody>
      </p:sp>
      <p:sp>
        <p:nvSpPr>
          <p:cNvPr id="264" name="Line 17"/>
          <p:cNvSpPr>
            <a:spLocks noChangeShapeType="1"/>
          </p:cNvSpPr>
          <p:nvPr/>
        </p:nvSpPr>
        <p:spPr bwMode="auto">
          <a:xfrm flipV="1">
            <a:off x="6595047" y="3123843"/>
            <a:ext cx="152400" cy="152400"/>
          </a:xfrm>
          <a:prstGeom prst="line">
            <a:avLst/>
          </a:prstGeom>
          <a:noFill/>
          <a:ln w="19050" cap="sq">
            <a:solidFill>
              <a:srgbClr val="0033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dirty="0">
              <a:solidFill>
                <a:srgbClr val="000000"/>
              </a:solidFill>
              <a:latin typeface="Helvetica Neue Regular" charset="0"/>
              <a:ea typeface="Helvetica Neue Regular" charset="0"/>
            </a:endParaRPr>
          </a:p>
        </p:txBody>
      </p:sp>
      <p:sp>
        <p:nvSpPr>
          <p:cNvPr id="265" name="Line 18"/>
          <p:cNvSpPr>
            <a:spLocks noChangeShapeType="1"/>
          </p:cNvSpPr>
          <p:nvPr/>
        </p:nvSpPr>
        <p:spPr bwMode="auto">
          <a:xfrm>
            <a:off x="7128447" y="3047643"/>
            <a:ext cx="76200" cy="76200"/>
          </a:xfrm>
          <a:prstGeom prst="line">
            <a:avLst/>
          </a:prstGeom>
          <a:noFill/>
          <a:ln w="19050" cap="sq">
            <a:solidFill>
              <a:srgbClr val="0033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dirty="0">
              <a:solidFill>
                <a:srgbClr val="000000"/>
              </a:solidFill>
              <a:latin typeface="Helvetica Neue Regular" charset="0"/>
              <a:ea typeface="Helvetica Neue Regular" charset="0"/>
            </a:endParaRPr>
          </a:p>
        </p:txBody>
      </p:sp>
      <p:sp>
        <p:nvSpPr>
          <p:cNvPr id="266" name="Line 19"/>
          <p:cNvSpPr>
            <a:spLocks noChangeShapeType="1"/>
          </p:cNvSpPr>
          <p:nvPr/>
        </p:nvSpPr>
        <p:spPr bwMode="auto">
          <a:xfrm flipV="1">
            <a:off x="7204647" y="2971443"/>
            <a:ext cx="152400" cy="152400"/>
          </a:xfrm>
          <a:prstGeom prst="line">
            <a:avLst/>
          </a:prstGeom>
          <a:noFill/>
          <a:ln w="19050" cap="sq">
            <a:solidFill>
              <a:srgbClr val="0033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dirty="0">
              <a:solidFill>
                <a:srgbClr val="000000"/>
              </a:solidFill>
              <a:latin typeface="Helvetica Neue Regular" charset="0"/>
              <a:ea typeface="Helvetica Neue Regular" charset="0"/>
            </a:endParaRPr>
          </a:p>
        </p:txBody>
      </p:sp>
      <p:sp>
        <p:nvSpPr>
          <p:cNvPr id="267" name="Line 20"/>
          <p:cNvSpPr>
            <a:spLocks noChangeShapeType="1"/>
          </p:cNvSpPr>
          <p:nvPr/>
        </p:nvSpPr>
        <p:spPr bwMode="auto">
          <a:xfrm>
            <a:off x="7509447" y="2438043"/>
            <a:ext cx="76200" cy="76200"/>
          </a:xfrm>
          <a:prstGeom prst="line">
            <a:avLst/>
          </a:prstGeom>
          <a:noFill/>
          <a:ln w="19050" cap="sq">
            <a:solidFill>
              <a:srgbClr val="0033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dirty="0">
              <a:solidFill>
                <a:srgbClr val="000000"/>
              </a:solidFill>
              <a:latin typeface="Helvetica Neue Regular" charset="0"/>
              <a:ea typeface="Helvetica Neue Regular" charset="0"/>
            </a:endParaRPr>
          </a:p>
        </p:txBody>
      </p:sp>
      <p:sp>
        <p:nvSpPr>
          <p:cNvPr id="268" name="Line 21"/>
          <p:cNvSpPr>
            <a:spLocks noChangeShapeType="1"/>
          </p:cNvSpPr>
          <p:nvPr/>
        </p:nvSpPr>
        <p:spPr bwMode="auto">
          <a:xfrm flipV="1">
            <a:off x="7585647" y="2361843"/>
            <a:ext cx="152400" cy="152400"/>
          </a:xfrm>
          <a:prstGeom prst="line">
            <a:avLst/>
          </a:prstGeom>
          <a:noFill/>
          <a:ln w="19050" cap="sq">
            <a:solidFill>
              <a:srgbClr val="0033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dirty="0">
              <a:solidFill>
                <a:srgbClr val="000000"/>
              </a:solidFill>
              <a:latin typeface="Helvetica Neue Regular" charset="0"/>
              <a:ea typeface="Helvetica Neue Regular" charset="0"/>
            </a:endParaRPr>
          </a:p>
        </p:txBody>
      </p:sp>
      <p:sp>
        <p:nvSpPr>
          <p:cNvPr id="269" name="Line 22"/>
          <p:cNvSpPr>
            <a:spLocks noChangeShapeType="1"/>
          </p:cNvSpPr>
          <p:nvPr/>
        </p:nvSpPr>
        <p:spPr bwMode="auto">
          <a:xfrm>
            <a:off x="5528247" y="2819043"/>
            <a:ext cx="76200" cy="76200"/>
          </a:xfrm>
          <a:prstGeom prst="line">
            <a:avLst/>
          </a:prstGeom>
          <a:noFill/>
          <a:ln w="19050" cap="sq">
            <a:solidFill>
              <a:srgbClr val="FF66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Regular" charset="0"/>
              <a:ea typeface="Helvetica Neue Regular" charset="0"/>
            </a:endParaRPr>
          </a:p>
        </p:txBody>
      </p:sp>
      <p:sp>
        <p:nvSpPr>
          <p:cNvPr id="270" name="Line 23"/>
          <p:cNvSpPr>
            <a:spLocks noChangeShapeType="1"/>
          </p:cNvSpPr>
          <p:nvPr/>
        </p:nvSpPr>
        <p:spPr bwMode="auto">
          <a:xfrm flipV="1">
            <a:off x="5604447" y="2742843"/>
            <a:ext cx="152400" cy="152400"/>
          </a:xfrm>
          <a:prstGeom prst="line">
            <a:avLst/>
          </a:prstGeom>
          <a:noFill/>
          <a:ln w="19050" cap="sq">
            <a:solidFill>
              <a:srgbClr val="FF66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Regular" charset="0"/>
              <a:ea typeface="Helvetica Neue Regular" charset="0"/>
            </a:endParaRPr>
          </a:p>
        </p:txBody>
      </p:sp>
      <p:sp>
        <p:nvSpPr>
          <p:cNvPr id="271" name="Line 24"/>
          <p:cNvSpPr>
            <a:spLocks noChangeShapeType="1"/>
          </p:cNvSpPr>
          <p:nvPr/>
        </p:nvSpPr>
        <p:spPr bwMode="auto">
          <a:xfrm>
            <a:off x="5528247" y="2895243"/>
            <a:ext cx="76200" cy="76200"/>
          </a:xfrm>
          <a:prstGeom prst="line">
            <a:avLst/>
          </a:prstGeom>
          <a:noFill/>
          <a:ln w="19050" cap="sq">
            <a:solidFill>
              <a:srgbClr val="FF66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Regular" charset="0"/>
              <a:ea typeface="Helvetica Neue Regular" charset="0"/>
            </a:endParaRPr>
          </a:p>
        </p:txBody>
      </p:sp>
      <p:sp>
        <p:nvSpPr>
          <p:cNvPr id="272" name="Line 25"/>
          <p:cNvSpPr>
            <a:spLocks noChangeShapeType="1"/>
          </p:cNvSpPr>
          <p:nvPr/>
        </p:nvSpPr>
        <p:spPr bwMode="auto">
          <a:xfrm flipV="1">
            <a:off x="5604447" y="2819043"/>
            <a:ext cx="152400" cy="152400"/>
          </a:xfrm>
          <a:prstGeom prst="line">
            <a:avLst/>
          </a:prstGeom>
          <a:noFill/>
          <a:ln w="19050" cap="sq">
            <a:solidFill>
              <a:srgbClr val="FF66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Regular" charset="0"/>
              <a:ea typeface="Helvetica Neue Regular" charset="0"/>
            </a:endParaRPr>
          </a:p>
        </p:txBody>
      </p:sp>
      <p:sp>
        <p:nvSpPr>
          <p:cNvPr id="273" name="Line 26"/>
          <p:cNvSpPr>
            <a:spLocks noChangeShapeType="1"/>
          </p:cNvSpPr>
          <p:nvPr/>
        </p:nvSpPr>
        <p:spPr bwMode="auto">
          <a:xfrm>
            <a:off x="5909247" y="3047643"/>
            <a:ext cx="76200" cy="76200"/>
          </a:xfrm>
          <a:prstGeom prst="line">
            <a:avLst/>
          </a:prstGeom>
          <a:noFill/>
          <a:ln w="19050" cap="sq">
            <a:solidFill>
              <a:srgbClr val="FF66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Regular" charset="0"/>
              <a:ea typeface="Helvetica Neue Regular" charset="0"/>
            </a:endParaRPr>
          </a:p>
        </p:txBody>
      </p:sp>
      <p:sp>
        <p:nvSpPr>
          <p:cNvPr id="274" name="Line 27"/>
          <p:cNvSpPr>
            <a:spLocks noChangeShapeType="1"/>
          </p:cNvSpPr>
          <p:nvPr/>
        </p:nvSpPr>
        <p:spPr bwMode="auto">
          <a:xfrm flipV="1">
            <a:off x="5985447" y="2971443"/>
            <a:ext cx="152400" cy="152400"/>
          </a:xfrm>
          <a:prstGeom prst="line">
            <a:avLst/>
          </a:prstGeom>
          <a:noFill/>
          <a:ln w="19050" cap="sq">
            <a:solidFill>
              <a:srgbClr val="FF66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Regular" charset="0"/>
              <a:ea typeface="Helvetica Neue Regular" charset="0"/>
            </a:endParaRPr>
          </a:p>
        </p:txBody>
      </p:sp>
      <p:sp>
        <p:nvSpPr>
          <p:cNvPr id="275" name="Line 28"/>
          <p:cNvSpPr>
            <a:spLocks noChangeShapeType="1"/>
          </p:cNvSpPr>
          <p:nvPr/>
        </p:nvSpPr>
        <p:spPr bwMode="auto">
          <a:xfrm>
            <a:off x="5909247" y="3123843"/>
            <a:ext cx="76200" cy="76200"/>
          </a:xfrm>
          <a:prstGeom prst="line">
            <a:avLst/>
          </a:prstGeom>
          <a:noFill/>
          <a:ln w="19050" cap="sq">
            <a:solidFill>
              <a:srgbClr val="FF66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Regular" charset="0"/>
              <a:ea typeface="Helvetica Neue Regular" charset="0"/>
            </a:endParaRPr>
          </a:p>
        </p:txBody>
      </p:sp>
      <p:sp>
        <p:nvSpPr>
          <p:cNvPr id="276" name="Line 29"/>
          <p:cNvSpPr>
            <a:spLocks noChangeShapeType="1"/>
          </p:cNvSpPr>
          <p:nvPr/>
        </p:nvSpPr>
        <p:spPr bwMode="auto">
          <a:xfrm flipV="1">
            <a:off x="5985447" y="3047643"/>
            <a:ext cx="152400" cy="152400"/>
          </a:xfrm>
          <a:prstGeom prst="line">
            <a:avLst/>
          </a:prstGeom>
          <a:noFill/>
          <a:ln w="19050" cap="sq">
            <a:solidFill>
              <a:srgbClr val="FF66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Regular" charset="0"/>
              <a:ea typeface="Helvetica Neue Regular" charset="0"/>
            </a:endParaRPr>
          </a:p>
        </p:txBody>
      </p:sp>
      <p:sp>
        <p:nvSpPr>
          <p:cNvPr id="277" name="Line 30"/>
          <p:cNvSpPr>
            <a:spLocks noChangeShapeType="1"/>
          </p:cNvSpPr>
          <p:nvPr/>
        </p:nvSpPr>
        <p:spPr bwMode="auto">
          <a:xfrm>
            <a:off x="5909247" y="2438043"/>
            <a:ext cx="76200" cy="76200"/>
          </a:xfrm>
          <a:prstGeom prst="line">
            <a:avLst/>
          </a:prstGeom>
          <a:noFill/>
          <a:ln w="19050" cap="sq">
            <a:solidFill>
              <a:srgbClr val="FF66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Regular" charset="0"/>
              <a:ea typeface="Helvetica Neue Regular" charset="0"/>
            </a:endParaRPr>
          </a:p>
        </p:txBody>
      </p:sp>
      <p:sp>
        <p:nvSpPr>
          <p:cNvPr id="278" name="Line 31"/>
          <p:cNvSpPr>
            <a:spLocks noChangeShapeType="1"/>
          </p:cNvSpPr>
          <p:nvPr/>
        </p:nvSpPr>
        <p:spPr bwMode="auto">
          <a:xfrm flipV="1">
            <a:off x="5985447" y="2361843"/>
            <a:ext cx="152400" cy="152400"/>
          </a:xfrm>
          <a:prstGeom prst="line">
            <a:avLst/>
          </a:prstGeom>
          <a:noFill/>
          <a:ln w="19050" cap="sq">
            <a:solidFill>
              <a:srgbClr val="FF66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Regular" charset="0"/>
              <a:ea typeface="Helvetica Neue Regular" charset="0"/>
            </a:endParaRPr>
          </a:p>
        </p:txBody>
      </p:sp>
      <p:sp>
        <p:nvSpPr>
          <p:cNvPr id="279" name="Line 32"/>
          <p:cNvSpPr>
            <a:spLocks noChangeShapeType="1"/>
          </p:cNvSpPr>
          <p:nvPr/>
        </p:nvSpPr>
        <p:spPr bwMode="auto">
          <a:xfrm>
            <a:off x="5909247" y="2514243"/>
            <a:ext cx="76200" cy="76200"/>
          </a:xfrm>
          <a:prstGeom prst="line">
            <a:avLst/>
          </a:prstGeom>
          <a:noFill/>
          <a:ln w="19050" cap="sq">
            <a:solidFill>
              <a:srgbClr val="FF66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Regular" charset="0"/>
              <a:ea typeface="Helvetica Neue Regular" charset="0"/>
            </a:endParaRPr>
          </a:p>
        </p:txBody>
      </p:sp>
      <p:sp>
        <p:nvSpPr>
          <p:cNvPr id="280" name="Line 33"/>
          <p:cNvSpPr>
            <a:spLocks noChangeShapeType="1"/>
          </p:cNvSpPr>
          <p:nvPr/>
        </p:nvSpPr>
        <p:spPr bwMode="auto">
          <a:xfrm flipV="1">
            <a:off x="5985447" y="2438043"/>
            <a:ext cx="152400" cy="152400"/>
          </a:xfrm>
          <a:prstGeom prst="line">
            <a:avLst/>
          </a:prstGeom>
          <a:noFill/>
          <a:ln w="19050" cap="sq">
            <a:solidFill>
              <a:srgbClr val="FF66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Regular" charset="0"/>
              <a:ea typeface="Helvetica Neue Regular" charset="0"/>
            </a:endParaRPr>
          </a:p>
        </p:txBody>
      </p:sp>
      <p:sp>
        <p:nvSpPr>
          <p:cNvPr id="281" name="Line 34"/>
          <p:cNvSpPr>
            <a:spLocks noChangeShapeType="1"/>
          </p:cNvSpPr>
          <p:nvPr/>
        </p:nvSpPr>
        <p:spPr bwMode="auto">
          <a:xfrm>
            <a:off x="6290247" y="2514243"/>
            <a:ext cx="76200" cy="76200"/>
          </a:xfrm>
          <a:prstGeom prst="line">
            <a:avLst/>
          </a:prstGeom>
          <a:noFill/>
          <a:ln w="19050" cap="sq">
            <a:solidFill>
              <a:srgbClr val="FF66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Regular" charset="0"/>
              <a:ea typeface="Helvetica Neue Regular" charset="0"/>
            </a:endParaRPr>
          </a:p>
        </p:txBody>
      </p:sp>
      <p:sp>
        <p:nvSpPr>
          <p:cNvPr id="282" name="Line 35"/>
          <p:cNvSpPr>
            <a:spLocks noChangeShapeType="1"/>
          </p:cNvSpPr>
          <p:nvPr/>
        </p:nvSpPr>
        <p:spPr bwMode="auto">
          <a:xfrm flipV="1">
            <a:off x="6366447" y="2438043"/>
            <a:ext cx="152400" cy="152400"/>
          </a:xfrm>
          <a:prstGeom prst="line">
            <a:avLst/>
          </a:prstGeom>
          <a:noFill/>
          <a:ln w="19050" cap="sq">
            <a:solidFill>
              <a:srgbClr val="FF66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Regular" charset="0"/>
              <a:ea typeface="Helvetica Neue Regular" charset="0"/>
            </a:endParaRPr>
          </a:p>
        </p:txBody>
      </p:sp>
      <p:sp>
        <p:nvSpPr>
          <p:cNvPr id="283" name="Line 36"/>
          <p:cNvSpPr>
            <a:spLocks noChangeShapeType="1"/>
          </p:cNvSpPr>
          <p:nvPr/>
        </p:nvSpPr>
        <p:spPr bwMode="auto">
          <a:xfrm>
            <a:off x="6290247" y="2590443"/>
            <a:ext cx="76200" cy="76200"/>
          </a:xfrm>
          <a:prstGeom prst="line">
            <a:avLst/>
          </a:prstGeom>
          <a:noFill/>
          <a:ln w="19050" cap="sq">
            <a:solidFill>
              <a:srgbClr val="FF66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Regular" charset="0"/>
              <a:ea typeface="Helvetica Neue Regular" charset="0"/>
            </a:endParaRPr>
          </a:p>
        </p:txBody>
      </p:sp>
      <p:sp>
        <p:nvSpPr>
          <p:cNvPr id="284" name="Line 37"/>
          <p:cNvSpPr>
            <a:spLocks noChangeShapeType="1"/>
          </p:cNvSpPr>
          <p:nvPr/>
        </p:nvSpPr>
        <p:spPr bwMode="auto">
          <a:xfrm flipV="1">
            <a:off x="6366447" y="2514243"/>
            <a:ext cx="152400" cy="152400"/>
          </a:xfrm>
          <a:prstGeom prst="line">
            <a:avLst/>
          </a:prstGeom>
          <a:noFill/>
          <a:ln w="19050" cap="sq">
            <a:solidFill>
              <a:srgbClr val="FF66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Regular" charset="0"/>
              <a:ea typeface="Helvetica Neue Regular" charset="0"/>
            </a:endParaRPr>
          </a:p>
        </p:txBody>
      </p:sp>
      <p:sp>
        <p:nvSpPr>
          <p:cNvPr id="285" name="Line 38"/>
          <p:cNvSpPr>
            <a:spLocks noChangeShapeType="1"/>
          </p:cNvSpPr>
          <p:nvPr/>
        </p:nvSpPr>
        <p:spPr bwMode="auto">
          <a:xfrm>
            <a:off x="6747447" y="2666643"/>
            <a:ext cx="76200" cy="76200"/>
          </a:xfrm>
          <a:prstGeom prst="line">
            <a:avLst/>
          </a:prstGeom>
          <a:noFill/>
          <a:ln w="19050" cap="sq">
            <a:solidFill>
              <a:srgbClr val="FF66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Regular" charset="0"/>
              <a:ea typeface="Helvetica Neue Regular" charset="0"/>
            </a:endParaRPr>
          </a:p>
        </p:txBody>
      </p:sp>
      <p:sp>
        <p:nvSpPr>
          <p:cNvPr id="286" name="Line 39"/>
          <p:cNvSpPr>
            <a:spLocks noChangeShapeType="1"/>
          </p:cNvSpPr>
          <p:nvPr/>
        </p:nvSpPr>
        <p:spPr bwMode="auto">
          <a:xfrm flipV="1">
            <a:off x="6823647" y="2590443"/>
            <a:ext cx="152400" cy="152400"/>
          </a:xfrm>
          <a:prstGeom prst="line">
            <a:avLst/>
          </a:prstGeom>
          <a:noFill/>
          <a:ln w="19050" cap="sq">
            <a:solidFill>
              <a:srgbClr val="FF66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Regular" charset="0"/>
              <a:ea typeface="Helvetica Neue Regular" charset="0"/>
            </a:endParaRPr>
          </a:p>
        </p:txBody>
      </p:sp>
      <p:sp>
        <p:nvSpPr>
          <p:cNvPr id="287" name="Line 40"/>
          <p:cNvSpPr>
            <a:spLocks noChangeShapeType="1"/>
          </p:cNvSpPr>
          <p:nvPr/>
        </p:nvSpPr>
        <p:spPr bwMode="auto">
          <a:xfrm>
            <a:off x="6747447" y="2742843"/>
            <a:ext cx="76200" cy="76200"/>
          </a:xfrm>
          <a:prstGeom prst="line">
            <a:avLst/>
          </a:prstGeom>
          <a:noFill/>
          <a:ln w="19050" cap="sq">
            <a:solidFill>
              <a:srgbClr val="FF66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Regular" charset="0"/>
              <a:ea typeface="Helvetica Neue Regular" charset="0"/>
            </a:endParaRPr>
          </a:p>
        </p:txBody>
      </p:sp>
      <p:sp>
        <p:nvSpPr>
          <p:cNvPr id="288" name="Line 41"/>
          <p:cNvSpPr>
            <a:spLocks noChangeShapeType="1"/>
          </p:cNvSpPr>
          <p:nvPr/>
        </p:nvSpPr>
        <p:spPr bwMode="auto">
          <a:xfrm flipV="1">
            <a:off x="6823647" y="2666643"/>
            <a:ext cx="152400" cy="152400"/>
          </a:xfrm>
          <a:prstGeom prst="line">
            <a:avLst/>
          </a:prstGeom>
          <a:noFill/>
          <a:ln w="19050" cap="sq">
            <a:solidFill>
              <a:srgbClr val="FF66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Regular" charset="0"/>
              <a:ea typeface="Helvetica Neue Regular" charset="0"/>
            </a:endParaRPr>
          </a:p>
        </p:txBody>
      </p:sp>
      <p:sp>
        <p:nvSpPr>
          <p:cNvPr id="289" name="Line 42"/>
          <p:cNvSpPr>
            <a:spLocks noChangeShapeType="1"/>
          </p:cNvSpPr>
          <p:nvPr/>
        </p:nvSpPr>
        <p:spPr bwMode="auto">
          <a:xfrm>
            <a:off x="6747447" y="2133243"/>
            <a:ext cx="76200" cy="76200"/>
          </a:xfrm>
          <a:prstGeom prst="line">
            <a:avLst/>
          </a:prstGeom>
          <a:noFill/>
          <a:ln w="19050" cap="sq">
            <a:solidFill>
              <a:srgbClr val="FF66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Regular" charset="0"/>
              <a:ea typeface="Helvetica Neue Regular" charset="0"/>
            </a:endParaRPr>
          </a:p>
        </p:txBody>
      </p:sp>
      <p:sp>
        <p:nvSpPr>
          <p:cNvPr id="290" name="Line 43"/>
          <p:cNvSpPr>
            <a:spLocks noChangeShapeType="1"/>
          </p:cNvSpPr>
          <p:nvPr/>
        </p:nvSpPr>
        <p:spPr bwMode="auto">
          <a:xfrm flipV="1">
            <a:off x="6823647" y="2057043"/>
            <a:ext cx="152400" cy="152400"/>
          </a:xfrm>
          <a:prstGeom prst="line">
            <a:avLst/>
          </a:prstGeom>
          <a:noFill/>
          <a:ln w="19050" cap="sq">
            <a:solidFill>
              <a:srgbClr val="FF66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Regular" charset="0"/>
              <a:ea typeface="Helvetica Neue Regular" charset="0"/>
            </a:endParaRPr>
          </a:p>
        </p:txBody>
      </p:sp>
      <p:sp>
        <p:nvSpPr>
          <p:cNvPr id="291" name="Line 44"/>
          <p:cNvSpPr>
            <a:spLocks noChangeShapeType="1"/>
          </p:cNvSpPr>
          <p:nvPr/>
        </p:nvSpPr>
        <p:spPr bwMode="auto">
          <a:xfrm>
            <a:off x="6747447" y="2209443"/>
            <a:ext cx="76200" cy="76200"/>
          </a:xfrm>
          <a:prstGeom prst="line">
            <a:avLst/>
          </a:prstGeom>
          <a:noFill/>
          <a:ln w="19050" cap="sq">
            <a:solidFill>
              <a:srgbClr val="FF66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Regular" charset="0"/>
              <a:ea typeface="Helvetica Neue Regular" charset="0"/>
            </a:endParaRPr>
          </a:p>
        </p:txBody>
      </p:sp>
      <p:sp>
        <p:nvSpPr>
          <p:cNvPr id="292" name="Line 45"/>
          <p:cNvSpPr>
            <a:spLocks noChangeShapeType="1"/>
          </p:cNvSpPr>
          <p:nvPr/>
        </p:nvSpPr>
        <p:spPr bwMode="auto">
          <a:xfrm flipV="1">
            <a:off x="6823647" y="2133243"/>
            <a:ext cx="152400" cy="152400"/>
          </a:xfrm>
          <a:prstGeom prst="line">
            <a:avLst/>
          </a:prstGeom>
          <a:noFill/>
          <a:ln w="19050" cap="sq">
            <a:solidFill>
              <a:srgbClr val="FF66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Regular" charset="0"/>
              <a:ea typeface="Helvetica Neue Regular" charset="0"/>
            </a:endParaRPr>
          </a:p>
        </p:txBody>
      </p:sp>
      <p:sp>
        <p:nvSpPr>
          <p:cNvPr id="293" name="Line 46"/>
          <p:cNvSpPr>
            <a:spLocks noChangeShapeType="1"/>
          </p:cNvSpPr>
          <p:nvPr/>
        </p:nvSpPr>
        <p:spPr bwMode="auto">
          <a:xfrm>
            <a:off x="7204647" y="1980843"/>
            <a:ext cx="76200" cy="76200"/>
          </a:xfrm>
          <a:prstGeom prst="line">
            <a:avLst/>
          </a:prstGeom>
          <a:noFill/>
          <a:ln w="19050" cap="sq">
            <a:solidFill>
              <a:srgbClr val="FF66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Regular" charset="0"/>
              <a:ea typeface="Helvetica Neue Regular" charset="0"/>
            </a:endParaRPr>
          </a:p>
        </p:txBody>
      </p:sp>
      <p:sp>
        <p:nvSpPr>
          <p:cNvPr id="294" name="Line 47"/>
          <p:cNvSpPr>
            <a:spLocks noChangeShapeType="1"/>
          </p:cNvSpPr>
          <p:nvPr/>
        </p:nvSpPr>
        <p:spPr bwMode="auto">
          <a:xfrm flipV="1">
            <a:off x="7280847" y="1904643"/>
            <a:ext cx="152400" cy="152400"/>
          </a:xfrm>
          <a:prstGeom prst="line">
            <a:avLst/>
          </a:prstGeom>
          <a:noFill/>
          <a:ln w="19050" cap="sq">
            <a:solidFill>
              <a:srgbClr val="FF66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Regular" charset="0"/>
              <a:ea typeface="Helvetica Neue Regular" charset="0"/>
            </a:endParaRPr>
          </a:p>
        </p:txBody>
      </p:sp>
      <p:sp>
        <p:nvSpPr>
          <p:cNvPr id="295" name="Line 48"/>
          <p:cNvSpPr>
            <a:spLocks noChangeShapeType="1"/>
          </p:cNvSpPr>
          <p:nvPr/>
        </p:nvSpPr>
        <p:spPr bwMode="auto">
          <a:xfrm>
            <a:off x="7204647" y="2057043"/>
            <a:ext cx="76200" cy="76200"/>
          </a:xfrm>
          <a:prstGeom prst="line">
            <a:avLst/>
          </a:prstGeom>
          <a:noFill/>
          <a:ln w="19050" cap="sq">
            <a:solidFill>
              <a:srgbClr val="FF66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Regular" charset="0"/>
              <a:ea typeface="Helvetica Neue Regular" charset="0"/>
            </a:endParaRPr>
          </a:p>
        </p:txBody>
      </p:sp>
      <p:sp>
        <p:nvSpPr>
          <p:cNvPr id="296" name="Line 49"/>
          <p:cNvSpPr>
            <a:spLocks noChangeShapeType="1"/>
          </p:cNvSpPr>
          <p:nvPr/>
        </p:nvSpPr>
        <p:spPr bwMode="auto">
          <a:xfrm flipV="1">
            <a:off x="7280847" y="1980843"/>
            <a:ext cx="152400" cy="152400"/>
          </a:xfrm>
          <a:prstGeom prst="line">
            <a:avLst/>
          </a:prstGeom>
          <a:noFill/>
          <a:ln w="19050" cap="sq">
            <a:solidFill>
              <a:srgbClr val="FF66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Regular" charset="0"/>
              <a:ea typeface="Helvetica Neue Regular" charset="0"/>
            </a:endParaRPr>
          </a:p>
        </p:txBody>
      </p:sp>
      <p:sp>
        <p:nvSpPr>
          <p:cNvPr id="297" name="Text Box 50"/>
          <p:cNvSpPr txBox="1">
            <a:spLocks noChangeArrowheads="1"/>
          </p:cNvSpPr>
          <p:nvPr/>
        </p:nvSpPr>
        <p:spPr bwMode="auto">
          <a:xfrm>
            <a:off x="7888198" y="4318309"/>
            <a:ext cx="8595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dirty="0">
                <a:solidFill>
                  <a:srgbClr val="000000"/>
                </a:solidFill>
                <a:latin typeface="Helvetica Neue Regular" charset="0"/>
                <a:ea typeface="Helvetica Neue Regular" charset="0"/>
              </a:rPr>
              <a:t>Height</a:t>
            </a:r>
          </a:p>
        </p:txBody>
      </p:sp>
      <p:sp>
        <p:nvSpPr>
          <p:cNvPr id="298" name="Text Box 51"/>
          <p:cNvSpPr txBox="1">
            <a:spLocks noChangeArrowheads="1"/>
          </p:cNvSpPr>
          <p:nvPr/>
        </p:nvSpPr>
        <p:spPr bwMode="auto">
          <a:xfrm>
            <a:off x="4567249" y="1586946"/>
            <a:ext cx="461665" cy="800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dirty="0">
                <a:solidFill>
                  <a:srgbClr val="000000"/>
                </a:solidFill>
                <a:latin typeface="Helvetica Neue Regular" charset="0"/>
                <a:ea typeface="Helvetica Neue Regular" charset="0"/>
              </a:rPr>
              <a:t>Weight</a:t>
            </a:r>
          </a:p>
        </p:txBody>
      </p:sp>
      <p:sp>
        <p:nvSpPr>
          <p:cNvPr id="299" name="Line 52"/>
          <p:cNvSpPr>
            <a:spLocks noChangeShapeType="1"/>
          </p:cNvSpPr>
          <p:nvPr/>
        </p:nvSpPr>
        <p:spPr bwMode="auto">
          <a:xfrm>
            <a:off x="6976047" y="3645909"/>
            <a:ext cx="76200" cy="76200"/>
          </a:xfrm>
          <a:prstGeom prst="line">
            <a:avLst/>
          </a:prstGeom>
          <a:noFill/>
          <a:ln w="19050" cap="sq">
            <a:solidFill>
              <a:srgbClr val="0033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dirty="0">
              <a:solidFill>
                <a:srgbClr val="000000"/>
              </a:solidFill>
              <a:latin typeface="Helvetica Neue Regular" charset="0"/>
              <a:ea typeface="Helvetica Neue Regular" charset="0"/>
            </a:endParaRPr>
          </a:p>
        </p:txBody>
      </p:sp>
      <p:sp>
        <p:nvSpPr>
          <p:cNvPr id="300" name="Line 53"/>
          <p:cNvSpPr>
            <a:spLocks noChangeShapeType="1"/>
          </p:cNvSpPr>
          <p:nvPr/>
        </p:nvSpPr>
        <p:spPr bwMode="auto">
          <a:xfrm flipV="1">
            <a:off x="7052247" y="3569709"/>
            <a:ext cx="152400" cy="152400"/>
          </a:xfrm>
          <a:prstGeom prst="line">
            <a:avLst/>
          </a:prstGeom>
          <a:noFill/>
          <a:ln w="19050" cap="sq">
            <a:solidFill>
              <a:srgbClr val="0033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dirty="0">
              <a:solidFill>
                <a:srgbClr val="000000"/>
              </a:solidFill>
              <a:latin typeface="Helvetica Neue Regular" charset="0"/>
              <a:ea typeface="Helvetica Neue Regular" charset="0"/>
            </a:endParaRPr>
          </a:p>
        </p:txBody>
      </p:sp>
      <p:sp>
        <p:nvSpPr>
          <p:cNvPr id="301" name="Line 54"/>
          <p:cNvSpPr>
            <a:spLocks noChangeShapeType="1"/>
          </p:cNvSpPr>
          <p:nvPr/>
        </p:nvSpPr>
        <p:spPr bwMode="auto">
          <a:xfrm>
            <a:off x="6976047" y="4026909"/>
            <a:ext cx="76200" cy="76200"/>
          </a:xfrm>
          <a:prstGeom prst="line">
            <a:avLst/>
          </a:prstGeom>
          <a:noFill/>
          <a:ln w="19050" cap="sq">
            <a:solidFill>
              <a:srgbClr val="FF66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Regular" charset="0"/>
              <a:ea typeface="Helvetica Neue Regular" charset="0"/>
            </a:endParaRPr>
          </a:p>
        </p:txBody>
      </p:sp>
      <p:sp>
        <p:nvSpPr>
          <p:cNvPr id="302" name="Line 55"/>
          <p:cNvSpPr>
            <a:spLocks noChangeShapeType="1"/>
          </p:cNvSpPr>
          <p:nvPr/>
        </p:nvSpPr>
        <p:spPr bwMode="auto">
          <a:xfrm flipV="1">
            <a:off x="7052247" y="3950709"/>
            <a:ext cx="152400" cy="152400"/>
          </a:xfrm>
          <a:prstGeom prst="line">
            <a:avLst/>
          </a:prstGeom>
          <a:noFill/>
          <a:ln w="19050" cap="sq">
            <a:solidFill>
              <a:srgbClr val="FF66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Regular" charset="0"/>
              <a:ea typeface="Helvetica Neue Regular" charset="0"/>
            </a:endParaRPr>
          </a:p>
        </p:txBody>
      </p:sp>
      <p:sp>
        <p:nvSpPr>
          <p:cNvPr id="303" name="Line 56"/>
          <p:cNvSpPr>
            <a:spLocks noChangeShapeType="1"/>
          </p:cNvSpPr>
          <p:nvPr/>
        </p:nvSpPr>
        <p:spPr bwMode="auto">
          <a:xfrm>
            <a:off x="6976047" y="4103109"/>
            <a:ext cx="76200" cy="76200"/>
          </a:xfrm>
          <a:prstGeom prst="line">
            <a:avLst/>
          </a:prstGeom>
          <a:noFill/>
          <a:ln w="19050" cap="sq">
            <a:solidFill>
              <a:srgbClr val="FF66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Regular" charset="0"/>
              <a:ea typeface="Helvetica Neue Regular" charset="0"/>
            </a:endParaRPr>
          </a:p>
        </p:txBody>
      </p:sp>
      <p:sp>
        <p:nvSpPr>
          <p:cNvPr id="304" name="Line 57"/>
          <p:cNvSpPr>
            <a:spLocks noChangeShapeType="1"/>
          </p:cNvSpPr>
          <p:nvPr/>
        </p:nvSpPr>
        <p:spPr bwMode="auto">
          <a:xfrm flipV="1">
            <a:off x="7052247" y="4026909"/>
            <a:ext cx="152400" cy="152400"/>
          </a:xfrm>
          <a:prstGeom prst="line">
            <a:avLst/>
          </a:prstGeom>
          <a:noFill/>
          <a:ln w="19050" cap="sq">
            <a:solidFill>
              <a:srgbClr val="FF66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Regular" charset="0"/>
              <a:ea typeface="Helvetica Neue Regular" charset="0"/>
            </a:endParaRPr>
          </a:p>
        </p:txBody>
      </p:sp>
      <p:sp>
        <p:nvSpPr>
          <p:cNvPr id="305" name="Text Box 58"/>
          <p:cNvSpPr txBox="1">
            <a:spLocks noChangeArrowheads="1"/>
          </p:cNvSpPr>
          <p:nvPr/>
        </p:nvSpPr>
        <p:spPr bwMode="auto">
          <a:xfrm>
            <a:off x="7204647" y="3799897"/>
            <a:ext cx="172675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ja-JP" altLang="en-US" sz="2400" dirty="0">
                <a:solidFill>
                  <a:srgbClr val="000000"/>
                </a:solidFill>
                <a:latin typeface="Helvetica Neue Regular" charset="0"/>
                <a:ea typeface="Helvetica Neue Regular" charset="0"/>
              </a:rPr>
              <a:t>: </a:t>
            </a:r>
            <a:r>
              <a:rPr kumimoji="1" lang="en-US" altLang="ja-JP" sz="2400" dirty="0">
                <a:solidFill>
                  <a:srgbClr val="FF6600"/>
                </a:solidFill>
                <a:latin typeface="Helvetica Neue Regular" charset="0"/>
                <a:ea typeface="Helvetica Neue Regular" charset="0"/>
              </a:rPr>
              <a:t>very good</a:t>
            </a:r>
          </a:p>
        </p:txBody>
      </p:sp>
      <p:sp>
        <p:nvSpPr>
          <p:cNvPr id="306" name="Text Box 59"/>
          <p:cNvSpPr txBox="1">
            <a:spLocks noChangeArrowheads="1"/>
          </p:cNvSpPr>
          <p:nvPr/>
        </p:nvSpPr>
        <p:spPr bwMode="auto">
          <a:xfrm>
            <a:off x="7204647" y="3342697"/>
            <a:ext cx="10663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ja-JP" altLang="en-US" sz="2400" dirty="0">
                <a:solidFill>
                  <a:srgbClr val="000000"/>
                </a:solidFill>
                <a:latin typeface="Helvetica Neue Regular" charset="0"/>
                <a:ea typeface="Helvetica Neue Regular" charset="0"/>
              </a:rPr>
              <a:t>: </a:t>
            </a:r>
            <a:r>
              <a:rPr kumimoji="1" lang="en-US" altLang="ja-JP" sz="2400" dirty="0">
                <a:solidFill>
                  <a:srgbClr val="0033CC"/>
                </a:solidFill>
                <a:latin typeface="Helvetica Neue Regular" charset="0"/>
                <a:ea typeface="Helvetica Neue Regular" charset="0"/>
              </a:rPr>
              <a:t>good</a:t>
            </a:r>
            <a:endParaRPr kumimoji="1" lang="en-US" altLang="ja-JP" dirty="0">
              <a:solidFill>
                <a:srgbClr val="0033CC"/>
              </a:solidFill>
              <a:latin typeface="Helvetica Neue Regular" charset="0"/>
              <a:ea typeface="Helvetica Neue Regular" charset="0"/>
            </a:endParaRPr>
          </a:p>
        </p:txBody>
      </p:sp>
      <p:sp>
        <p:nvSpPr>
          <p:cNvPr id="307" name="Text Box 60"/>
          <p:cNvSpPr txBox="1">
            <a:spLocks noChangeArrowheads="1"/>
          </p:cNvSpPr>
          <p:nvPr/>
        </p:nvSpPr>
        <p:spPr bwMode="auto">
          <a:xfrm>
            <a:off x="219816" y="2404051"/>
            <a:ext cx="4236308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buClr>
                <a:srgbClr val="FFCC00"/>
              </a:buClr>
              <a:buFontTx/>
              <a:buChar char="•"/>
            </a:pPr>
            <a:r>
              <a:rPr kumimoji="1" lang="ja-JP" altLang="en-US" sz="1600" dirty="0">
                <a:solidFill>
                  <a:srgbClr val="000000"/>
                </a:solidFill>
                <a:ea typeface="Helvetica Neue Regular" charset="0"/>
              </a:rPr>
              <a:t> </a:t>
            </a:r>
            <a:r>
              <a:rPr kumimoji="1" lang="en-US" altLang="ja-JP" dirty="0">
                <a:solidFill>
                  <a:srgbClr val="000000"/>
                </a:solidFill>
                <a:ea typeface="Helvetica Neue Regular" charset="0"/>
              </a:rPr>
              <a:t>The doctor selects examples by </a:t>
            </a:r>
            <a:r>
              <a:rPr kumimoji="1" lang="en-US" altLang="ja-JP" dirty="0">
                <a:solidFill>
                  <a:srgbClr val="0033CC"/>
                </a:solidFill>
                <a:ea typeface="Helvetica Neue Regular" charset="0"/>
              </a:rPr>
              <a:t>browsing</a:t>
            </a:r>
            <a:r>
              <a:rPr kumimoji="1" lang="en-US" altLang="ja-JP" dirty="0">
                <a:solidFill>
                  <a:srgbClr val="000000"/>
                </a:solidFill>
                <a:ea typeface="Helvetica Neue Regular" charset="0"/>
              </a:rPr>
              <a:t> patient database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  <a:buClr>
                <a:srgbClr val="FFCC00"/>
              </a:buClr>
              <a:buFontTx/>
              <a:buChar char="•"/>
            </a:pPr>
            <a:r>
              <a:rPr kumimoji="1" lang="en-US" altLang="ja-JP" dirty="0">
                <a:solidFill>
                  <a:srgbClr val="000000"/>
                </a:solidFill>
                <a:ea typeface="Helvetica Neue Regular" charset="0"/>
              </a:rPr>
              <a:t> The examples have </a:t>
            </a:r>
            <a:r>
              <a:rPr kumimoji="1" lang="en-US" altLang="ja-JP" b="1" dirty="0">
                <a:ea typeface="Helvetica Neue Regular" charset="0"/>
              </a:rPr>
              <a:t>“oblique” </a:t>
            </a:r>
            <a:r>
              <a:rPr kumimoji="1" lang="en-US" altLang="ja-JP" dirty="0">
                <a:solidFill>
                  <a:srgbClr val="000000"/>
                </a:solidFill>
                <a:ea typeface="Helvetica Neue Regular" charset="0"/>
              </a:rPr>
              <a:t>correlation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  <a:buClr>
                <a:srgbClr val="FFCC00"/>
              </a:buClr>
              <a:buFontTx/>
              <a:buChar char="•"/>
            </a:pPr>
            <a:r>
              <a:rPr kumimoji="1" lang="en-US" altLang="ja-JP" dirty="0">
                <a:solidFill>
                  <a:srgbClr val="000000"/>
                </a:solidFill>
                <a:ea typeface="Helvetica Neue Regular" charset="0"/>
              </a:rPr>
              <a:t> We can </a:t>
            </a:r>
            <a:r>
              <a:rPr kumimoji="1" lang="en-US" altLang="ja-JP" dirty="0">
                <a:solidFill>
                  <a:srgbClr val="0033CC"/>
                </a:solidFill>
                <a:ea typeface="Helvetica Neue Regular" charset="0"/>
              </a:rPr>
              <a:t>“guess”</a:t>
            </a:r>
            <a:r>
              <a:rPr kumimoji="1" lang="en-US" altLang="ja-JP" dirty="0">
                <a:solidFill>
                  <a:srgbClr val="000000"/>
                </a:solidFill>
                <a:ea typeface="Helvetica Neue Regular" charset="0"/>
              </a:rPr>
              <a:t> the </a:t>
            </a:r>
            <a:r>
              <a:rPr kumimoji="1" lang="en-US" altLang="ja-JP" dirty="0">
                <a:solidFill>
                  <a:srgbClr val="C00000"/>
                </a:solidFill>
                <a:ea typeface="Helvetica Neue Regular" charset="0"/>
              </a:rPr>
              <a:t>implied query</a:t>
            </a:r>
          </a:p>
        </p:txBody>
      </p:sp>
      <p:sp>
        <p:nvSpPr>
          <p:cNvPr id="308" name="Oval 61"/>
          <p:cNvSpPr>
            <a:spLocks noChangeArrowheads="1"/>
          </p:cNvSpPr>
          <p:nvPr/>
        </p:nvSpPr>
        <p:spPr bwMode="auto">
          <a:xfrm rot="19592665">
            <a:off x="4901184" y="1904643"/>
            <a:ext cx="3124200" cy="1447800"/>
          </a:xfrm>
          <a:prstGeom prst="ellips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dirty="0">
              <a:solidFill>
                <a:srgbClr val="000000"/>
              </a:solidFill>
              <a:latin typeface="Helvetica Neue Regular" charset="0"/>
              <a:ea typeface="Helvetica Neue Regular" charset="0"/>
            </a:endParaRPr>
          </a:p>
        </p:txBody>
      </p:sp>
      <p:sp>
        <p:nvSpPr>
          <p:cNvPr id="309" name="AutoShape 62"/>
          <p:cNvSpPr>
            <a:spLocks noChangeArrowheads="1"/>
          </p:cNvSpPr>
          <p:nvPr/>
        </p:nvSpPr>
        <p:spPr bwMode="auto">
          <a:xfrm>
            <a:off x="6425184" y="2666643"/>
            <a:ext cx="76200" cy="76200"/>
          </a:xfrm>
          <a:prstGeom prst="flowChartConnector">
            <a:avLst/>
          </a:prstGeom>
          <a:solidFill>
            <a:srgbClr val="C00000"/>
          </a:solidFill>
          <a:ln w="12700" cap="sq">
            <a:solidFill>
              <a:srgbClr val="C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dirty="0">
              <a:solidFill>
                <a:srgbClr val="C00000"/>
              </a:solidFill>
              <a:latin typeface="Helvetica Neue Regular" charset="0"/>
              <a:ea typeface="Helvetica Neue Regular" charset="0"/>
            </a:endParaRPr>
          </a:p>
        </p:txBody>
      </p:sp>
      <p:sp>
        <p:nvSpPr>
          <p:cNvPr id="310" name="Text Box 63"/>
          <p:cNvSpPr txBox="1">
            <a:spLocks noChangeArrowheads="1"/>
          </p:cNvSpPr>
          <p:nvPr/>
        </p:nvSpPr>
        <p:spPr bwMode="auto">
          <a:xfrm>
            <a:off x="6490272" y="2550756"/>
            <a:ext cx="36740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400" dirty="0">
                <a:solidFill>
                  <a:srgbClr val="C00000"/>
                </a:solidFill>
                <a:latin typeface="Helvetica Neue Regular" charset="0"/>
                <a:ea typeface="Helvetica Neue Regular" charset="0"/>
              </a:rPr>
              <a:t>q</a:t>
            </a:r>
          </a:p>
        </p:txBody>
      </p:sp>
      <p:sp>
        <p:nvSpPr>
          <p:cNvPr id="311" name="Rounded Rectangle 310"/>
          <p:cNvSpPr/>
          <p:nvPr/>
        </p:nvSpPr>
        <p:spPr>
          <a:xfrm>
            <a:off x="219816" y="1620770"/>
            <a:ext cx="4190999" cy="584397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lvl="0" indent="-342900" algn="ctr"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defRPr/>
            </a:pPr>
            <a:r>
              <a:rPr kumimoji="1" lang="en-US" altLang="ja-JP" dirty="0">
                <a:solidFill>
                  <a:srgbClr val="000000"/>
                </a:solidFill>
                <a:ea typeface="Helvetica Neue Regular" charset="0"/>
              </a:rPr>
              <a:t>Searching </a:t>
            </a:r>
            <a:r>
              <a:rPr kumimoji="1" lang="en-US" altLang="ja-JP" dirty="0">
                <a:solidFill>
                  <a:srgbClr val="FF6600"/>
                </a:solidFill>
                <a:ea typeface="Helvetica Neue Regular" charset="0"/>
              </a:rPr>
              <a:t>“mildly </a:t>
            </a:r>
            <a:r>
              <a:rPr kumimoji="1" lang="en-US" altLang="ja-JP" dirty="0" err="1">
                <a:solidFill>
                  <a:srgbClr val="FF6600"/>
                </a:solidFill>
                <a:ea typeface="Helvetica Neue Regular" charset="0"/>
              </a:rPr>
              <a:t>overweighted</a:t>
            </a:r>
            <a:r>
              <a:rPr kumimoji="1" lang="en-US" altLang="ja-JP" dirty="0">
                <a:solidFill>
                  <a:srgbClr val="FF6600"/>
                </a:solidFill>
                <a:ea typeface="Helvetica Neue Regular" charset="0"/>
              </a:rPr>
              <a:t>”</a:t>
            </a:r>
            <a:r>
              <a:rPr kumimoji="1" lang="en-US" altLang="ja-JP" dirty="0">
                <a:solidFill>
                  <a:srgbClr val="000000"/>
                </a:solidFill>
                <a:ea typeface="Helvetica Neue Regular" charset="0"/>
              </a:rPr>
              <a:t> patients</a:t>
            </a:r>
          </a:p>
        </p:txBody>
      </p:sp>
      <p:sp>
        <p:nvSpPr>
          <p:cNvPr id="312" name="Rounded Rectangle 311"/>
          <p:cNvSpPr/>
          <p:nvPr/>
        </p:nvSpPr>
        <p:spPr>
          <a:xfrm>
            <a:off x="629920" y="834541"/>
            <a:ext cx="7863839" cy="360293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Helvetica Neue Regular" charset="0"/>
              </a:rPr>
              <a:t>Main idea:</a:t>
            </a:r>
            <a:r>
              <a:rPr lang="en-US" dirty="0">
                <a:latin typeface="Helvetica Neue Regular" charset="0"/>
              </a:rPr>
              <a:t> learn an </a:t>
            </a:r>
            <a:r>
              <a:rPr lang="en-US" dirty="0">
                <a:solidFill>
                  <a:srgbClr val="FFC000"/>
                </a:solidFill>
                <a:latin typeface="Helvetica Neue Regular" charset="0"/>
              </a:rPr>
              <a:t>implicit</a:t>
            </a:r>
            <a:r>
              <a:rPr lang="en-US" dirty="0">
                <a:latin typeface="Helvetica Neue Regular" charset="0"/>
              </a:rPr>
              <a:t> query from user examples and optional scores</a:t>
            </a:r>
          </a:p>
        </p:txBody>
      </p:sp>
    </p:spTree>
    <p:extLst>
      <p:ext uri="{BB962C8B-B14F-4D97-AF65-F5344CB8AC3E}">
        <p14:creationId xmlns:p14="http://schemas.microsoft.com/office/powerpoint/2010/main" val="1525427936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an ellipsoid distance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sz="1600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[</a:t>
            </a:r>
            <a:r>
              <a:rPr lang="ja-JP" altLang="ja-JP" sz="1600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Ishikawa</a:t>
            </a:r>
            <a:r>
              <a:rPr lang="en-US" altLang="ja-JP" sz="1600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600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</a:t>
            </a:r>
            <a:r>
              <a:rPr lang="en-US" altLang="ja-JP" sz="1600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 1999]</a:t>
            </a:r>
            <a:endParaRPr lang="en-US" sz="1600" dirty="0">
              <a:solidFill>
                <a:srgbClr val="285096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131530" y="1003320"/>
                <a:ext cx="333726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defTabSz="430213">
                  <a:spcAft>
                    <a:spcPts val="400"/>
                  </a:spcAft>
                  <a:buSzPct val="100000"/>
                </a:pPr>
                <a14:m>
                  <m:oMath xmlns:m="http://schemas.openxmlformats.org/officeDocument/2006/math">
                    <m:r>
                      <a:rPr lang="en-US" sz="2000" smtClean="0">
                        <a:solidFill>
                          <a:srgbClr val="000000"/>
                        </a:solidFill>
                        <a:latin typeface="Cambria Math" charset="0"/>
                        <a:cs typeface="Helvetica Neue Regular" charset="0"/>
                      </a:rPr>
                      <m:t>𝐷</m:t>
                    </m:r>
                    <m:d>
                      <m:dPr>
                        <m:ctrlPr>
                          <a:rPr lang="en-US" sz="2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 Neue Regular" charset="0"/>
                          </a:rPr>
                        </m:ctrlPr>
                      </m:dPr>
                      <m:e>
                        <m:r>
                          <a:rPr lang="en-US" sz="2000" smtClean="0">
                            <a:solidFill>
                              <a:srgbClr val="000000"/>
                            </a:solidFill>
                            <a:latin typeface="Cambria Math" charset="0"/>
                            <a:cs typeface="Helvetica Neue Regular" charset="0"/>
                          </a:rPr>
                          <m:t>𝑥</m:t>
                        </m:r>
                        <m:r>
                          <a:rPr lang="en-US" sz="2000" smtClean="0">
                            <a:solidFill>
                              <a:srgbClr val="000000"/>
                            </a:solidFill>
                            <a:latin typeface="Cambria Math" charset="0"/>
                            <a:cs typeface="Helvetica Neue Regular" charset="0"/>
                          </a:rPr>
                          <m:t>,</m:t>
                        </m:r>
                        <m:r>
                          <a:rPr lang="en-US" sz="2000" smtClean="0">
                            <a:solidFill>
                              <a:srgbClr val="000000"/>
                            </a:solidFill>
                            <a:latin typeface="Cambria Math" charset="0"/>
                            <a:cs typeface="Helvetica Neue Regular" charset="0"/>
                          </a:rPr>
                          <m:t>𝑞</m:t>
                        </m:r>
                      </m:e>
                    </m:d>
                    <m:r>
                      <a:rPr lang="en-US" sz="2000" smtClean="0">
                        <a:solidFill>
                          <a:srgbClr val="000000"/>
                        </a:solidFill>
                        <a:latin typeface="Cambria Math" charset="0"/>
                        <a:cs typeface="Helvetica Neue Regular" charset="0"/>
                      </a:rPr>
                      <m:t>=</m:t>
                    </m:r>
                    <m:sSup>
                      <m:sSupPr>
                        <m:ctrlPr>
                          <a:rPr lang="en-US" sz="2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 Neue Regular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Helvetica Neue Regular" charset="0"/>
                              </a:rPr>
                            </m:ctrlPr>
                          </m:dPr>
                          <m:e>
                            <m:r>
                              <a:rPr lang="en-US" sz="2000" smtClean="0">
                                <a:solidFill>
                                  <a:srgbClr val="000000"/>
                                </a:solidFill>
                                <a:latin typeface="Cambria Math" charset="0"/>
                                <a:cs typeface="Helvetica Neue Regular" charset="0"/>
                              </a:rPr>
                              <m:t>𝑥</m:t>
                            </m:r>
                            <m:r>
                              <a:rPr lang="en-US" sz="2000" smtClean="0">
                                <a:solidFill>
                                  <a:srgbClr val="000000"/>
                                </a:solidFill>
                                <a:latin typeface="Cambria Math" charset="0"/>
                                <a:cs typeface="Helvetica Neue Regular" charset="0"/>
                              </a:rPr>
                              <m:t>−</m:t>
                            </m:r>
                            <m:r>
                              <a:rPr lang="en-US" sz="2000" smtClean="0">
                                <a:solidFill>
                                  <a:srgbClr val="000000"/>
                                </a:solidFill>
                                <a:latin typeface="Cambria Math" charset="0"/>
                                <a:cs typeface="Helvetica Neue Regular" charset="0"/>
                              </a:rPr>
                              <m:t>𝑞</m:t>
                            </m:r>
                          </m:e>
                        </m:d>
                      </m:e>
                      <m:sup>
                        <m:r>
                          <a:rPr lang="en-US" sz="2000" smtClean="0">
                            <a:solidFill>
                              <a:srgbClr val="000000"/>
                            </a:solidFill>
                            <a:latin typeface="Cambria Math" charset="0"/>
                            <a:cs typeface="Helvetica Neue Regular" charset="0"/>
                          </a:rPr>
                          <m:t>⊤</m:t>
                        </m:r>
                      </m:sup>
                    </m:sSup>
                    <m:r>
                      <a:rPr lang="en-US" sz="2000" smtClean="0">
                        <a:solidFill>
                          <a:srgbClr val="000000"/>
                        </a:solidFill>
                        <a:latin typeface="Cambria Math" charset="0"/>
                        <a:cs typeface="Helvetica Neue Regular" charset="0"/>
                      </a:rPr>
                      <m:t>𝑀</m:t>
                    </m:r>
                    <m:r>
                      <a:rPr lang="en-US" sz="2000" smtClean="0">
                        <a:solidFill>
                          <a:srgbClr val="000000"/>
                        </a:solidFill>
                        <a:latin typeface="Cambria Math" charset="0"/>
                        <a:cs typeface="Helvetica Neue Regular" charset="0"/>
                      </a:rPr>
                      <m:t>(</m:t>
                    </m:r>
                    <m:r>
                      <a:rPr lang="en-US" sz="2000" smtClean="0">
                        <a:solidFill>
                          <a:srgbClr val="000000"/>
                        </a:solidFill>
                        <a:latin typeface="Cambria Math" charset="0"/>
                        <a:cs typeface="Helvetica Neue Regular" charset="0"/>
                      </a:rPr>
                      <m:t>𝑥</m:t>
                    </m:r>
                    <m:r>
                      <a:rPr lang="en-US" sz="2000" smtClean="0">
                        <a:solidFill>
                          <a:srgbClr val="000000"/>
                        </a:solidFill>
                        <a:latin typeface="Cambria Math" charset="0"/>
                        <a:cs typeface="Helvetica Neue Regular" charset="0"/>
                      </a:rPr>
                      <m:t>−</m:t>
                    </m:r>
                    <m:r>
                      <a:rPr lang="en-US" sz="2000" smtClean="0">
                        <a:solidFill>
                          <a:srgbClr val="000000"/>
                        </a:solidFill>
                        <a:latin typeface="Cambria Math" charset="0"/>
                        <a:cs typeface="Helvetica Neue Regular" charset="0"/>
                      </a:rPr>
                      <m:t>𝑞</m:t>
                    </m:r>
                    <m:r>
                      <a:rPr lang="en-US" sz="2000" smtClean="0">
                        <a:solidFill>
                          <a:srgbClr val="000000"/>
                        </a:solidFill>
                        <a:latin typeface="Cambria Math" charset="0"/>
                        <a:cs typeface="Helvetica Neue Regular" charset="0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latin typeface="Helvetica Neue Regular" charset="0"/>
                    <a:cs typeface="Helvetica Neue Regular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1530" y="1003320"/>
                <a:ext cx="3337260" cy="400110"/>
              </a:xfrm>
              <a:prstGeom prst="rect">
                <a:avLst/>
              </a:prstGeom>
              <a:blipFill rotWithShape="0">
                <a:blip r:embed="rId2"/>
                <a:stretch>
                  <a:fillRect b="-1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ounded Rectangular Callout 8"/>
          <p:cNvSpPr/>
          <p:nvPr/>
        </p:nvSpPr>
        <p:spPr>
          <a:xfrm>
            <a:off x="3678693" y="1546436"/>
            <a:ext cx="1757487" cy="336630"/>
          </a:xfrm>
          <a:prstGeom prst="wedgeRoundRectCallout">
            <a:avLst>
              <a:gd name="adj1" fmla="val 24786"/>
              <a:gd name="adj2" fmla="val -102616"/>
              <a:gd name="adj3" fmla="val 16667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Helvetica Neue Regular" charset="0"/>
              </a:rPr>
              <a:t>Implicit query 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4961400" y="569138"/>
            <a:ext cx="2557000" cy="404253"/>
          </a:xfrm>
          <a:prstGeom prst="wedgeRoundRectCallout">
            <a:avLst>
              <a:gd name="adj1" fmla="val -29877"/>
              <a:gd name="adj2" fmla="val 86496"/>
              <a:gd name="adj3" fmla="val 16667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Helvetica Neue Regular" charset="0"/>
              </a:rPr>
              <a:t>Weighted distance matrix</a:t>
            </a:r>
          </a:p>
        </p:txBody>
      </p:sp>
      <p:sp>
        <p:nvSpPr>
          <p:cNvPr id="68" name="Text Box 6"/>
          <p:cNvSpPr txBox="1">
            <a:spLocks noChangeArrowheads="1"/>
          </p:cNvSpPr>
          <p:nvPr/>
        </p:nvSpPr>
        <p:spPr bwMode="auto">
          <a:xfrm>
            <a:off x="1001102" y="714415"/>
            <a:ext cx="96693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400" dirty="0">
                <a:solidFill>
                  <a:srgbClr val="000000"/>
                </a:solidFill>
                <a:latin typeface="Helvetica Neue Regular" charset="0"/>
                <a:ea typeface="Helvetica Neue Regular" charset="0"/>
              </a:rPr>
              <a:t>Euclidean</a:t>
            </a:r>
          </a:p>
        </p:txBody>
      </p:sp>
      <p:sp>
        <p:nvSpPr>
          <p:cNvPr id="72" name="Text Box 10"/>
          <p:cNvSpPr txBox="1">
            <a:spLocks noChangeArrowheads="1"/>
          </p:cNvSpPr>
          <p:nvPr/>
        </p:nvSpPr>
        <p:spPr bwMode="auto">
          <a:xfrm>
            <a:off x="1071792" y="2057400"/>
            <a:ext cx="85792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200" dirty="0">
                <a:solidFill>
                  <a:srgbClr val="000000"/>
                </a:solidFill>
                <a:latin typeface="Helvetica Neue Regular" charset="0"/>
                <a:ea typeface="Helvetica Neue Regular" charset="0"/>
              </a:rPr>
              <a:t>weighted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200" dirty="0">
                <a:solidFill>
                  <a:srgbClr val="000000"/>
                </a:solidFill>
                <a:latin typeface="Helvetica Neue Regular" charset="0"/>
                <a:ea typeface="Helvetica Neue Regular" charset="0"/>
              </a:rPr>
              <a:t>Euclidean</a:t>
            </a:r>
          </a:p>
        </p:txBody>
      </p:sp>
      <p:sp>
        <p:nvSpPr>
          <p:cNvPr id="75" name="Text Box 13"/>
          <p:cNvSpPr txBox="1">
            <a:spLocks noChangeArrowheads="1"/>
          </p:cNvSpPr>
          <p:nvPr/>
        </p:nvSpPr>
        <p:spPr bwMode="auto">
          <a:xfrm>
            <a:off x="870016" y="3251354"/>
            <a:ext cx="15744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400" dirty="0">
                <a:solidFill>
                  <a:srgbClr val="0033CC"/>
                </a:solidFill>
                <a:latin typeface="Helvetica Neue Regular" charset="0"/>
                <a:ea typeface="Helvetica Neue Regular" charset="0"/>
              </a:rPr>
              <a:t>generalized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400" dirty="0">
                <a:solidFill>
                  <a:srgbClr val="0033CC"/>
                </a:solidFill>
                <a:latin typeface="Helvetica Neue Regular" charset="0"/>
                <a:ea typeface="Helvetica Neue Regular" charset="0"/>
              </a:rPr>
              <a:t>ellipsoid distance</a:t>
            </a:r>
            <a:endParaRPr kumimoji="1" lang="en-US" altLang="ja-JP" sz="1400" dirty="0">
              <a:solidFill>
                <a:srgbClr val="000000"/>
              </a:solidFill>
              <a:latin typeface="Helvetica Neue Regular" charset="0"/>
              <a:ea typeface="Helvetica Neue Regular" charset="0"/>
            </a:endParaRPr>
          </a:p>
        </p:txBody>
      </p:sp>
      <p:grpSp>
        <p:nvGrpSpPr>
          <p:cNvPr id="83" name="Group 82"/>
          <p:cNvGrpSpPr/>
          <p:nvPr/>
        </p:nvGrpSpPr>
        <p:grpSpPr>
          <a:xfrm>
            <a:off x="870016" y="860406"/>
            <a:ext cx="1115629" cy="1022660"/>
            <a:chOff x="946216" y="2052577"/>
            <a:chExt cx="1828800" cy="1676400"/>
          </a:xfrm>
        </p:grpSpPr>
        <p:sp>
          <p:nvSpPr>
            <p:cNvPr id="65" name="Line 3"/>
            <p:cNvSpPr>
              <a:spLocks noChangeShapeType="1"/>
            </p:cNvSpPr>
            <p:nvPr/>
          </p:nvSpPr>
          <p:spPr bwMode="auto">
            <a:xfrm flipV="1">
              <a:off x="946216" y="2052577"/>
              <a:ext cx="0" cy="1676400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66" name="Line 4"/>
            <p:cNvSpPr>
              <a:spLocks noChangeShapeType="1"/>
            </p:cNvSpPr>
            <p:nvPr/>
          </p:nvSpPr>
          <p:spPr bwMode="auto">
            <a:xfrm>
              <a:off x="946216" y="3728977"/>
              <a:ext cx="1828800" cy="0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67" name="Oval 5"/>
            <p:cNvSpPr>
              <a:spLocks noChangeArrowheads="1"/>
            </p:cNvSpPr>
            <p:nvPr/>
          </p:nvSpPr>
          <p:spPr bwMode="auto">
            <a:xfrm>
              <a:off x="1251016" y="2433577"/>
              <a:ext cx="1066800" cy="990600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 w="12700" cap="sq">
              <a:solidFill>
                <a:srgbClr val="00CC00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76" name="AutoShape 14"/>
            <p:cNvSpPr>
              <a:spLocks noChangeArrowheads="1"/>
            </p:cNvSpPr>
            <p:nvPr/>
          </p:nvSpPr>
          <p:spPr bwMode="auto">
            <a:xfrm>
              <a:off x="1708216" y="2890777"/>
              <a:ext cx="76200" cy="76200"/>
            </a:xfrm>
            <a:prstGeom prst="flowChartConnector">
              <a:avLst/>
            </a:prstGeom>
            <a:solidFill>
              <a:srgbClr val="000000"/>
            </a:solidFill>
            <a:ln w="12700" cap="sq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79" name="Text Box 17"/>
            <p:cNvSpPr txBox="1">
              <a:spLocks noChangeArrowheads="1"/>
            </p:cNvSpPr>
            <p:nvPr/>
          </p:nvSpPr>
          <p:spPr bwMode="auto">
            <a:xfrm>
              <a:off x="1784416" y="2433577"/>
              <a:ext cx="602275" cy="7567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ja-JP" sz="2400" dirty="0">
                  <a:solidFill>
                    <a:srgbClr val="000000"/>
                  </a:solidFill>
                  <a:latin typeface="Helvetica Neue Regular" charset="0"/>
                  <a:ea typeface="Helvetica Neue Regular" charset="0"/>
                </a:rPr>
                <a:t>q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870016" y="3542130"/>
            <a:ext cx="1115629" cy="1022660"/>
            <a:chOff x="6244983" y="2057400"/>
            <a:chExt cx="1828800" cy="1676400"/>
          </a:xfrm>
        </p:grpSpPr>
        <p:sp>
          <p:nvSpPr>
            <p:cNvPr id="73" name="Line 11"/>
            <p:cNvSpPr>
              <a:spLocks noChangeShapeType="1"/>
            </p:cNvSpPr>
            <p:nvPr/>
          </p:nvSpPr>
          <p:spPr bwMode="auto">
            <a:xfrm>
              <a:off x="6244983" y="3733800"/>
              <a:ext cx="1828800" cy="0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74" name="Oval 12"/>
            <p:cNvSpPr>
              <a:spLocks noChangeArrowheads="1"/>
            </p:cNvSpPr>
            <p:nvPr/>
          </p:nvSpPr>
          <p:spPr bwMode="auto">
            <a:xfrm rot="20129350">
              <a:off x="6481521" y="2630488"/>
              <a:ext cx="1360487" cy="644525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 w="12700" cap="sq">
              <a:solidFill>
                <a:srgbClr val="FF6600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78" name="AutoShape 16"/>
            <p:cNvSpPr>
              <a:spLocks noChangeArrowheads="1"/>
            </p:cNvSpPr>
            <p:nvPr/>
          </p:nvSpPr>
          <p:spPr bwMode="auto">
            <a:xfrm>
              <a:off x="7083183" y="2971800"/>
              <a:ext cx="76200" cy="76200"/>
            </a:xfrm>
            <a:prstGeom prst="flowChartConnector">
              <a:avLst/>
            </a:prstGeom>
            <a:solidFill>
              <a:srgbClr val="000000"/>
            </a:solidFill>
            <a:ln w="12700" cap="sq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80" name="Text Box 18"/>
            <p:cNvSpPr txBox="1">
              <a:spLocks noChangeArrowheads="1"/>
            </p:cNvSpPr>
            <p:nvPr/>
          </p:nvSpPr>
          <p:spPr bwMode="auto">
            <a:xfrm>
              <a:off x="7159382" y="2590800"/>
              <a:ext cx="602275" cy="7567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ja-JP" sz="2400" dirty="0">
                  <a:solidFill>
                    <a:srgbClr val="000000"/>
                  </a:solidFill>
                  <a:latin typeface="Helvetica Neue Regular" charset="0"/>
                  <a:ea typeface="Helvetica Neue Regular" charset="0"/>
                </a:rPr>
                <a:t>q</a:t>
              </a:r>
            </a:p>
          </p:txBody>
        </p:sp>
        <p:sp>
          <p:nvSpPr>
            <p:cNvPr id="81" name="Line 19"/>
            <p:cNvSpPr>
              <a:spLocks noChangeShapeType="1"/>
            </p:cNvSpPr>
            <p:nvPr/>
          </p:nvSpPr>
          <p:spPr bwMode="auto">
            <a:xfrm flipV="1">
              <a:off x="6244983" y="2057400"/>
              <a:ext cx="0" cy="1676400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Regular" charset="0"/>
                <a:ea typeface="Helvetica Neue Regular" charset="0"/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863175" y="2133298"/>
            <a:ext cx="1054782" cy="966883"/>
            <a:chOff x="3595599" y="2052577"/>
            <a:chExt cx="1828800" cy="1676400"/>
          </a:xfrm>
        </p:grpSpPr>
        <p:sp>
          <p:nvSpPr>
            <p:cNvPr id="69" name="Line 7"/>
            <p:cNvSpPr>
              <a:spLocks noChangeShapeType="1"/>
            </p:cNvSpPr>
            <p:nvPr/>
          </p:nvSpPr>
          <p:spPr bwMode="auto">
            <a:xfrm flipV="1">
              <a:off x="3595599" y="2052577"/>
              <a:ext cx="0" cy="1676400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70" name="Line 8"/>
            <p:cNvSpPr>
              <a:spLocks noChangeShapeType="1"/>
            </p:cNvSpPr>
            <p:nvPr/>
          </p:nvSpPr>
          <p:spPr bwMode="auto">
            <a:xfrm>
              <a:off x="3595599" y="3728977"/>
              <a:ext cx="1828800" cy="0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71" name="Oval 9"/>
            <p:cNvSpPr>
              <a:spLocks noChangeArrowheads="1"/>
            </p:cNvSpPr>
            <p:nvPr/>
          </p:nvSpPr>
          <p:spPr bwMode="auto">
            <a:xfrm>
              <a:off x="3824199" y="2662177"/>
              <a:ext cx="1295400" cy="609600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 w="12700" cap="sq">
              <a:solidFill>
                <a:srgbClr val="0033CC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77" name="AutoShape 15"/>
            <p:cNvSpPr>
              <a:spLocks noChangeArrowheads="1"/>
            </p:cNvSpPr>
            <p:nvPr/>
          </p:nvSpPr>
          <p:spPr bwMode="auto">
            <a:xfrm>
              <a:off x="4433799" y="2966977"/>
              <a:ext cx="76200" cy="76200"/>
            </a:xfrm>
            <a:prstGeom prst="flowChartConnector">
              <a:avLst/>
            </a:prstGeom>
            <a:solidFill>
              <a:srgbClr val="000000"/>
            </a:solidFill>
            <a:ln w="12700" cap="sq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82" name="Text Box 20"/>
            <p:cNvSpPr txBox="1">
              <a:spLocks noChangeArrowheads="1"/>
            </p:cNvSpPr>
            <p:nvPr/>
          </p:nvSpPr>
          <p:spPr bwMode="auto">
            <a:xfrm>
              <a:off x="4509999" y="2585978"/>
              <a:ext cx="637019" cy="800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ja-JP" sz="2400" dirty="0">
                  <a:solidFill>
                    <a:srgbClr val="000000"/>
                  </a:solidFill>
                  <a:latin typeface="Helvetica Neue Regular" charset="0"/>
                  <a:ea typeface="Helvetica Neue Regular" charset="0"/>
                </a:rPr>
                <a:t>q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/>
              <p:cNvSpPr txBox="1"/>
              <p:nvPr/>
            </p:nvSpPr>
            <p:spPr>
              <a:xfrm>
                <a:off x="3131530" y="1912994"/>
                <a:ext cx="3693703" cy="8436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defTabSz="430213">
                  <a:spcAft>
                    <a:spcPts val="400"/>
                  </a:spcAft>
                  <a:buSzPct val="10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𝐷</m:t>
                      </m:r>
                      <m:d>
                        <m:dPr>
                          <m:ctrlPr>
                            <a:rPr lang="en-US" sz="1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Helvetica Neue Regular" charset="0"/>
                            </a:rPr>
                          </m:ctrlPr>
                        </m:dPr>
                        <m:e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𝑥</m:t>
                          </m:r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,</m:t>
                          </m:r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𝑞</m:t>
                          </m:r>
                        </m:e>
                      </m:d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1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Helvetica Neue Regular" charset="0"/>
                            </a:rPr>
                          </m:ctrlPr>
                        </m:naryPr>
                        <m:sub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𝑗</m:t>
                          </m:r>
                        </m:sub>
                        <m:sup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𝑛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sz="16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Helvetica Neue Regular" charset="0"/>
                                </a:rPr>
                              </m:ctrlPr>
                            </m:naryPr>
                            <m:sub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16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Helvetica Neue Regular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1600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  <m:t>𝑗𝑘</m:t>
                                  </m:r>
                                </m:sub>
                              </m:sSub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16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Helvetica Neue Regular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600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6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Helvetica Neue Regular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1600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)(</m:t>
                              </m:r>
                              <m:sSub>
                                <m:sSubPr>
                                  <m:ctrlPr>
                                    <a:rPr lang="en-US" sz="16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Helvetica Neue Regular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600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6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Helvetica Neue Regular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1600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)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1600" dirty="0">
                  <a:solidFill>
                    <a:srgbClr val="000000"/>
                  </a:solidFill>
                  <a:latin typeface="Helvetica Neue Regular" charset="0"/>
                  <a:cs typeface="Helvetica Neue Regular" charset="0"/>
                </a:endParaRPr>
              </a:p>
            </p:txBody>
          </p:sp>
        </mc:Choice>
        <mc:Fallback xmlns="">
          <p:sp>
            <p:nvSpPr>
              <p:cNvPr id="87" name="TextBox 8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1530" y="1912994"/>
                <a:ext cx="3693703" cy="84369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Rounded Rectangle 87"/>
          <p:cNvSpPr/>
          <p:nvPr/>
        </p:nvSpPr>
        <p:spPr>
          <a:xfrm>
            <a:off x="2907723" y="2718422"/>
            <a:ext cx="5835850" cy="83697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 Regular" charset="0"/>
              </a:rPr>
              <a:t>Learn the query minimizing the penalty = weighted sum of distances between query point and sample vectors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/>
              <p:cNvSpPr txBox="1"/>
              <p:nvPr/>
            </p:nvSpPr>
            <p:spPr>
              <a:xfrm>
                <a:off x="3844814" y="3644304"/>
                <a:ext cx="3216393" cy="9873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defTabSz="430213">
                  <a:spcAft>
                    <a:spcPts val="400"/>
                  </a:spcAft>
                  <a:buSzPct val="10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𝑚𝑖𝑛𝑖𝑚𝑖𝑧𝑒</m:t>
                      </m:r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Helvetica Neue Regular" charset="0"/>
                            </a:rPr>
                          </m:ctrlPr>
                        </m:naryPr>
                        <m:sub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𝑖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16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Helvetica Neue Regular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Helvetica Neue Regular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60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Helvetica Neue Regular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smtClean="0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cs typeface="Helvetica Neue Regular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1600" smtClean="0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cs typeface="Helvetica Neue Regular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1600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  <m:t>−</m:t>
                                  </m:r>
                                  <m:r>
                                    <a:rPr lang="en-US" sz="1600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  <m:t>𝑞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⊤</m:t>
                              </m:r>
                            </m:sup>
                          </m:sSup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𝑀</m:t>
                          </m:r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16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Helvetica Neue Regular" charset="0"/>
                                </a:rPr>
                              </m:ctrlPr>
                            </m:sSubPr>
                            <m:e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−</m:t>
                          </m:r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𝑞</m:t>
                          </m:r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1600" dirty="0">
                  <a:solidFill>
                    <a:srgbClr val="000000"/>
                  </a:solidFill>
                  <a:latin typeface="Helvetica Neue Regular" charset="0"/>
                  <a:cs typeface="Helvetica Neue Regular" charset="0"/>
                </a:endParaRPr>
              </a:p>
              <a:p>
                <a:pPr marL="0" defTabSz="430213">
                  <a:spcAft>
                    <a:spcPts val="400"/>
                  </a:spcAft>
                  <a:buSzPct val="100000"/>
                </a:pPr>
                <a14:m>
                  <m:oMath xmlns:m="http://schemas.openxmlformats.org/officeDocument/2006/math">
                    <m:r>
                      <a:rPr lang="en-US" sz="1600" smtClean="0">
                        <a:solidFill>
                          <a:srgbClr val="000000"/>
                        </a:solidFill>
                        <a:latin typeface="Cambria Math" charset="0"/>
                        <a:cs typeface="Helvetica Neue Regular" charset="0"/>
                      </a:rPr>
                      <m:t>𝑠𝑢𝑏𝑗𝑒𝑐𝑡</m:t>
                    </m:r>
                    <m:r>
                      <a:rPr lang="en-US" sz="1600" smtClean="0">
                        <a:solidFill>
                          <a:srgbClr val="000000"/>
                        </a:solidFill>
                        <a:latin typeface="Cambria Math" charset="0"/>
                        <a:cs typeface="Helvetica Neue Regular" charset="0"/>
                      </a:rPr>
                      <m:t> </m:t>
                    </m:r>
                    <m:r>
                      <a:rPr lang="en-US" sz="1600" smtClean="0">
                        <a:solidFill>
                          <a:srgbClr val="000000"/>
                        </a:solidFill>
                        <a:latin typeface="Cambria Math" charset="0"/>
                        <a:cs typeface="Helvetica Neue Regular" charset="0"/>
                      </a:rPr>
                      <m:t>𝑡𝑜</m:t>
                    </m:r>
                    <m:func>
                      <m:funcPr>
                        <m:ctrlPr>
                          <a:rPr lang="en-US" sz="1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 Neue Regular" charset="0"/>
                          </a:rPr>
                        </m:ctrlPr>
                      </m:funcPr>
                      <m:fName>
                        <m:r>
                          <a:rPr lang="en-US" sz="1600" smtClean="0">
                            <a:solidFill>
                              <a:srgbClr val="000000"/>
                            </a:solidFill>
                            <a:latin typeface="Cambria Math" charset="0"/>
                            <a:cs typeface="Helvetica Neue Regular" charset="0"/>
                          </a:rPr>
                          <m:t>    </m:t>
                        </m:r>
                        <m:r>
                          <m:rPr>
                            <m:sty m:val="p"/>
                          </m:rPr>
                          <a:rPr lang="en-US" sz="1600" smtClean="0">
                            <a:solidFill>
                              <a:srgbClr val="000000"/>
                            </a:solidFill>
                            <a:latin typeface="Cambria Math" charset="0"/>
                            <a:cs typeface="Helvetica Neue Regular" charset="0"/>
                          </a:rPr>
                          <m:t>det</m:t>
                        </m:r>
                      </m:fName>
                      <m:e>
                        <m:d>
                          <m:dPr>
                            <m:ctrlPr>
                              <a:rPr lang="en-US" sz="16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Helvetica Neue Regular" charset="0"/>
                              </a:rPr>
                            </m:ctrlPr>
                          </m:dPr>
                          <m:e>
                            <m:r>
                              <a:rPr lang="en-US" sz="1600" smtClean="0">
                                <a:solidFill>
                                  <a:srgbClr val="000000"/>
                                </a:solidFill>
                                <a:latin typeface="Cambria Math" charset="0"/>
                                <a:cs typeface="Helvetica Neue Regular" charset="0"/>
                              </a:rPr>
                              <m:t>𝑀</m:t>
                            </m:r>
                          </m:e>
                        </m:d>
                      </m:e>
                    </m:func>
                    <m:r>
                      <a:rPr lang="en-US" sz="1600" smtClean="0">
                        <a:solidFill>
                          <a:srgbClr val="000000"/>
                        </a:solidFill>
                        <a:latin typeface="Cambria Math" charset="0"/>
                        <a:cs typeface="Helvetica Neue Regular" charset="0"/>
                      </a:rPr>
                      <m:t>=1</m:t>
                    </m:r>
                  </m:oMath>
                </a14:m>
                <a:r>
                  <a:rPr lang="en-US" sz="1600" dirty="0">
                    <a:solidFill>
                      <a:srgbClr val="000000"/>
                    </a:solidFill>
                    <a:latin typeface="Helvetica Neue Regular" charset="0"/>
                    <a:cs typeface="Helvetica Neue Regular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9" name="TextBox 8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4814" y="3644304"/>
                <a:ext cx="3216393" cy="987322"/>
              </a:xfrm>
              <a:prstGeom prst="rect">
                <a:avLst/>
              </a:prstGeom>
              <a:blipFill rotWithShape="0">
                <a:blip r:embed="rId4"/>
                <a:stretch>
                  <a:fillRect l="-190" b="-3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45761912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Learning the distance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sz="160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[</a:t>
            </a:r>
            <a:r>
              <a:rPr lang="ja-JP" altLang="ja-JP" sz="160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Ishikawa</a:t>
            </a:r>
            <a:r>
              <a:rPr lang="en-US" altLang="ja-JP" sz="160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60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</a:t>
            </a:r>
            <a:r>
              <a:rPr lang="en-US" altLang="ja-JP" sz="160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 1999]</a:t>
            </a:r>
            <a:endParaRPr lang="en-US" sz="1600" dirty="0">
              <a:solidFill>
                <a:srgbClr val="285096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  <p:sp>
        <p:nvSpPr>
          <p:cNvPr id="105" name="Rectangle 3"/>
          <p:cNvSpPr txBox="1">
            <a:spLocks noChangeArrowheads="1"/>
          </p:cNvSpPr>
          <p:nvPr/>
        </p:nvSpPr>
        <p:spPr bwMode="auto">
          <a:xfrm>
            <a:off x="342900" y="863967"/>
            <a:ext cx="8458200" cy="877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charset="2"/>
              <a:buChar char="z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charset="2"/>
              <a:buChar char="y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charset="2"/>
              <a:buChar char="x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Clr>
                <a:srgbClr val="FFCC00"/>
              </a:buClr>
              <a:buNone/>
              <a:defRPr/>
            </a:pPr>
            <a:r>
              <a:rPr kumimoji="1" lang="en-US" altLang="ja-JP" sz="2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cs typeface=""/>
              </a:rPr>
              <a:t>Query point is moved towards </a:t>
            </a:r>
            <a:r>
              <a:rPr kumimoji="1" lang="en-US" altLang="ja-JP" sz="240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j-ea"/>
                <a:ea typeface="+mj-ea"/>
                <a:cs typeface=""/>
              </a:rPr>
              <a:t>“good”</a:t>
            </a:r>
            <a:r>
              <a:rPr kumimoji="1" lang="en-US" altLang="ja-JP" sz="2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cs typeface=""/>
              </a:rPr>
              <a:t> examples — </a:t>
            </a:r>
            <a:r>
              <a:rPr kumimoji="1" lang="en-US" altLang="ja-JP" sz="240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j-ea"/>
                <a:ea typeface="+mj-ea"/>
                <a:cs typeface=""/>
              </a:rPr>
              <a:t>Rocchio</a:t>
            </a:r>
            <a:r>
              <a:rPr kumimoji="1" lang="en-US" altLang="ja-JP" sz="240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j-ea"/>
                <a:ea typeface="+mj-ea"/>
                <a:cs typeface=""/>
              </a:rPr>
              <a:t> formula </a:t>
            </a:r>
            <a:r>
              <a:rPr kumimoji="1" lang="en-US" altLang="ja-JP" sz="2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cs typeface=""/>
              </a:rPr>
              <a:t>in IR </a:t>
            </a:r>
            <a:endParaRPr kumimoji="1" lang="ja-JP" altLang="ja-JP" sz="24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ea"/>
              <a:ea typeface="+mj-ea"/>
              <a:cs typeface=""/>
            </a:endParaRPr>
          </a:p>
        </p:txBody>
      </p:sp>
      <p:sp>
        <p:nvSpPr>
          <p:cNvPr id="149" name="Text Box 54"/>
          <p:cNvSpPr txBox="1">
            <a:spLocks noChangeArrowheads="1"/>
          </p:cNvSpPr>
          <p:nvPr/>
        </p:nvSpPr>
        <p:spPr bwMode="auto">
          <a:xfrm>
            <a:off x="3919683" y="1885316"/>
            <a:ext cx="3810000" cy="16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ja-JP" dirty="0">
                <a:solidFill>
                  <a:srgbClr val="000000"/>
                </a:solidFill>
                <a:ea typeface="Helvetica Neue Regular" charset="0"/>
              </a:rPr>
              <a:t>Q</a:t>
            </a:r>
            <a:r>
              <a:rPr kumimoji="1" lang="en-US" altLang="ja-JP" baseline="-25000" dirty="0">
                <a:solidFill>
                  <a:srgbClr val="000000"/>
                </a:solidFill>
                <a:ea typeface="Helvetica Neue Regular" charset="0"/>
              </a:rPr>
              <a:t>0</a:t>
            </a:r>
            <a:r>
              <a:rPr kumimoji="1" lang="en-US" altLang="ja-JP" dirty="0">
                <a:solidFill>
                  <a:srgbClr val="000000"/>
                </a:solidFill>
                <a:ea typeface="Helvetica Neue Regular" charset="0"/>
              </a:rPr>
              <a:t>: query point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ja-JP" dirty="0">
                <a:solidFill>
                  <a:srgbClr val="000000"/>
                </a:solidFill>
                <a:ea typeface="Helvetica Neue Regular" charset="0"/>
              </a:rPr>
              <a:t>    : retrieved data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ja-JP" dirty="0">
                <a:solidFill>
                  <a:srgbClr val="000000"/>
                </a:solidFill>
                <a:ea typeface="Helvetica Neue Regular" charset="0"/>
              </a:rPr>
              <a:t>    : relevance judgments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ja-JP" dirty="0">
                <a:solidFill>
                  <a:srgbClr val="000000"/>
                </a:solidFill>
                <a:ea typeface="Helvetica Neue Regular" charset="0"/>
              </a:rPr>
              <a:t>Q</a:t>
            </a:r>
            <a:r>
              <a:rPr kumimoji="1" lang="en-US" altLang="ja-JP" baseline="-25000" dirty="0">
                <a:solidFill>
                  <a:srgbClr val="000000"/>
                </a:solidFill>
                <a:ea typeface="Helvetica Neue Regular" charset="0"/>
              </a:rPr>
              <a:t>1</a:t>
            </a:r>
            <a:r>
              <a:rPr kumimoji="1" lang="en-US" altLang="ja-JP" dirty="0">
                <a:solidFill>
                  <a:srgbClr val="000000"/>
                </a:solidFill>
                <a:ea typeface="Helvetica Neue Regular" charset="0"/>
              </a:rPr>
              <a:t>: new query point</a:t>
            </a:r>
          </a:p>
        </p:txBody>
      </p:sp>
      <p:sp>
        <p:nvSpPr>
          <p:cNvPr id="150" name="Oval 55"/>
          <p:cNvSpPr>
            <a:spLocks noChangeArrowheads="1"/>
          </p:cNvSpPr>
          <p:nvPr/>
        </p:nvSpPr>
        <p:spPr bwMode="auto">
          <a:xfrm>
            <a:off x="4027437" y="2476523"/>
            <a:ext cx="76200" cy="76200"/>
          </a:xfrm>
          <a:prstGeom prst="ellipse">
            <a:avLst/>
          </a:prstGeom>
          <a:solidFill>
            <a:srgbClr val="0033CC"/>
          </a:solidFill>
          <a:ln w="9525">
            <a:solidFill>
              <a:srgbClr val="0033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dirty="0">
              <a:solidFill>
                <a:srgbClr val="000000"/>
              </a:solidFill>
              <a:latin typeface="Helvetica Neue Regular" charset="0"/>
              <a:ea typeface="Helvetica Neue Regular" charset="0"/>
            </a:endParaRPr>
          </a:p>
        </p:txBody>
      </p:sp>
      <p:grpSp>
        <p:nvGrpSpPr>
          <p:cNvPr id="156" name="Group 155"/>
          <p:cNvGrpSpPr/>
          <p:nvPr/>
        </p:nvGrpSpPr>
        <p:grpSpPr>
          <a:xfrm>
            <a:off x="3951237" y="2839382"/>
            <a:ext cx="228600" cy="152400"/>
            <a:chOff x="4838700" y="3442504"/>
            <a:chExt cx="228600" cy="152400"/>
          </a:xfrm>
        </p:grpSpPr>
        <p:sp>
          <p:nvSpPr>
            <p:cNvPr id="151" name="Line 56"/>
            <p:cNvSpPr>
              <a:spLocks noChangeShapeType="1"/>
            </p:cNvSpPr>
            <p:nvPr/>
          </p:nvSpPr>
          <p:spPr bwMode="auto">
            <a:xfrm>
              <a:off x="4838700" y="3518704"/>
              <a:ext cx="76200" cy="76200"/>
            </a:xfrm>
            <a:prstGeom prst="line">
              <a:avLst/>
            </a:prstGeom>
            <a:noFill/>
            <a:ln w="19050" cap="sq">
              <a:solidFill>
                <a:srgbClr val="FF66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52" name="Line 57"/>
            <p:cNvSpPr>
              <a:spLocks noChangeShapeType="1"/>
            </p:cNvSpPr>
            <p:nvPr/>
          </p:nvSpPr>
          <p:spPr bwMode="auto">
            <a:xfrm flipV="1">
              <a:off x="4914900" y="3442504"/>
              <a:ext cx="152400" cy="152400"/>
            </a:xfrm>
            <a:prstGeom prst="line">
              <a:avLst/>
            </a:prstGeom>
            <a:noFill/>
            <a:ln w="19050" cap="sq">
              <a:solidFill>
                <a:srgbClr val="FF66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Regular" charset="0"/>
                <a:ea typeface="Helvetica Neue Regular" charset="0"/>
              </a:endParaRPr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753801" y="1932008"/>
            <a:ext cx="2926948" cy="2508813"/>
            <a:chOff x="800100" y="2070904"/>
            <a:chExt cx="3733800" cy="3200400"/>
          </a:xfrm>
        </p:grpSpPr>
        <p:sp>
          <p:nvSpPr>
            <p:cNvPr id="106" name="AutoShape 4"/>
            <p:cNvSpPr>
              <a:spLocks noChangeArrowheads="1"/>
            </p:cNvSpPr>
            <p:nvPr/>
          </p:nvSpPr>
          <p:spPr bwMode="auto">
            <a:xfrm>
              <a:off x="3238500" y="3137704"/>
              <a:ext cx="76200" cy="76200"/>
            </a:xfrm>
            <a:prstGeom prst="flowChartConnector">
              <a:avLst/>
            </a:prstGeom>
            <a:solidFill>
              <a:srgbClr val="000000"/>
            </a:solidFill>
            <a:ln w="12700" cap="sq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07" name="Text Box 5"/>
            <p:cNvSpPr txBox="1">
              <a:spLocks noChangeArrowheads="1"/>
            </p:cNvSpPr>
            <p:nvPr/>
          </p:nvSpPr>
          <p:spPr bwMode="auto">
            <a:xfrm>
              <a:off x="2857500" y="2756704"/>
              <a:ext cx="566844" cy="4711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ja-JP" dirty="0">
                  <a:solidFill>
                    <a:srgbClr val="000000"/>
                  </a:solidFill>
                  <a:latin typeface="Helvetica Neue Regular" charset="0"/>
                  <a:ea typeface="Helvetica Neue Regular" charset="0"/>
                </a:rPr>
                <a:t>Q</a:t>
              </a:r>
              <a:r>
                <a:rPr kumimoji="1" lang="en-US" altLang="ja-JP" baseline="-25000" dirty="0">
                  <a:solidFill>
                    <a:srgbClr val="000000"/>
                  </a:solidFill>
                  <a:latin typeface="Helvetica Neue Regular" charset="0"/>
                  <a:ea typeface="Helvetica Neue Regular" charset="0"/>
                </a:rPr>
                <a:t>1</a:t>
              </a:r>
              <a:endParaRPr kumimoji="1" lang="en-US" altLang="ja-JP" dirty="0">
                <a:solidFill>
                  <a:srgbClr val="000000"/>
                </a:solidFill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08" name="Oval 7"/>
            <p:cNvSpPr>
              <a:spLocks noChangeArrowheads="1"/>
            </p:cNvSpPr>
            <p:nvPr/>
          </p:nvSpPr>
          <p:spPr bwMode="auto">
            <a:xfrm>
              <a:off x="2171700" y="3594904"/>
              <a:ext cx="76200" cy="76200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dirty="0">
                <a:solidFill>
                  <a:srgbClr val="000000"/>
                </a:solidFill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09" name="Oval 8"/>
            <p:cNvSpPr>
              <a:spLocks noChangeArrowheads="1"/>
            </p:cNvSpPr>
            <p:nvPr/>
          </p:nvSpPr>
          <p:spPr bwMode="auto">
            <a:xfrm>
              <a:off x="2781300" y="3747304"/>
              <a:ext cx="76200" cy="76200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dirty="0">
                <a:solidFill>
                  <a:srgbClr val="000000"/>
                </a:solidFill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10" name="Oval 9"/>
            <p:cNvSpPr>
              <a:spLocks noChangeArrowheads="1"/>
            </p:cNvSpPr>
            <p:nvPr/>
          </p:nvSpPr>
          <p:spPr bwMode="auto">
            <a:xfrm>
              <a:off x="1638300" y="4052104"/>
              <a:ext cx="76200" cy="76200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dirty="0">
                <a:solidFill>
                  <a:srgbClr val="000000"/>
                </a:solidFill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11" name="Oval 10"/>
            <p:cNvSpPr>
              <a:spLocks noChangeArrowheads="1"/>
            </p:cNvSpPr>
            <p:nvPr/>
          </p:nvSpPr>
          <p:spPr bwMode="auto">
            <a:xfrm>
              <a:off x="1943100" y="4585504"/>
              <a:ext cx="76200" cy="76200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dirty="0">
                <a:solidFill>
                  <a:srgbClr val="000000"/>
                </a:solidFill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12" name="Oval 11"/>
            <p:cNvSpPr>
              <a:spLocks noChangeArrowheads="1"/>
            </p:cNvSpPr>
            <p:nvPr/>
          </p:nvSpPr>
          <p:spPr bwMode="auto">
            <a:xfrm>
              <a:off x="2552700" y="4280704"/>
              <a:ext cx="76200" cy="76200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dirty="0">
                <a:solidFill>
                  <a:srgbClr val="000000"/>
                </a:solidFill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13" name="Oval 12"/>
            <p:cNvSpPr>
              <a:spLocks noChangeArrowheads="1"/>
            </p:cNvSpPr>
            <p:nvPr/>
          </p:nvSpPr>
          <p:spPr bwMode="auto">
            <a:xfrm>
              <a:off x="2552700" y="4814104"/>
              <a:ext cx="76200" cy="76200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dirty="0">
                <a:solidFill>
                  <a:srgbClr val="000000"/>
                </a:solidFill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14" name="Oval 13"/>
            <p:cNvSpPr>
              <a:spLocks noChangeArrowheads="1"/>
            </p:cNvSpPr>
            <p:nvPr/>
          </p:nvSpPr>
          <p:spPr bwMode="auto">
            <a:xfrm>
              <a:off x="2705100" y="3061504"/>
              <a:ext cx="76200" cy="76200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dirty="0">
                <a:solidFill>
                  <a:srgbClr val="000000"/>
                </a:solidFill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15" name="Oval 14"/>
            <p:cNvSpPr>
              <a:spLocks noChangeArrowheads="1"/>
            </p:cNvSpPr>
            <p:nvPr/>
          </p:nvSpPr>
          <p:spPr bwMode="auto">
            <a:xfrm>
              <a:off x="1943100" y="3213904"/>
              <a:ext cx="76200" cy="76200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dirty="0">
                <a:solidFill>
                  <a:srgbClr val="000000"/>
                </a:solidFill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16" name="Oval 15"/>
            <p:cNvSpPr>
              <a:spLocks noChangeArrowheads="1"/>
            </p:cNvSpPr>
            <p:nvPr/>
          </p:nvSpPr>
          <p:spPr bwMode="auto">
            <a:xfrm>
              <a:off x="2019300" y="3899704"/>
              <a:ext cx="76200" cy="76200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dirty="0">
                <a:solidFill>
                  <a:srgbClr val="000000"/>
                </a:solidFill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17" name="Oval 16"/>
            <p:cNvSpPr>
              <a:spLocks noChangeArrowheads="1"/>
            </p:cNvSpPr>
            <p:nvPr/>
          </p:nvSpPr>
          <p:spPr bwMode="auto">
            <a:xfrm>
              <a:off x="3314700" y="4052104"/>
              <a:ext cx="76200" cy="76200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dirty="0">
                <a:solidFill>
                  <a:srgbClr val="000000"/>
                </a:solidFill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18" name="Oval 17"/>
            <p:cNvSpPr>
              <a:spLocks noChangeArrowheads="1"/>
            </p:cNvSpPr>
            <p:nvPr/>
          </p:nvSpPr>
          <p:spPr bwMode="auto">
            <a:xfrm>
              <a:off x="1333500" y="3823504"/>
              <a:ext cx="76200" cy="76200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dirty="0">
                <a:solidFill>
                  <a:srgbClr val="000000"/>
                </a:solidFill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19" name="Oval 18"/>
            <p:cNvSpPr>
              <a:spLocks noChangeArrowheads="1"/>
            </p:cNvSpPr>
            <p:nvPr/>
          </p:nvSpPr>
          <p:spPr bwMode="auto">
            <a:xfrm>
              <a:off x="3009900" y="4890304"/>
              <a:ext cx="76200" cy="76200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dirty="0">
                <a:solidFill>
                  <a:srgbClr val="000000"/>
                </a:solidFill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20" name="Oval 19"/>
            <p:cNvSpPr>
              <a:spLocks noChangeArrowheads="1"/>
            </p:cNvSpPr>
            <p:nvPr/>
          </p:nvSpPr>
          <p:spPr bwMode="auto">
            <a:xfrm>
              <a:off x="3162300" y="3366304"/>
              <a:ext cx="76200" cy="76200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dirty="0">
                <a:solidFill>
                  <a:srgbClr val="000000"/>
                </a:solidFill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21" name="Oval 20"/>
            <p:cNvSpPr>
              <a:spLocks noChangeArrowheads="1"/>
            </p:cNvSpPr>
            <p:nvPr/>
          </p:nvSpPr>
          <p:spPr bwMode="auto">
            <a:xfrm>
              <a:off x="1409700" y="4661704"/>
              <a:ext cx="76200" cy="76200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dirty="0">
                <a:solidFill>
                  <a:srgbClr val="000000"/>
                </a:solidFill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22" name="Oval 21"/>
            <p:cNvSpPr>
              <a:spLocks noChangeArrowheads="1"/>
            </p:cNvSpPr>
            <p:nvPr/>
          </p:nvSpPr>
          <p:spPr bwMode="auto">
            <a:xfrm>
              <a:off x="3390900" y="4661704"/>
              <a:ext cx="76200" cy="76200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dirty="0">
                <a:solidFill>
                  <a:srgbClr val="000000"/>
                </a:solidFill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23" name="Oval 22"/>
            <p:cNvSpPr>
              <a:spLocks noChangeArrowheads="1"/>
            </p:cNvSpPr>
            <p:nvPr/>
          </p:nvSpPr>
          <p:spPr bwMode="auto">
            <a:xfrm>
              <a:off x="3695700" y="3594904"/>
              <a:ext cx="76200" cy="76200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dirty="0">
                <a:solidFill>
                  <a:srgbClr val="000000"/>
                </a:solidFill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24" name="Oval 23"/>
            <p:cNvSpPr>
              <a:spLocks noChangeArrowheads="1"/>
            </p:cNvSpPr>
            <p:nvPr/>
          </p:nvSpPr>
          <p:spPr bwMode="auto">
            <a:xfrm>
              <a:off x="1790700" y="5042704"/>
              <a:ext cx="76200" cy="76200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dirty="0">
                <a:solidFill>
                  <a:srgbClr val="000000"/>
                </a:solidFill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25" name="Oval 24"/>
            <p:cNvSpPr>
              <a:spLocks noChangeArrowheads="1"/>
            </p:cNvSpPr>
            <p:nvPr/>
          </p:nvSpPr>
          <p:spPr bwMode="auto">
            <a:xfrm>
              <a:off x="1028700" y="4204504"/>
              <a:ext cx="76200" cy="76200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dirty="0">
                <a:solidFill>
                  <a:srgbClr val="000000"/>
                </a:solidFill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26" name="Oval 25"/>
            <p:cNvSpPr>
              <a:spLocks noChangeArrowheads="1"/>
            </p:cNvSpPr>
            <p:nvPr/>
          </p:nvSpPr>
          <p:spPr bwMode="auto">
            <a:xfrm>
              <a:off x="2552700" y="2604304"/>
              <a:ext cx="76200" cy="76200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dirty="0">
                <a:solidFill>
                  <a:srgbClr val="000000"/>
                </a:solidFill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27" name="Oval 26"/>
            <p:cNvSpPr>
              <a:spLocks noChangeArrowheads="1"/>
            </p:cNvSpPr>
            <p:nvPr/>
          </p:nvSpPr>
          <p:spPr bwMode="auto">
            <a:xfrm>
              <a:off x="1409700" y="3213904"/>
              <a:ext cx="76200" cy="76200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dirty="0">
                <a:solidFill>
                  <a:srgbClr val="000000"/>
                </a:solidFill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28" name="Oval 27"/>
            <p:cNvSpPr>
              <a:spLocks noChangeArrowheads="1"/>
            </p:cNvSpPr>
            <p:nvPr/>
          </p:nvSpPr>
          <p:spPr bwMode="auto">
            <a:xfrm>
              <a:off x="3848100" y="4128304"/>
              <a:ext cx="76200" cy="76200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dirty="0">
                <a:solidFill>
                  <a:srgbClr val="000000"/>
                </a:solidFill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29" name="Oval 28"/>
            <p:cNvSpPr>
              <a:spLocks noChangeArrowheads="1"/>
            </p:cNvSpPr>
            <p:nvPr/>
          </p:nvSpPr>
          <p:spPr bwMode="auto">
            <a:xfrm>
              <a:off x="3162300" y="2832904"/>
              <a:ext cx="76200" cy="76200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dirty="0">
                <a:solidFill>
                  <a:srgbClr val="000000"/>
                </a:solidFill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30" name="Oval 29"/>
            <p:cNvSpPr>
              <a:spLocks noChangeArrowheads="1"/>
            </p:cNvSpPr>
            <p:nvPr/>
          </p:nvSpPr>
          <p:spPr bwMode="auto">
            <a:xfrm>
              <a:off x="1638300" y="2909104"/>
              <a:ext cx="76200" cy="76200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dirty="0">
                <a:solidFill>
                  <a:srgbClr val="000000"/>
                </a:solidFill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31" name="Oval 30"/>
            <p:cNvSpPr>
              <a:spLocks noChangeArrowheads="1"/>
            </p:cNvSpPr>
            <p:nvPr/>
          </p:nvSpPr>
          <p:spPr bwMode="auto">
            <a:xfrm>
              <a:off x="3848100" y="4966504"/>
              <a:ext cx="76200" cy="76200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dirty="0">
                <a:solidFill>
                  <a:srgbClr val="000000"/>
                </a:solidFill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32" name="Oval 31"/>
            <p:cNvSpPr>
              <a:spLocks noChangeArrowheads="1"/>
            </p:cNvSpPr>
            <p:nvPr/>
          </p:nvSpPr>
          <p:spPr bwMode="auto">
            <a:xfrm>
              <a:off x="3771900" y="3061504"/>
              <a:ext cx="76200" cy="76200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dirty="0">
                <a:solidFill>
                  <a:srgbClr val="000000"/>
                </a:solidFill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33" name="Line 32"/>
            <p:cNvSpPr>
              <a:spLocks noChangeShapeType="1"/>
            </p:cNvSpPr>
            <p:nvPr/>
          </p:nvSpPr>
          <p:spPr bwMode="auto">
            <a:xfrm>
              <a:off x="2705100" y="2985304"/>
              <a:ext cx="76200" cy="76200"/>
            </a:xfrm>
            <a:prstGeom prst="line">
              <a:avLst/>
            </a:prstGeom>
            <a:noFill/>
            <a:ln w="19050" cap="sq">
              <a:solidFill>
                <a:srgbClr val="FF66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34" name="Line 33"/>
            <p:cNvSpPr>
              <a:spLocks noChangeShapeType="1"/>
            </p:cNvSpPr>
            <p:nvPr/>
          </p:nvSpPr>
          <p:spPr bwMode="auto">
            <a:xfrm flipV="1">
              <a:off x="2781300" y="2909104"/>
              <a:ext cx="152400" cy="152400"/>
            </a:xfrm>
            <a:prstGeom prst="line">
              <a:avLst/>
            </a:prstGeom>
            <a:noFill/>
            <a:ln w="19050" cap="sq">
              <a:solidFill>
                <a:srgbClr val="FF66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35" name="Line 34"/>
            <p:cNvSpPr>
              <a:spLocks noChangeShapeType="1"/>
            </p:cNvSpPr>
            <p:nvPr/>
          </p:nvSpPr>
          <p:spPr bwMode="auto">
            <a:xfrm>
              <a:off x="3162300" y="2756704"/>
              <a:ext cx="76200" cy="76200"/>
            </a:xfrm>
            <a:prstGeom prst="line">
              <a:avLst/>
            </a:prstGeom>
            <a:noFill/>
            <a:ln w="19050" cap="sq">
              <a:solidFill>
                <a:srgbClr val="FF66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36" name="Line 35"/>
            <p:cNvSpPr>
              <a:spLocks noChangeShapeType="1"/>
            </p:cNvSpPr>
            <p:nvPr/>
          </p:nvSpPr>
          <p:spPr bwMode="auto">
            <a:xfrm flipV="1">
              <a:off x="3238500" y="2680504"/>
              <a:ext cx="152400" cy="152400"/>
            </a:xfrm>
            <a:prstGeom prst="line">
              <a:avLst/>
            </a:prstGeom>
            <a:noFill/>
            <a:ln w="19050" cap="sq">
              <a:solidFill>
                <a:srgbClr val="FF66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37" name="Line 36"/>
            <p:cNvSpPr>
              <a:spLocks noChangeShapeType="1"/>
            </p:cNvSpPr>
            <p:nvPr/>
          </p:nvSpPr>
          <p:spPr bwMode="auto">
            <a:xfrm>
              <a:off x="3771900" y="2985304"/>
              <a:ext cx="76200" cy="76200"/>
            </a:xfrm>
            <a:prstGeom prst="line">
              <a:avLst/>
            </a:prstGeom>
            <a:noFill/>
            <a:ln w="19050" cap="sq">
              <a:solidFill>
                <a:srgbClr val="FF66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38" name="Line 37"/>
            <p:cNvSpPr>
              <a:spLocks noChangeShapeType="1"/>
            </p:cNvSpPr>
            <p:nvPr/>
          </p:nvSpPr>
          <p:spPr bwMode="auto">
            <a:xfrm flipV="1">
              <a:off x="3848100" y="2909104"/>
              <a:ext cx="152400" cy="152400"/>
            </a:xfrm>
            <a:prstGeom prst="line">
              <a:avLst/>
            </a:prstGeom>
            <a:noFill/>
            <a:ln w="19050" cap="sq">
              <a:solidFill>
                <a:srgbClr val="FF66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39" name="Line 38"/>
            <p:cNvSpPr>
              <a:spLocks noChangeShapeType="1"/>
            </p:cNvSpPr>
            <p:nvPr/>
          </p:nvSpPr>
          <p:spPr bwMode="auto">
            <a:xfrm>
              <a:off x="3695700" y="3518704"/>
              <a:ext cx="76200" cy="76200"/>
            </a:xfrm>
            <a:prstGeom prst="line">
              <a:avLst/>
            </a:prstGeom>
            <a:noFill/>
            <a:ln w="19050" cap="sq">
              <a:solidFill>
                <a:srgbClr val="FF66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40" name="Line 39"/>
            <p:cNvSpPr>
              <a:spLocks noChangeShapeType="1"/>
            </p:cNvSpPr>
            <p:nvPr/>
          </p:nvSpPr>
          <p:spPr bwMode="auto">
            <a:xfrm flipV="1">
              <a:off x="3771900" y="3442504"/>
              <a:ext cx="152400" cy="152400"/>
            </a:xfrm>
            <a:prstGeom prst="line">
              <a:avLst/>
            </a:prstGeom>
            <a:noFill/>
            <a:ln w="19050" cap="sq">
              <a:solidFill>
                <a:srgbClr val="FF66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41" name="Line 40"/>
            <p:cNvSpPr>
              <a:spLocks noChangeShapeType="1"/>
            </p:cNvSpPr>
            <p:nvPr/>
          </p:nvSpPr>
          <p:spPr bwMode="auto">
            <a:xfrm>
              <a:off x="3162300" y="3290104"/>
              <a:ext cx="76200" cy="76200"/>
            </a:xfrm>
            <a:prstGeom prst="line">
              <a:avLst/>
            </a:prstGeom>
            <a:noFill/>
            <a:ln w="19050" cap="sq">
              <a:solidFill>
                <a:srgbClr val="FF66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42" name="Line 41"/>
            <p:cNvSpPr>
              <a:spLocks noChangeShapeType="1"/>
            </p:cNvSpPr>
            <p:nvPr/>
          </p:nvSpPr>
          <p:spPr bwMode="auto">
            <a:xfrm flipV="1">
              <a:off x="3238500" y="3213904"/>
              <a:ext cx="152400" cy="152400"/>
            </a:xfrm>
            <a:prstGeom prst="line">
              <a:avLst/>
            </a:prstGeom>
            <a:noFill/>
            <a:ln w="19050" cap="sq">
              <a:solidFill>
                <a:srgbClr val="FF66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43" name="Line 42"/>
            <p:cNvSpPr>
              <a:spLocks noChangeShapeType="1"/>
            </p:cNvSpPr>
            <p:nvPr/>
          </p:nvSpPr>
          <p:spPr bwMode="auto">
            <a:xfrm>
              <a:off x="2781300" y="3671104"/>
              <a:ext cx="76200" cy="76200"/>
            </a:xfrm>
            <a:prstGeom prst="line">
              <a:avLst/>
            </a:prstGeom>
            <a:noFill/>
            <a:ln w="19050" cap="sq">
              <a:solidFill>
                <a:srgbClr val="FF66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44" name="Line 43"/>
            <p:cNvSpPr>
              <a:spLocks noChangeShapeType="1"/>
            </p:cNvSpPr>
            <p:nvPr/>
          </p:nvSpPr>
          <p:spPr bwMode="auto">
            <a:xfrm flipV="1">
              <a:off x="2857500" y="3594904"/>
              <a:ext cx="152400" cy="152400"/>
            </a:xfrm>
            <a:prstGeom prst="line">
              <a:avLst/>
            </a:prstGeom>
            <a:noFill/>
            <a:ln w="19050" cap="sq">
              <a:solidFill>
                <a:srgbClr val="FF66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45" name="Oval 44"/>
            <p:cNvSpPr>
              <a:spLocks noChangeArrowheads="1"/>
            </p:cNvSpPr>
            <p:nvPr/>
          </p:nvSpPr>
          <p:spPr bwMode="auto">
            <a:xfrm>
              <a:off x="2400300" y="2299504"/>
              <a:ext cx="1752600" cy="1752600"/>
            </a:xfrm>
            <a:prstGeom prst="ellipse">
              <a:avLst/>
            </a:prstGeom>
            <a:noFill/>
            <a:ln w="9525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dirty="0">
                <a:solidFill>
                  <a:srgbClr val="000000"/>
                </a:solidFill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46" name="Oval 45"/>
            <p:cNvSpPr>
              <a:spLocks noChangeArrowheads="1"/>
            </p:cNvSpPr>
            <p:nvPr/>
          </p:nvSpPr>
          <p:spPr bwMode="auto">
            <a:xfrm>
              <a:off x="2781300" y="2680504"/>
              <a:ext cx="990600" cy="990600"/>
            </a:xfrm>
            <a:prstGeom prst="ellipse">
              <a:avLst/>
            </a:prstGeom>
            <a:noFill/>
            <a:ln w="9525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dirty="0">
                <a:solidFill>
                  <a:srgbClr val="000000"/>
                </a:solidFill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47" name="Line 48"/>
            <p:cNvSpPr>
              <a:spLocks noChangeShapeType="1"/>
            </p:cNvSpPr>
            <p:nvPr/>
          </p:nvSpPr>
          <p:spPr bwMode="auto">
            <a:xfrm flipV="1">
              <a:off x="2400300" y="3213904"/>
              <a:ext cx="838200" cy="9144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48" name="Rectangle 49"/>
            <p:cNvSpPr>
              <a:spLocks noChangeArrowheads="1"/>
            </p:cNvSpPr>
            <p:nvPr/>
          </p:nvSpPr>
          <p:spPr bwMode="auto">
            <a:xfrm>
              <a:off x="800100" y="2070904"/>
              <a:ext cx="3733800" cy="32004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53" name="AutoShape 58"/>
            <p:cNvSpPr>
              <a:spLocks noChangeArrowheads="1"/>
            </p:cNvSpPr>
            <p:nvPr/>
          </p:nvSpPr>
          <p:spPr bwMode="auto">
            <a:xfrm>
              <a:off x="2324100" y="4128304"/>
              <a:ext cx="76200" cy="76200"/>
            </a:xfrm>
            <a:prstGeom prst="flowChartConnector">
              <a:avLst/>
            </a:prstGeom>
            <a:solidFill>
              <a:srgbClr val="000000"/>
            </a:solidFill>
            <a:ln w="12700" cap="sq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54" name="Text Box 59"/>
            <p:cNvSpPr txBox="1">
              <a:spLocks noChangeArrowheads="1"/>
            </p:cNvSpPr>
            <p:nvPr/>
          </p:nvSpPr>
          <p:spPr bwMode="auto">
            <a:xfrm>
              <a:off x="1943099" y="4052104"/>
              <a:ext cx="566844" cy="4711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ja-JP" dirty="0">
                  <a:solidFill>
                    <a:srgbClr val="000000"/>
                  </a:solidFill>
                  <a:latin typeface="Helvetica Neue Regular" charset="0"/>
                  <a:ea typeface="Helvetica Neue Regular" charset="0"/>
                </a:rPr>
                <a:t>Q</a:t>
              </a:r>
              <a:r>
                <a:rPr kumimoji="1" lang="en-US" altLang="ja-JP" baseline="-25000" dirty="0">
                  <a:solidFill>
                    <a:srgbClr val="000000"/>
                  </a:solidFill>
                  <a:latin typeface="Helvetica Neue Regular" charset="0"/>
                  <a:ea typeface="Helvetica Neue Regular" charset="0"/>
                </a:rPr>
                <a:t>0</a:t>
              </a:r>
              <a:endParaRPr kumimoji="1" lang="en-US" altLang="ja-JP" dirty="0">
                <a:solidFill>
                  <a:srgbClr val="000000"/>
                </a:solidFill>
                <a:latin typeface="Helvetica Neue Regular" charset="0"/>
                <a:ea typeface="Helvetica Neue Regular" charset="0"/>
              </a:endParaRPr>
            </a:p>
          </p:txBody>
        </p:sp>
      </p:grpSp>
      <p:sp>
        <p:nvSpPr>
          <p:cNvPr id="157" name="Rounded Rectangle 156"/>
          <p:cNvSpPr/>
          <p:nvPr/>
        </p:nvSpPr>
        <p:spPr>
          <a:xfrm>
            <a:off x="4457286" y="3773112"/>
            <a:ext cx="3734077" cy="610091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Helvetica Neue Regular" charset="0"/>
              </a:rPr>
              <a:t>Learning can be done online!!!</a:t>
            </a:r>
          </a:p>
        </p:txBody>
      </p:sp>
    </p:spTree>
    <p:extLst>
      <p:ext uri="{BB962C8B-B14F-4D97-AF65-F5344CB8AC3E}">
        <p14:creationId xmlns:p14="http://schemas.microsoft.com/office/powerpoint/2010/main" val="142989179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Explore-by-Example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Human-in-the-loop application</a:t>
            </a:r>
          </a:p>
          <a:p>
            <a:r>
              <a:rPr lang="en-US" sz="2000" dirty="0"/>
              <a:t>Explore big datasets to discover interesting data</a:t>
            </a:r>
          </a:p>
          <a:p>
            <a:endParaRPr lang="en-US" sz="2000" dirty="0"/>
          </a:p>
          <a:p>
            <a:r>
              <a:rPr lang="en-US" sz="2000" dirty="0"/>
              <a:t>Challenges:</a:t>
            </a:r>
            <a:endParaRPr lang="en-US" sz="1400" dirty="0"/>
          </a:p>
          <a:p>
            <a:pPr lvl="1"/>
            <a:r>
              <a:rPr lang="en-US" sz="1800" dirty="0"/>
              <a:t>Ad-hoc queries: “correct” predicates are unknown a priori</a:t>
            </a:r>
          </a:p>
          <a:p>
            <a:pPr lvl="1"/>
            <a:r>
              <a:rPr lang="en-US" sz="1800" dirty="0"/>
              <a:t>Labor intensive: thousands of objects to review</a:t>
            </a:r>
          </a:p>
          <a:p>
            <a:pPr lvl="1"/>
            <a:r>
              <a:rPr lang="en-US" sz="1800" dirty="0"/>
              <a:t>Resource intensive: execution of long query sequences on big data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  <p:sp>
        <p:nvSpPr>
          <p:cNvPr id="7" name="Content Placeholder 8"/>
          <p:cNvSpPr>
            <a:spLocks noGrp="1"/>
          </p:cNvSpPr>
          <p:nvPr>
            <p:ph sz="quarter" idx="12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r>
              <a:rPr lang="en-US" sz="1400" dirty="0">
                <a:solidFill>
                  <a:srgbClr val="285096"/>
                </a:solidFill>
              </a:rPr>
              <a:t>[</a:t>
            </a:r>
            <a:r>
              <a:rPr lang="en-US" sz="1400" dirty="0" err="1">
                <a:solidFill>
                  <a:srgbClr val="285096"/>
                </a:solidFill>
              </a:rPr>
              <a:t>Dimitriadou</a:t>
            </a:r>
            <a:r>
              <a:rPr lang="en-US" sz="1400" dirty="0">
                <a:solidFill>
                  <a:srgbClr val="285096"/>
                </a:solidFill>
              </a:rPr>
              <a:t> </a:t>
            </a:r>
            <a:r>
              <a:rPr lang="en-US" sz="1400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</a:t>
            </a:r>
            <a:r>
              <a:rPr lang="en-US" sz="1400" dirty="0">
                <a:solidFill>
                  <a:srgbClr val="285096"/>
                </a:solidFill>
              </a:rPr>
              <a:t> 2015]</a:t>
            </a:r>
          </a:p>
        </p:txBody>
      </p:sp>
    </p:spTree>
    <p:extLst>
      <p:ext uri="{BB962C8B-B14F-4D97-AF65-F5344CB8AC3E}">
        <p14:creationId xmlns:p14="http://schemas.microsoft.com/office/powerpoint/2010/main" val="698335681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/>
              <a:t>Explore-by-Example: AIDE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r>
              <a:rPr lang="en-US" sz="1400" dirty="0">
                <a:solidFill>
                  <a:srgbClr val="285096"/>
                </a:solidFill>
              </a:rPr>
              <a:t>[</a:t>
            </a:r>
            <a:r>
              <a:rPr lang="en-US" sz="1400" dirty="0" err="1">
                <a:solidFill>
                  <a:srgbClr val="285096"/>
                </a:solidFill>
              </a:rPr>
              <a:t>Dimitriadou</a:t>
            </a:r>
            <a:r>
              <a:rPr lang="en-US" sz="1400" dirty="0">
                <a:solidFill>
                  <a:srgbClr val="285096"/>
                </a:solidFill>
              </a:rPr>
              <a:t> </a:t>
            </a:r>
            <a:r>
              <a:rPr lang="en-US" sz="1400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</a:t>
            </a:r>
            <a:r>
              <a:rPr lang="en-US" sz="1400" dirty="0">
                <a:solidFill>
                  <a:srgbClr val="285096"/>
                </a:solidFill>
              </a:rPr>
              <a:t> 2015]</a:t>
            </a:r>
          </a:p>
        </p:txBody>
      </p:sp>
      <p:sp>
        <p:nvSpPr>
          <p:cNvPr id="8" name="Rectangle 7"/>
          <p:cNvSpPr/>
          <p:nvPr/>
        </p:nvSpPr>
        <p:spPr>
          <a:xfrm>
            <a:off x="6470896" y="2611000"/>
            <a:ext cx="1182866" cy="656473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Helvetica Neue Regular" charset="0"/>
              </a:rPr>
              <a:t>Query Formulation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20145" y="1467077"/>
            <a:ext cx="1504386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 Neue Regular" charset="0"/>
                <a:cs typeface="Helvetica Neue Regular" charset="0"/>
              </a:rPr>
              <a:t>Relevant Samples </a:t>
            </a:r>
          </a:p>
          <a:p>
            <a:endParaRPr lang="en-US" sz="1200" dirty="0">
              <a:latin typeface="Helvetica Neue Regular" charset="0"/>
              <a:cs typeface="Helvetica Neue Regular" charset="0"/>
            </a:endParaRPr>
          </a:p>
          <a:p>
            <a:r>
              <a:rPr lang="en-US" sz="1200" dirty="0">
                <a:latin typeface="Helvetica Neue Regular" charset="0"/>
                <a:cs typeface="Helvetica Neue Regular" charset="0"/>
              </a:rPr>
              <a:t>Irrelevant Samples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93635" y="1795759"/>
            <a:ext cx="61587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 Neue Regular" charset="0"/>
                <a:cs typeface="Helvetica Neue Regular" charset="0"/>
              </a:rPr>
              <a:t>User</a:t>
            </a:r>
          </a:p>
          <a:p>
            <a:r>
              <a:rPr lang="en-US" sz="1200" dirty="0">
                <a:latin typeface="Helvetica Neue Regular" charset="0"/>
                <a:cs typeface="Helvetica Neue Regular" charset="0"/>
              </a:rPr>
              <a:t>Model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520045" y="2495777"/>
            <a:ext cx="827471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 Neue Regular" charset="0"/>
                <a:cs typeface="Helvetica Neue Regular" charset="0"/>
              </a:rPr>
              <a:t>Samples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585805" y="4038826"/>
            <a:ext cx="129073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 Neue Regular" charset="0"/>
                <a:cs typeface="Helvetica Neue Regular" charset="0"/>
              </a:rPr>
              <a:t>Data Extraction </a:t>
            </a:r>
          </a:p>
          <a:p>
            <a:r>
              <a:rPr lang="en-US" sz="1200" dirty="0">
                <a:latin typeface="Helvetica Neue Regular" charset="0"/>
                <a:cs typeface="Helvetica Neue Regular" charset="0"/>
              </a:rPr>
              <a:t>       Query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377545" y="2438626"/>
            <a:ext cx="61587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 Neue Regular" charset="0"/>
                <a:cs typeface="Helvetica Neue Regular" charset="0"/>
              </a:rPr>
              <a:t>User </a:t>
            </a:r>
          </a:p>
          <a:p>
            <a:r>
              <a:rPr lang="en-US" sz="1200" dirty="0">
                <a:latin typeface="Helvetica Neue Regular" charset="0"/>
                <a:cs typeface="Helvetica Neue Regular" charset="0"/>
              </a:rPr>
              <a:t>Model</a:t>
            </a:r>
          </a:p>
        </p:txBody>
      </p:sp>
      <p:pic>
        <p:nvPicPr>
          <p:cNvPr id="28" name="Picture 27" descr="11971055981382663610sagar_ns_database.svg.hi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5695" y="3295876"/>
            <a:ext cx="800100" cy="857250"/>
          </a:xfrm>
          <a:prstGeom prst="rect">
            <a:avLst/>
          </a:prstGeom>
          <a:ln>
            <a:noFill/>
          </a:ln>
        </p:spPr>
      </p:pic>
      <p:pic>
        <p:nvPicPr>
          <p:cNvPr id="39" name="Picture 159" descr="debate-yes-no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8545" y="1295626"/>
            <a:ext cx="125730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Box 41"/>
          <p:cNvSpPr txBox="1"/>
          <p:nvPr/>
        </p:nvSpPr>
        <p:spPr>
          <a:xfrm>
            <a:off x="1948545" y="1238477"/>
            <a:ext cx="1630575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 Neue Regular" charset="0"/>
                <a:cs typeface="Helvetica Neue Regular" charset="0"/>
              </a:rPr>
              <a:t>Relevance Feedback</a:t>
            </a:r>
          </a:p>
        </p:txBody>
      </p:sp>
      <p:pic>
        <p:nvPicPr>
          <p:cNvPr id="43" name="Picture 168" descr="user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8445" y="1295626"/>
            <a:ext cx="796529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Rectangle 50"/>
          <p:cNvSpPr/>
          <p:nvPr/>
        </p:nvSpPr>
        <p:spPr>
          <a:xfrm>
            <a:off x="6520545" y="3638776"/>
            <a:ext cx="1100301" cy="438582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Helvetica Neue Regular" charset="0"/>
              </a:rPr>
              <a:t>SQL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805796" y="3810226"/>
            <a:ext cx="873957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 Neue Regular" charset="0"/>
                <a:cs typeface="Helvetica Neue Regular" charset="0"/>
              </a:rPr>
              <a:t>Sampling </a:t>
            </a:r>
          </a:p>
          <a:p>
            <a:r>
              <a:rPr lang="en-US" sz="1200" dirty="0">
                <a:latin typeface="Helvetica Neue Regular" charset="0"/>
                <a:cs typeface="Helvetica Neue Regular" charset="0"/>
              </a:rPr>
              <a:t>queries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805795" y="3695926"/>
            <a:ext cx="800100" cy="0"/>
          </a:xfrm>
          <a:prstGeom prst="straightConnector1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8" idx="0"/>
          </p:cNvCxnSpPr>
          <p:nvPr/>
        </p:nvCxnSpPr>
        <p:spPr>
          <a:xfrm flipV="1">
            <a:off x="2405745" y="2152876"/>
            <a:ext cx="0" cy="11430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39" idx="3"/>
          </p:cNvCxnSpPr>
          <p:nvPr/>
        </p:nvCxnSpPr>
        <p:spPr>
          <a:xfrm>
            <a:off x="3205845" y="1781401"/>
            <a:ext cx="1485900" cy="13912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58" idx="2"/>
          </p:cNvCxnSpPr>
          <p:nvPr/>
        </p:nvCxnSpPr>
        <p:spPr>
          <a:xfrm>
            <a:off x="5377545" y="2152876"/>
            <a:ext cx="0" cy="120015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Elbow Connector 56"/>
          <p:cNvCxnSpPr>
            <a:endCxn id="8" idx="0"/>
          </p:cNvCxnSpPr>
          <p:nvPr/>
        </p:nvCxnSpPr>
        <p:spPr>
          <a:xfrm>
            <a:off x="5994460" y="1795313"/>
            <a:ext cx="1067870" cy="815687"/>
          </a:xfrm>
          <a:prstGeom prst="bentConnector2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4691745" y="1409926"/>
            <a:ext cx="1371600" cy="74295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Helvetica Neue Regular" charset="0"/>
              </a:rPr>
              <a:t>Data </a:t>
            </a:r>
          </a:p>
          <a:p>
            <a:pPr algn="ctr"/>
            <a:r>
              <a:rPr lang="en-US" sz="1350" dirty="0">
                <a:latin typeface="Helvetica Neue Regular" charset="0"/>
              </a:rPr>
              <a:t>Classification</a:t>
            </a:r>
          </a:p>
        </p:txBody>
      </p:sp>
      <p:sp>
        <p:nvSpPr>
          <p:cNvPr id="59" name="Rectangle 58"/>
          <p:cNvSpPr/>
          <p:nvPr/>
        </p:nvSpPr>
        <p:spPr>
          <a:xfrm>
            <a:off x="3605895" y="3353026"/>
            <a:ext cx="2743200" cy="85725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Helvetica Neue Regular" charset="0"/>
              </a:rPr>
              <a:t>Space Exploration</a:t>
            </a:r>
          </a:p>
        </p:txBody>
      </p:sp>
      <p:cxnSp>
        <p:nvCxnSpPr>
          <p:cNvPr id="66" name="Straight Arrow Connector 65"/>
          <p:cNvCxnSpPr>
            <a:stCxn id="8" idx="2"/>
            <a:endCxn id="51" idx="0"/>
          </p:cNvCxnSpPr>
          <p:nvPr/>
        </p:nvCxnSpPr>
        <p:spPr>
          <a:xfrm>
            <a:off x="7062329" y="3267473"/>
            <a:ext cx="8367" cy="371303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2907723" y="4667921"/>
            <a:ext cx="3385912" cy="398270"/>
          </a:xfrm>
        </p:spPr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47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/>
      <p:bldP spid="16" grpId="0"/>
      <p:bldP spid="22" grpId="0"/>
      <p:bldP spid="23" grpId="0"/>
      <p:bldP spid="25" grpId="0"/>
      <p:bldP spid="42" grpId="0"/>
      <p:bldP spid="51" grpId="0" animBg="1"/>
      <p:bldP spid="58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Classification &amp; Query Formulation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sz="1400" dirty="0">
                <a:solidFill>
                  <a:srgbClr val="285096"/>
                </a:solidFill>
              </a:rPr>
              <a:t>[</a:t>
            </a:r>
            <a:r>
              <a:rPr lang="en-US" sz="1400" dirty="0" err="1">
                <a:solidFill>
                  <a:srgbClr val="285096"/>
                </a:solidFill>
              </a:rPr>
              <a:t>Dimitriadou</a:t>
            </a:r>
            <a:r>
              <a:rPr lang="en-US" sz="1400" dirty="0">
                <a:solidFill>
                  <a:srgbClr val="285096"/>
                </a:solidFill>
              </a:rPr>
              <a:t> </a:t>
            </a:r>
            <a:r>
              <a:rPr lang="en-US" sz="1400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  </a:t>
            </a:r>
            <a:r>
              <a:rPr lang="en-US" sz="1400" dirty="0">
                <a:solidFill>
                  <a:srgbClr val="285096"/>
                </a:solidFill>
              </a:rPr>
              <a:t>2015]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5200651" y="800100"/>
            <a:ext cx="2567079" cy="2616236"/>
            <a:chOff x="5422462" y="2514600"/>
            <a:chExt cx="3422771" cy="3488314"/>
          </a:xfrm>
        </p:grpSpPr>
        <p:sp>
          <p:nvSpPr>
            <p:cNvPr id="18" name="Rectangle 17"/>
            <p:cNvSpPr/>
            <p:nvPr/>
          </p:nvSpPr>
          <p:spPr>
            <a:xfrm>
              <a:off x="6545386" y="2514600"/>
              <a:ext cx="930028" cy="5468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latin typeface="Helvetica Neue Regular" charset="0"/>
                </a:rPr>
                <a:t>red</a:t>
              </a:r>
            </a:p>
          </p:txBody>
        </p:sp>
        <p:cxnSp>
          <p:nvCxnSpPr>
            <p:cNvPr id="19" name="Straight Arrow Connector 18"/>
            <p:cNvCxnSpPr>
              <a:stCxn id="18" idx="2"/>
              <a:endCxn id="25" idx="0"/>
            </p:cNvCxnSpPr>
            <p:nvPr/>
          </p:nvCxnSpPr>
          <p:spPr>
            <a:xfrm flipH="1">
              <a:off x="5891762" y="3061432"/>
              <a:ext cx="1118638" cy="45517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18" idx="2"/>
              <a:endCxn id="24" idx="0"/>
            </p:cNvCxnSpPr>
            <p:nvPr/>
          </p:nvCxnSpPr>
          <p:spPr>
            <a:xfrm>
              <a:off x="7010400" y="3061432"/>
              <a:ext cx="711936" cy="39065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7251263" y="3124200"/>
              <a:ext cx="1041310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Helvetica Neue Regular" charset="0"/>
                </a:rPr>
                <a:t>red&lt;=14.82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955862" y="3124200"/>
              <a:ext cx="949405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Helvetica Neue Regular" charset="0"/>
                </a:rPr>
                <a:t>red&gt;14.82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257322" y="3452091"/>
              <a:ext cx="930028" cy="5468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latin typeface="Helvetica Neue Regular" charset="0"/>
                </a:rPr>
                <a:t>red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426748" y="3516606"/>
              <a:ext cx="930028" cy="546832"/>
            </a:xfrm>
            <a:prstGeom prst="rect">
              <a:avLst/>
            </a:prstGeom>
            <a:ln>
              <a:prstDash val="sysDot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latin typeface="Helvetica Neue Regular" charset="0"/>
                </a:rPr>
                <a:t>Irrelevant</a:t>
              </a:r>
            </a:p>
          </p:txBody>
        </p:sp>
        <p:cxnSp>
          <p:nvCxnSpPr>
            <p:cNvPr id="28" name="Straight Arrow Connector 27"/>
            <p:cNvCxnSpPr>
              <a:stCxn id="24" idx="2"/>
              <a:endCxn id="30" idx="0"/>
            </p:cNvCxnSpPr>
            <p:nvPr/>
          </p:nvCxnSpPr>
          <p:spPr>
            <a:xfrm>
              <a:off x="7722336" y="3998923"/>
              <a:ext cx="479154" cy="39281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24" idx="2"/>
              <a:endCxn id="31" idx="0"/>
            </p:cNvCxnSpPr>
            <p:nvPr/>
          </p:nvCxnSpPr>
          <p:spPr>
            <a:xfrm flipH="1">
              <a:off x="6648360" y="3998923"/>
              <a:ext cx="1073976" cy="39281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/>
            <p:cNvSpPr/>
            <p:nvPr/>
          </p:nvSpPr>
          <p:spPr>
            <a:xfrm>
              <a:off x="7736476" y="4391741"/>
              <a:ext cx="930028" cy="546832"/>
            </a:xfrm>
            <a:prstGeom prst="rect">
              <a:avLst/>
            </a:prstGeom>
            <a:ln>
              <a:prstDash val="sysDot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latin typeface="Helvetica Neue Regular" charset="0"/>
                </a:rPr>
                <a:t>Irrelevant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183346" y="4391741"/>
              <a:ext cx="930028" cy="5468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latin typeface="Helvetica Neue Regular" charset="0"/>
                </a:rPr>
                <a:t>green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895828" y="3998922"/>
              <a:ext cx="949405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Helvetica Neue Regular" charset="0"/>
                </a:rPr>
                <a:t>red&lt;13.55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641662" y="4038600"/>
              <a:ext cx="1041310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Helvetica Neue Regular" charset="0"/>
                </a:rPr>
                <a:t>red&gt;=13.55</a:t>
              </a:r>
            </a:p>
          </p:txBody>
        </p:sp>
        <p:cxnSp>
          <p:nvCxnSpPr>
            <p:cNvPr id="34" name="Straight Arrow Connector 33"/>
            <p:cNvCxnSpPr>
              <a:stCxn id="31" idx="2"/>
              <a:endCxn id="38" idx="0"/>
            </p:cNvCxnSpPr>
            <p:nvPr/>
          </p:nvCxnSpPr>
          <p:spPr>
            <a:xfrm flipH="1">
              <a:off x="5887477" y="4938573"/>
              <a:ext cx="760883" cy="50982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6946462" y="5029200"/>
              <a:ext cx="1205886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Helvetica Neue Regular" charset="0"/>
                </a:rPr>
                <a:t>green&lt;=13.74</a:t>
              </a:r>
            </a:p>
          </p:txBody>
        </p:sp>
        <p:cxnSp>
          <p:nvCxnSpPr>
            <p:cNvPr id="36" name="Straight Arrow Connector 35"/>
            <p:cNvCxnSpPr>
              <a:stCxn id="31" idx="2"/>
              <a:endCxn id="37" idx="0"/>
            </p:cNvCxnSpPr>
            <p:nvPr/>
          </p:nvCxnSpPr>
          <p:spPr>
            <a:xfrm>
              <a:off x="6648360" y="4938573"/>
              <a:ext cx="933835" cy="51751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/>
            <p:cNvSpPr/>
            <p:nvPr/>
          </p:nvSpPr>
          <p:spPr>
            <a:xfrm>
              <a:off x="7117180" y="5456082"/>
              <a:ext cx="930028" cy="546832"/>
            </a:xfrm>
            <a:prstGeom prst="rect">
              <a:avLst/>
            </a:prstGeom>
            <a:ln>
              <a:prstDash val="sysDot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latin typeface="Helvetica Neue Regular" charset="0"/>
                </a:rPr>
                <a:t>Relevant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422462" y="5448396"/>
              <a:ext cx="930028" cy="546832"/>
            </a:xfrm>
            <a:prstGeom prst="rect">
              <a:avLst/>
            </a:prstGeom>
            <a:ln>
              <a:prstDash val="sysDot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latin typeface="Helvetica Neue Regular" charset="0"/>
                </a:rPr>
                <a:t>Irrelevant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879662" y="5029200"/>
              <a:ext cx="1113980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Helvetica Neue Regular" charset="0"/>
                </a:rPr>
                <a:t>green&gt;13.74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5143500" y="4151128"/>
            <a:ext cx="28575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Helvetica Neue Regular" charset="0"/>
              </a:rPr>
              <a:t>SELECT * FROM galaxy WHERE red&lt;= 14.82 AND red&gt;= 13.5 AND green&lt;=13.74</a:t>
            </a:r>
          </a:p>
          <a:p>
            <a:r>
              <a:rPr lang="en-US" sz="900" dirty="0">
                <a:latin typeface="Helvetica Neue Regular" charset="0"/>
              </a:rPr>
              <a:t> </a:t>
            </a:r>
          </a:p>
        </p:txBody>
      </p:sp>
      <p:graphicFrame>
        <p:nvGraphicFramePr>
          <p:cNvPr id="43" name="Table 42"/>
          <p:cNvGraphicFramePr>
            <a:graphicFrameLocks noGrp="1"/>
          </p:cNvGraphicFramePr>
          <p:nvPr/>
        </p:nvGraphicFramePr>
        <p:xfrm>
          <a:off x="1257300" y="800100"/>
          <a:ext cx="3486152" cy="1409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15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15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15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15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Helvetica Neue Regular" charset="0"/>
                        </a:rPr>
                        <a:t>Sample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Helvetica Neue Regular" charset="0"/>
                        </a:rPr>
                        <a:t>Red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Helvetica Neue Regular" charset="0"/>
                        </a:rPr>
                        <a:t>Green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Helvetica Neue Regular" charset="0"/>
                        </a:rPr>
                        <a:t>Relevant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Helvetica Neue Regular" charset="0"/>
                        </a:rPr>
                        <a:t>Object</a:t>
                      </a:r>
                      <a:r>
                        <a:rPr lang="en-US" sz="1400" b="0" i="0" baseline="0" dirty="0">
                          <a:latin typeface="Helvetica Neue Regular" charset="0"/>
                        </a:rPr>
                        <a:t> A</a:t>
                      </a:r>
                      <a:endParaRPr lang="en-US" sz="1400" b="0" i="0" dirty="0">
                        <a:latin typeface="Helvetica Neue Regular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Helvetica Neue Regular" charset="0"/>
                        </a:rPr>
                        <a:t>13.67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Helvetica Neue Regular" charset="0"/>
                        </a:rPr>
                        <a:t>12.34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Helvetica Neue Regular" charset="0"/>
                        </a:rPr>
                        <a:t>Yes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Helvetica Neue Regular" charset="0"/>
                        </a:rPr>
                        <a:t>Object</a:t>
                      </a:r>
                      <a:r>
                        <a:rPr lang="en-US" sz="1400" b="0" i="0" baseline="0" dirty="0">
                          <a:latin typeface="Helvetica Neue Regular" charset="0"/>
                        </a:rPr>
                        <a:t> B</a:t>
                      </a:r>
                      <a:endParaRPr lang="en-US" sz="1400" b="0" i="0" dirty="0">
                        <a:latin typeface="Helvetica Neue Regular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Helvetica Neue Regular" charset="0"/>
                        </a:rPr>
                        <a:t>15.32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Helvetica Neue Regular" charset="0"/>
                        </a:rPr>
                        <a:t>14.50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Helvetica Neue Regular" charset="0"/>
                        </a:rPr>
                        <a:t>No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Helvetica Neue Regular" charset="0"/>
                        </a:rPr>
                        <a:t>..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Helvetica Neue Regular" charset="0"/>
                        </a:rPr>
                        <a:t>..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Helvetica Neue Regular" charset="0"/>
                        </a:rPr>
                        <a:t>..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Helvetica Neue Regular" charset="0"/>
                        </a:rPr>
                        <a:t>...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Helvetica Neue Regular" charset="0"/>
                        </a:rPr>
                        <a:t>Object</a:t>
                      </a:r>
                      <a:r>
                        <a:rPr lang="en-US" sz="1400" b="0" i="0" baseline="0" dirty="0">
                          <a:latin typeface="Helvetica Neue Regular" charset="0"/>
                        </a:rPr>
                        <a:t> X</a:t>
                      </a:r>
                      <a:endParaRPr lang="en-US" sz="1400" b="0" i="0" dirty="0">
                        <a:latin typeface="Helvetica Neue Regular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Helvetica Neue Regular" charset="0"/>
                        </a:rPr>
                        <a:t>14.21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Helvetica Neue Regular" charset="0"/>
                        </a:rPr>
                        <a:t>13.57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Helvetica Neue Regular" charset="0"/>
                        </a:rPr>
                        <a:t>Yes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943100" y="2971800"/>
            <a:ext cx="1657350" cy="9715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Helvetica Neue Regular" charset="0"/>
              </a:rPr>
              <a:t>Decision Tree Classifier</a:t>
            </a:r>
          </a:p>
        </p:txBody>
      </p:sp>
      <p:sp>
        <p:nvSpPr>
          <p:cNvPr id="9" name="Down Arrow 8"/>
          <p:cNvSpPr/>
          <p:nvPr/>
        </p:nvSpPr>
        <p:spPr>
          <a:xfrm>
            <a:off x="2514600" y="2228850"/>
            <a:ext cx="514350" cy="6858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Helvetica Neue Regular" charset="0"/>
            </a:endParaRPr>
          </a:p>
        </p:txBody>
      </p:sp>
      <p:sp>
        <p:nvSpPr>
          <p:cNvPr id="41" name="Down Arrow 40"/>
          <p:cNvSpPr/>
          <p:nvPr/>
        </p:nvSpPr>
        <p:spPr>
          <a:xfrm>
            <a:off x="6172200" y="3666624"/>
            <a:ext cx="514350" cy="44453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Helvetica Neue Regular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3657600" y="3200400"/>
            <a:ext cx="1200150" cy="5143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Helvetica Neue Regular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14900" y="800100"/>
            <a:ext cx="2971800" cy="2857500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Helvetica Neue Regular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914900" y="4151128"/>
            <a:ext cx="2971800" cy="514350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Helvetica Neue Regular" charset="0"/>
            </a:endParaRPr>
          </a:p>
        </p:txBody>
      </p:sp>
      <p:sp>
        <p:nvSpPr>
          <p:cNvPr id="47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2907723" y="4735156"/>
            <a:ext cx="3207328" cy="379841"/>
          </a:xfrm>
        </p:spPr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395886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Misclassified Sample Exploitation</a:t>
            </a:r>
          </a:p>
        </p:txBody>
      </p:sp>
      <p:sp>
        <p:nvSpPr>
          <p:cNvPr id="35" name="Content Placeholder 34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sz="1400" dirty="0">
                <a:solidFill>
                  <a:srgbClr val="285096"/>
                </a:solidFill>
              </a:rPr>
              <a:t>[</a:t>
            </a:r>
            <a:r>
              <a:rPr lang="en-US" sz="1400" dirty="0" err="1">
                <a:solidFill>
                  <a:srgbClr val="285096"/>
                </a:solidFill>
              </a:rPr>
              <a:t>Dimitriadou</a:t>
            </a:r>
            <a:r>
              <a:rPr lang="en-US" sz="1400" dirty="0">
                <a:solidFill>
                  <a:srgbClr val="285096"/>
                </a:solidFill>
              </a:rPr>
              <a:t> </a:t>
            </a:r>
            <a:r>
              <a:rPr lang="en-US" sz="1400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  </a:t>
            </a:r>
            <a:r>
              <a:rPr lang="en-US" sz="1400" dirty="0">
                <a:solidFill>
                  <a:srgbClr val="285096"/>
                </a:solidFill>
              </a:rPr>
              <a:t>2015]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760111" y="665951"/>
            <a:ext cx="5212188" cy="3901648"/>
            <a:chOff x="822815" y="1524000"/>
            <a:chExt cx="6949585" cy="5202196"/>
          </a:xfrm>
        </p:grpSpPr>
        <p:sp>
          <p:nvSpPr>
            <p:cNvPr id="7" name="TextBox 6"/>
            <p:cNvSpPr txBox="1"/>
            <p:nvPr/>
          </p:nvSpPr>
          <p:spPr>
            <a:xfrm rot="16200000">
              <a:off x="-311043" y="3955361"/>
              <a:ext cx="2821713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dirty="0">
                  <a:latin typeface="Helvetica Neue Regular" charset="0"/>
                </a:rPr>
                <a:t>Red wavelength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048001" y="6172199"/>
              <a:ext cx="3188823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dirty="0">
                  <a:latin typeface="Helvetica Neue Regular" charset="0"/>
                </a:rPr>
                <a:t>Green Wavelength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2057400" y="1828800"/>
              <a:ext cx="1524000" cy="9144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 cmpd="sng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Helvetica Neue Regular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334000" y="4572000"/>
              <a:ext cx="1676400" cy="9906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Helvetica Neue Regular" charset="0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1371600" y="1524000"/>
              <a:ext cx="0" cy="4648200"/>
            </a:xfrm>
            <a:prstGeom prst="straightConnector1">
              <a:avLst/>
            </a:prstGeom>
            <a:ln w="317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1371600" y="6172200"/>
              <a:ext cx="6400800" cy="0"/>
            </a:xfrm>
            <a:prstGeom prst="straightConnector1">
              <a:avLst/>
            </a:prstGeom>
            <a:ln w="317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5791200" y="2286000"/>
              <a:ext cx="990600" cy="6096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Helvetica Neue Regular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829300" y="1294601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Regular" charset="0"/>
              </a:rPr>
              <a:t>√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15000" y="3294851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Regular" charset="0"/>
              </a:rPr>
              <a:t>√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28950" y="1523201"/>
            <a:ext cx="2904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Regular" charset="0"/>
              </a:rPr>
              <a:t>x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86100" y="3180551"/>
            <a:ext cx="2904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Regular" charset="0"/>
              </a:rPr>
              <a:t>x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71900" y="1008851"/>
            <a:ext cx="2904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Regular" charset="0"/>
              </a:rPr>
              <a:t>x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71750" y="3580601"/>
            <a:ext cx="2904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Regular" charset="0"/>
              </a:rPr>
              <a:t>x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28900" y="1980401"/>
            <a:ext cx="2904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Regular" charset="0"/>
              </a:rPr>
              <a:t>x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771900" y="1923251"/>
            <a:ext cx="2904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Regular" charset="0"/>
              </a:rPr>
              <a:t>x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86200" y="2723351"/>
            <a:ext cx="2904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Regular" charset="0"/>
              </a:rPr>
              <a:t>x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571750" y="2723351"/>
            <a:ext cx="2904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Regular" charset="0"/>
              </a:rPr>
              <a:t>x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886200" y="3637751"/>
            <a:ext cx="2904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Regular" charset="0"/>
              </a:rPr>
              <a:t>x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972050" y="2780501"/>
            <a:ext cx="2904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Regular" charset="0"/>
              </a:rPr>
              <a:t>x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029200" y="3637751"/>
            <a:ext cx="2904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Regular" charset="0"/>
              </a:rPr>
              <a:t>x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86500" y="894551"/>
            <a:ext cx="2904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Regular" charset="0"/>
              </a:rPr>
              <a:t>x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286500" y="3637751"/>
            <a:ext cx="2904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Regular" charset="0"/>
              </a:rPr>
              <a:t>x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972050" y="1008851"/>
            <a:ext cx="2904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Regular" charset="0"/>
              </a:rPr>
              <a:t>x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972050" y="1808951"/>
            <a:ext cx="2904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Regular" charset="0"/>
              </a:rPr>
              <a:t>x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286500" y="1923251"/>
            <a:ext cx="2904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Regular" charset="0"/>
              </a:rPr>
              <a:t>x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115050" y="2951951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Regular" charset="0"/>
              </a:rPr>
              <a:t>√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686050" y="1123151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Regular" charset="0"/>
              </a:rPr>
              <a:t>√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914900" y="2780501"/>
            <a:ext cx="1771650" cy="8001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Helvetica Neue Regular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514600" y="1066001"/>
            <a:ext cx="571500" cy="514350"/>
          </a:xfrm>
          <a:prstGeom prst="rect">
            <a:avLst/>
          </a:prstGeom>
          <a:noFill/>
          <a:ln w="31750">
            <a:solidFill>
              <a:srgbClr val="29B21E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Helvetica Neue Regular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600700" y="1180301"/>
            <a:ext cx="571500" cy="514350"/>
          </a:xfrm>
          <a:prstGeom prst="rect">
            <a:avLst/>
          </a:prstGeom>
          <a:noFill/>
          <a:ln w="31750">
            <a:solidFill>
              <a:srgbClr val="29B21E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Helvetica Neue Regular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943600" y="1408901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Regular" charset="0"/>
              </a:rPr>
              <a:t>√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 flipH="1">
            <a:off x="6229350" y="1142743"/>
            <a:ext cx="512652" cy="209008"/>
          </a:xfrm>
          <a:prstGeom prst="straightConnector1">
            <a:avLst/>
          </a:prstGeom>
          <a:ln w="19050">
            <a:solidFill>
              <a:srgbClr val="29B21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6742002" y="712116"/>
            <a:ext cx="1379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9B21E"/>
                </a:solidFill>
                <a:latin typeface="Helvetica Neue Regular" charset="0"/>
              </a:rPr>
              <a:t>Sampling </a:t>
            </a:r>
          </a:p>
          <a:p>
            <a:r>
              <a:rPr lang="en-US" sz="1600" dirty="0">
                <a:solidFill>
                  <a:srgbClr val="29B21E"/>
                </a:solidFill>
                <a:latin typeface="Helvetica Neue Regular" charset="0"/>
              </a:rPr>
              <a:t>Areas</a:t>
            </a:r>
          </a:p>
        </p:txBody>
      </p:sp>
      <p:cxnSp>
        <p:nvCxnSpPr>
          <p:cNvPr id="46" name="Straight Arrow Connector 45"/>
          <p:cNvCxnSpPr>
            <a:stCxn id="45" idx="1"/>
          </p:cNvCxnSpPr>
          <p:nvPr/>
        </p:nvCxnSpPr>
        <p:spPr>
          <a:xfrm flipH="1">
            <a:off x="3121134" y="1004504"/>
            <a:ext cx="3620868" cy="338496"/>
          </a:xfrm>
          <a:prstGeom prst="straightConnector1">
            <a:avLst/>
          </a:prstGeom>
          <a:ln w="19050">
            <a:solidFill>
              <a:srgbClr val="29B21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5600700" y="1466051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Regular" charset="0"/>
              </a:rPr>
              <a:t>√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600700" y="1180301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Regular" charset="0"/>
              </a:rPr>
              <a:t>√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800350" y="1294601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Regular" charset="0"/>
              </a:rPr>
              <a:t>√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857500" y="1066001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Regular" charset="0"/>
              </a:rPr>
              <a:t>√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457450" y="1180301"/>
            <a:ext cx="2904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Regular" charset="0"/>
              </a:rPr>
              <a:t>x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686050" y="1294601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Regular" charset="0"/>
              </a:rPr>
              <a:t>√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829300" y="1180301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Regular" charset="0"/>
              </a:rPr>
              <a:t>√</a:t>
            </a:r>
          </a:p>
        </p:txBody>
      </p:sp>
      <p:sp>
        <p:nvSpPr>
          <p:cNvPr id="56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2907722" y="4735156"/>
            <a:ext cx="3207327" cy="282946"/>
          </a:xfrm>
        </p:spPr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54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/>
      <p:bldP spid="45" grpId="0"/>
      <p:bldP spid="48" grpId="0"/>
      <p:bldP spid="49" grpId="0"/>
      <p:bldP spid="51" grpId="0"/>
      <p:bldP spid="52" grpId="0"/>
      <p:bldP spid="53" grpId="0"/>
      <p:bldP spid="54" grpId="0"/>
      <p:bldP spid="55" grpId="0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Clustering-based Sampling</a:t>
            </a:r>
          </a:p>
        </p:txBody>
      </p:sp>
      <p:sp>
        <p:nvSpPr>
          <p:cNvPr id="5" name="Slide Number Placeholder 2"/>
          <p:cNvSpPr txBox="1">
            <a:spLocks/>
          </p:cNvSpPr>
          <p:nvPr/>
        </p:nvSpPr>
        <p:spPr>
          <a:xfrm>
            <a:off x="7628454" y="4805958"/>
            <a:ext cx="274320" cy="273844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r" defTabSz="914400" rtl="0" eaLnBrk="1" latinLnBrk="0" hangingPunct="1">
              <a:defRPr kumimoji="0"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z="750"/>
              <a:pPr/>
              <a:t>148</a:t>
            </a:fld>
            <a:endParaRPr lang="en-US" sz="750"/>
          </a:p>
        </p:txBody>
      </p:sp>
      <p:sp>
        <p:nvSpPr>
          <p:cNvPr id="7" name="Slide Number Placeholder 2"/>
          <p:cNvSpPr txBox="1">
            <a:spLocks/>
          </p:cNvSpPr>
          <p:nvPr/>
        </p:nvSpPr>
        <p:spPr>
          <a:xfrm>
            <a:off x="7628454" y="4805958"/>
            <a:ext cx="274320" cy="273844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r" defTabSz="914400" rtl="0" eaLnBrk="1" latinLnBrk="0" hangingPunct="1">
              <a:defRPr kumimoji="0"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z="750"/>
              <a:pPr/>
              <a:t>148</a:t>
            </a:fld>
            <a:endParaRPr lang="en-US" sz="750"/>
          </a:p>
        </p:txBody>
      </p:sp>
      <p:grpSp>
        <p:nvGrpSpPr>
          <p:cNvPr id="8" name="Group 7"/>
          <p:cNvGrpSpPr/>
          <p:nvPr/>
        </p:nvGrpSpPr>
        <p:grpSpPr>
          <a:xfrm>
            <a:off x="1607711" y="785130"/>
            <a:ext cx="5212188" cy="3901648"/>
            <a:chOff x="822815" y="1524000"/>
            <a:chExt cx="6949585" cy="5202196"/>
          </a:xfrm>
        </p:grpSpPr>
        <p:sp>
          <p:nvSpPr>
            <p:cNvPr id="9" name="TextBox 8"/>
            <p:cNvSpPr txBox="1"/>
            <p:nvPr/>
          </p:nvSpPr>
          <p:spPr>
            <a:xfrm rot="16200000">
              <a:off x="-204304" y="3955360"/>
              <a:ext cx="2608236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dirty="0"/>
                <a:t>Red wavelength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048001" y="6172199"/>
              <a:ext cx="2941234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dirty="0"/>
                <a:t>Green Wavelength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057400" y="1828800"/>
              <a:ext cx="1524000" cy="9144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 cmpd="sng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334000" y="4572000"/>
              <a:ext cx="1676400" cy="9906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V="1">
              <a:off x="1371600" y="1524000"/>
              <a:ext cx="0" cy="4648200"/>
            </a:xfrm>
            <a:prstGeom prst="straightConnector1">
              <a:avLst/>
            </a:prstGeom>
            <a:ln w="317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1371600" y="6172200"/>
              <a:ext cx="6400800" cy="0"/>
            </a:xfrm>
            <a:prstGeom prst="straightConnector1">
              <a:avLst/>
            </a:prstGeom>
            <a:ln w="317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5791200" y="2286000"/>
              <a:ext cx="990600" cy="6096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676900" y="1413780"/>
            <a:ext cx="2840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√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62600" y="3414030"/>
            <a:ext cx="2840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√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819650" y="2899680"/>
            <a:ext cx="272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962650" y="3071130"/>
            <a:ext cx="2840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√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533650" y="1242330"/>
            <a:ext cx="2840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√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762500" y="2899680"/>
            <a:ext cx="1771650" cy="8001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9" name="TextBox 38"/>
          <p:cNvSpPr txBox="1"/>
          <p:nvPr/>
        </p:nvSpPr>
        <p:spPr>
          <a:xfrm>
            <a:off x="5791200" y="1528080"/>
            <a:ext cx="2840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√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448300" y="1585230"/>
            <a:ext cx="2840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√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448300" y="1299480"/>
            <a:ext cx="2840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√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647950" y="1413780"/>
            <a:ext cx="2840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√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705100" y="1185180"/>
            <a:ext cx="2840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√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533650" y="1413780"/>
            <a:ext cx="2840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√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676900" y="1299480"/>
            <a:ext cx="2840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√</a:t>
            </a:r>
          </a:p>
        </p:txBody>
      </p:sp>
      <p:sp>
        <p:nvSpPr>
          <p:cNvPr id="50" name="Rectangle 49"/>
          <p:cNvSpPr/>
          <p:nvPr/>
        </p:nvSpPr>
        <p:spPr>
          <a:xfrm>
            <a:off x="2590800" y="1013730"/>
            <a:ext cx="571500" cy="514350"/>
          </a:xfrm>
          <a:prstGeom prst="rect">
            <a:avLst/>
          </a:prstGeom>
          <a:noFill/>
          <a:ln w="31750">
            <a:solidFill>
              <a:srgbClr val="29B21E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1" name="Rectangle 50"/>
          <p:cNvSpPr/>
          <p:nvPr/>
        </p:nvSpPr>
        <p:spPr>
          <a:xfrm>
            <a:off x="2590800" y="1356630"/>
            <a:ext cx="571500" cy="514350"/>
          </a:xfrm>
          <a:prstGeom prst="rect">
            <a:avLst/>
          </a:prstGeom>
          <a:noFill/>
          <a:ln w="31750">
            <a:solidFill>
              <a:srgbClr val="29B21E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2" name="Rectangle 51"/>
          <p:cNvSpPr/>
          <p:nvPr/>
        </p:nvSpPr>
        <p:spPr>
          <a:xfrm>
            <a:off x="2305050" y="1242330"/>
            <a:ext cx="571500" cy="514350"/>
          </a:xfrm>
          <a:prstGeom prst="rect">
            <a:avLst/>
          </a:prstGeom>
          <a:noFill/>
          <a:ln w="31750">
            <a:solidFill>
              <a:srgbClr val="29B21E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3" name="Rectangle 52"/>
          <p:cNvSpPr/>
          <p:nvPr/>
        </p:nvSpPr>
        <p:spPr>
          <a:xfrm>
            <a:off x="2419350" y="1013730"/>
            <a:ext cx="571500" cy="514350"/>
          </a:xfrm>
          <a:prstGeom prst="rect">
            <a:avLst/>
          </a:prstGeom>
          <a:noFill/>
          <a:ln w="31750">
            <a:solidFill>
              <a:srgbClr val="29B21E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4" name="Rectangle 53"/>
          <p:cNvSpPr/>
          <p:nvPr/>
        </p:nvSpPr>
        <p:spPr>
          <a:xfrm>
            <a:off x="5219700" y="1128030"/>
            <a:ext cx="571500" cy="514350"/>
          </a:xfrm>
          <a:prstGeom prst="rect">
            <a:avLst/>
          </a:prstGeom>
          <a:noFill/>
          <a:ln w="31750">
            <a:solidFill>
              <a:srgbClr val="29B21E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5" name="Rectangle 54"/>
          <p:cNvSpPr/>
          <p:nvPr/>
        </p:nvSpPr>
        <p:spPr>
          <a:xfrm>
            <a:off x="5562600" y="1070880"/>
            <a:ext cx="571500" cy="514350"/>
          </a:xfrm>
          <a:prstGeom prst="rect">
            <a:avLst/>
          </a:prstGeom>
          <a:noFill/>
          <a:ln w="31750">
            <a:solidFill>
              <a:srgbClr val="29B21E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6" name="Rectangle 55"/>
          <p:cNvSpPr/>
          <p:nvPr/>
        </p:nvSpPr>
        <p:spPr>
          <a:xfrm>
            <a:off x="5676900" y="1356630"/>
            <a:ext cx="571500" cy="514350"/>
          </a:xfrm>
          <a:prstGeom prst="rect">
            <a:avLst/>
          </a:prstGeom>
          <a:noFill/>
          <a:ln w="31750">
            <a:solidFill>
              <a:srgbClr val="29B21E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7" name="Rectangle 56"/>
          <p:cNvSpPr/>
          <p:nvPr/>
        </p:nvSpPr>
        <p:spPr>
          <a:xfrm>
            <a:off x="5562600" y="1242330"/>
            <a:ext cx="571500" cy="514350"/>
          </a:xfrm>
          <a:prstGeom prst="rect">
            <a:avLst/>
          </a:prstGeom>
          <a:noFill/>
          <a:ln w="31750">
            <a:solidFill>
              <a:srgbClr val="29B21E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8" name="Rectangle 57"/>
          <p:cNvSpPr/>
          <p:nvPr/>
        </p:nvSpPr>
        <p:spPr>
          <a:xfrm>
            <a:off x="5334000" y="1470930"/>
            <a:ext cx="571500" cy="514350"/>
          </a:xfrm>
          <a:prstGeom prst="rect">
            <a:avLst/>
          </a:prstGeom>
          <a:noFill/>
          <a:ln w="31750">
            <a:solidFill>
              <a:srgbClr val="29B21E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9" name="Rectangle 58"/>
          <p:cNvSpPr/>
          <p:nvPr/>
        </p:nvSpPr>
        <p:spPr>
          <a:xfrm>
            <a:off x="2133600" y="1070880"/>
            <a:ext cx="1200150" cy="800100"/>
          </a:xfrm>
          <a:prstGeom prst="rect">
            <a:avLst/>
          </a:prstGeom>
          <a:noFill/>
          <a:ln w="31750">
            <a:solidFill>
              <a:srgbClr val="29B21E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0" name="Rectangle 59"/>
          <p:cNvSpPr/>
          <p:nvPr/>
        </p:nvSpPr>
        <p:spPr>
          <a:xfrm>
            <a:off x="5219700" y="1070880"/>
            <a:ext cx="1085850" cy="800100"/>
          </a:xfrm>
          <a:prstGeom prst="rect">
            <a:avLst/>
          </a:prstGeom>
          <a:noFill/>
          <a:ln w="31750">
            <a:solidFill>
              <a:srgbClr val="29B21E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61" name="Straight Arrow Connector 60"/>
          <p:cNvCxnSpPr>
            <a:stCxn id="62" idx="3"/>
          </p:cNvCxnSpPr>
          <p:nvPr/>
        </p:nvCxnSpPr>
        <p:spPr>
          <a:xfrm flipV="1">
            <a:off x="4475658" y="2042432"/>
            <a:ext cx="686892" cy="643539"/>
          </a:xfrm>
          <a:prstGeom prst="straightConnector1">
            <a:avLst/>
          </a:prstGeom>
          <a:ln w="19050">
            <a:solidFill>
              <a:srgbClr val="29B21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3505200" y="2328180"/>
            <a:ext cx="97045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29B21E"/>
                </a:solidFill>
              </a:rPr>
              <a:t>Clusters-Sampling </a:t>
            </a:r>
          </a:p>
          <a:p>
            <a:r>
              <a:rPr lang="en-US" sz="1350" dirty="0">
                <a:solidFill>
                  <a:srgbClr val="29B21E"/>
                </a:solidFill>
              </a:rPr>
              <a:t>Areas</a:t>
            </a:r>
          </a:p>
        </p:txBody>
      </p:sp>
      <p:cxnSp>
        <p:nvCxnSpPr>
          <p:cNvPr id="63" name="Straight Arrow Connector 62"/>
          <p:cNvCxnSpPr>
            <a:stCxn id="62" idx="1"/>
          </p:cNvCxnSpPr>
          <p:nvPr/>
        </p:nvCxnSpPr>
        <p:spPr>
          <a:xfrm flipH="1" flipV="1">
            <a:off x="2933700" y="1928132"/>
            <a:ext cx="571500" cy="757839"/>
          </a:xfrm>
          <a:prstGeom prst="straightConnector1">
            <a:avLst/>
          </a:prstGeom>
          <a:ln w="19050">
            <a:solidFill>
              <a:srgbClr val="29B21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2133600" y="1070880"/>
            <a:ext cx="1257300" cy="8001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5" name="Rectangle 64"/>
          <p:cNvSpPr/>
          <p:nvPr/>
        </p:nvSpPr>
        <p:spPr>
          <a:xfrm>
            <a:off x="5105400" y="1185180"/>
            <a:ext cx="1143000" cy="6858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7" name="TextBox 46"/>
          <p:cNvSpPr txBox="1"/>
          <p:nvPr/>
        </p:nvSpPr>
        <p:spPr>
          <a:xfrm>
            <a:off x="2876550" y="1070880"/>
            <a:ext cx="2840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√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048000" y="1413780"/>
            <a:ext cx="2840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√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105150" y="1128030"/>
            <a:ext cx="2840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√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876550" y="1299480"/>
            <a:ext cx="2840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√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190750" y="1128030"/>
            <a:ext cx="272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247900" y="1356630"/>
            <a:ext cx="272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2362200" y="1528080"/>
            <a:ext cx="272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5276850" y="1528080"/>
            <a:ext cx="2840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√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5276850" y="1299480"/>
            <a:ext cx="2840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√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6019800" y="1185180"/>
            <a:ext cx="272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6019800" y="1585230"/>
            <a:ext cx="272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219700" y="1128030"/>
            <a:ext cx="272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5162550" y="1528080"/>
            <a:ext cx="272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</a:p>
        </p:txBody>
      </p:sp>
      <p:sp>
        <p:nvSpPr>
          <p:cNvPr id="79" name="Content Placeholder 34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sz="1400" dirty="0">
                <a:solidFill>
                  <a:srgbClr val="285096"/>
                </a:solidFill>
              </a:rPr>
              <a:t>[</a:t>
            </a:r>
            <a:r>
              <a:rPr lang="en-US" sz="1400" dirty="0" err="1">
                <a:solidFill>
                  <a:srgbClr val="285096"/>
                </a:solidFill>
              </a:rPr>
              <a:t>Dimitriadou</a:t>
            </a:r>
            <a:r>
              <a:rPr lang="en-US" sz="1400" dirty="0">
                <a:solidFill>
                  <a:srgbClr val="285096"/>
                </a:solidFill>
              </a:rPr>
              <a:t> </a:t>
            </a:r>
            <a:r>
              <a:rPr lang="en-US" sz="1400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</a:t>
            </a:r>
            <a:r>
              <a:rPr lang="en-US" sz="1400" dirty="0">
                <a:solidFill>
                  <a:srgbClr val="285096"/>
                </a:solidFill>
              </a:rPr>
              <a:t> 2015]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603563" y="1313811"/>
            <a:ext cx="2324101" cy="937449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Idea</a:t>
            </a:r>
            <a:r>
              <a:rPr lang="en-US" dirty="0"/>
              <a:t>: Use a k-</a:t>
            </a:r>
            <a:r>
              <a:rPr lang="en-US" dirty="0" err="1"/>
              <a:t>medoid</a:t>
            </a:r>
            <a:r>
              <a:rPr lang="en-US" dirty="0"/>
              <a:t> approach to find sampling areas</a:t>
            </a:r>
          </a:p>
        </p:txBody>
      </p:sp>
      <p:sp>
        <p:nvSpPr>
          <p:cNvPr id="72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2907722" y="4735156"/>
            <a:ext cx="3207327" cy="282946"/>
          </a:xfrm>
        </p:spPr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383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60" grpId="0" animBg="1"/>
      <p:bldP spid="62" grpId="0"/>
      <p:bldP spid="62" grpId="1"/>
      <p:bldP spid="64" grpId="0" animBg="1"/>
      <p:bldP spid="65" grpId="0" animBg="1"/>
      <p:bldP spid="47" grpId="0"/>
      <p:bldP spid="66" grpId="0"/>
      <p:bldP spid="67" grpId="0"/>
      <p:bldP spid="68" grpId="0"/>
      <p:bldP spid="69" grpId="0"/>
      <p:bldP spid="70" grpId="0"/>
      <p:bldP spid="71" grpId="0"/>
      <p:bldP spid="73" grpId="0"/>
      <p:bldP spid="74" grpId="0"/>
      <p:bldP spid="75" grpId="0"/>
      <p:bldP spid="76" grpId="0"/>
      <p:bldP spid="77" grpId="0"/>
      <p:bldP spid="78" grpId="0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learning for online query systems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sz="1400" dirty="0">
                <a:solidFill>
                  <a:srgbClr val="285096"/>
                </a:solidFill>
              </a:rPr>
              <a:t>[</a:t>
            </a:r>
            <a:r>
              <a:rPr lang="en-US" sz="1400" dirty="0" err="1">
                <a:solidFill>
                  <a:srgbClr val="285096"/>
                </a:solidFill>
              </a:rPr>
              <a:t>Vanchinathan</a:t>
            </a:r>
            <a:r>
              <a:rPr lang="en-US" sz="1400" dirty="0">
                <a:solidFill>
                  <a:srgbClr val="285096"/>
                </a:solidFill>
              </a:rPr>
              <a:t> </a:t>
            </a:r>
            <a:r>
              <a:rPr lang="en-US" sz="1400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</a:t>
            </a:r>
            <a:r>
              <a:rPr lang="en-US" sz="1400" dirty="0">
                <a:solidFill>
                  <a:srgbClr val="285096"/>
                </a:solidFill>
              </a:rPr>
              <a:t> 2015]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908009" y="938719"/>
            <a:ext cx="7541943" cy="42862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Helvetica Neue Regular" charset="0"/>
              </a:rPr>
              <a:t>Main idea:</a:t>
            </a:r>
            <a:r>
              <a:rPr lang="en-US" dirty="0">
                <a:latin typeface="Helvetica Neue Regular" charset="0"/>
              </a:rPr>
              <a:t> the system “query” the user to </a:t>
            </a:r>
            <a:r>
              <a:rPr lang="en-US" dirty="0">
                <a:solidFill>
                  <a:srgbClr val="FFC000"/>
                </a:solidFill>
                <a:latin typeface="Helvetica Neue Regular" charset="0"/>
              </a:rPr>
              <a:t>understand</a:t>
            </a:r>
            <a:r>
              <a:rPr lang="en-US" dirty="0">
                <a:latin typeface="Helvetica Neue Regular" charset="0"/>
              </a:rPr>
              <a:t> her preferences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947266" y="2088508"/>
            <a:ext cx="910650" cy="91065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625170" y="1982959"/>
            <a:ext cx="2368653" cy="837979"/>
            <a:chOff x="3625170" y="1982959"/>
            <a:chExt cx="2368653" cy="837979"/>
          </a:xfrm>
        </p:grpSpPr>
        <p:sp>
          <p:nvSpPr>
            <p:cNvPr id="8" name="Rounded Rectangle 7"/>
            <p:cNvSpPr/>
            <p:nvPr/>
          </p:nvSpPr>
          <p:spPr>
            <a:xfrm>
              <a:off x="3625170" y="2243422"/>
              <a:ext cx="2107623" cy="577516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Helvetica Neue Regular" charset="0"/>
                </a:rPr>
                <a:t>System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1763" y="1982959"/>
              <a:ext cx="522060" cy="520925"/>
            </a:xfrm>
            <a:prstGeom prst="rect">
              <a:avLst/>
            </a:prstGeom>
          </p:spPr>
        </p:pic>
      </p:grpSp>
      <p:cxnSp>
        <p:nvCxnSpPr>
          <p:cNvPr id="11" name="Straight Arrow Connector 10"/>
          <p:cNvCxnSpPr>
            <a:stCxn id="8" idx="3"/>
            <a:endCxn id="7" idx="3"/>
          </p:cNvCxnSpPr>
          <p:nvPr/>
        </p:nvCxnSpPr>
        <p:spPr>
          <a:xfrm>
            <a:off x="5732793" y="2532180"/>
            <a:ext cx="1214473" cy="11653"/>
          </a:xfrm>
          <a:prstGeom prst="straightConnector1">
            <a:avLst/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9636" y="2219342"/>
            <a:ext cx="648982" cy="648982"/>
          </a:xfrm>
          <a:prstGeom prst="rect">
            <a:avLst/>
          </a:prstGeom>
        </p:spPr>
      </p:pic>
      <p:cxnSp>
        <p:nvCxnSpPr>
          <p:cNvPr id="18" name="Straight Arrow Connector 17"/>
          <p:cNvCxnSpPr>
            <a:stCxn id="16" idx="3"/>
            <a:endCxn id="8" idx="1"/>
          </p:cNvCxnSpPr>
          <p:nvPr/>
        </p:nvCxnSpPr>
        <p:spPr>
          <a:xfrm flipV="1">
            <a:off x="2128618" y="2532180"/>
            <a:ext cx="1496552" cy="11653"/>
          </a:xfrm>
          <a:prstGeom prst="straightConnector1">
            <a:avLst/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328438" y="2232671"/>
            <a:ext cx="9669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Get item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015015" y="2198779"/>
            <a:ext cx="9797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Ask user</a:t>
            </a:r>
          </a:p>
        </p:txBody>
      </p:sp>
      <p:cxnSp>
        <p:nvCxnSpPr>
          <p:cNvPr id="23" name="Elbow Connector 22"/>
          <p:cNvCxnSpPr>
            <a:stCxn id="7" idx="2"/>
            <a:endCxn id="8" idx="2"/>
          </p:cNvCxnSpPr>
          <p:nvPr/>
        </p:nvCxnSpPr>
        <p:spPr>
          <a:xfrm rot="5400000" flipH="1">
            <a:off x="5951677" y="1548244"/>
            <a:ext cx="178220" cy="2723609"/>
          </a:xfrm>
          <a:prstGeom prst="bentConnector3">
            <a:avLst>
              <a:gd name="adj1" fmla="val -128268"/>
            </a:avLst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560488" y="3246096"/>
            <a:ext cx="11646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preference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2128618" y="3720327"/>
            <a:ext cx="5124323" cy="647535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 Regular" charset="0"/>
              </a:rPr>
              <a:t>Learn unknown preferences and minimize the number of questions to the user</a:t>
            </a:r>
          </a:p>
        </p:txBody>
      </p:sp>
    </p:spTree>
    <p:extLst>
      <p:ext uri="{BB962C8B-B14F-4D97-AF65-F5344CB8AC3E}">
        <p14:creationId xmlns:p14="http://schemas.microsoft.com/office/powerpoint/2010/main" val="13272694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Example-based methods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  <p:pic>
        <p:nvPicPr>
          <p:cNvPr id="4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649" y="942596"/>
            <a:ext cx="7559470" cy="298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62014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1"/>
          <p:cNvSpPr/>
          <p:nvPr/>
        </p:nvSpPr>
        <p:spPr>
          <a:xfrm>
            <a:off x="1039589" y="2369276"/>
            <a:ext cx="2230998" cy="1925079"/>
          </a:xfrm>
          <a:custGeom>
            <a:avLst/>
            <a:gdLst>
              <a:gd name="connsiteX0" fmla="*/ 955651 w 2230998"/>
              <a:gd name="connsiteY0" fmla="*/ 697858 h 1925079"/>
              <a:gd name="connsiteX1" fmla="*/ 955651 w 2230998"/>
              <a:gd name="connsiteY1" fmla="*/ 697858 h 1925079"/>
              <a:gd name="connsiteX2" fmla="*/ 931588 w 2230998"/>
              <a:gd name="connsiteY2" fmla="*/ 589574 h 1925079"/>
              <a:gd name="connsiteX3" fmla="*/ 919556 w 2230998"/>
              <a:gd name="connsiteY3" fmla="*/ 553479 h 1925079"/>
              <a:gd name="connsiteX4" fmla="*/ 907524 w 2230998"/>
              <a:gd name="connsiteY4" fmla="*/ 493321 h 1925079"/>
              <a:gd name="connsiteX5" fmla="*/ 931588 w 2230998"/>
              <a:gd name="connsiteY5" fmla="*/ 421131 h 1925079"/>
              <a:gd name="connsiteX6" fmla="*/ 943619 w 2230998"/>
              <a:gd name="connsiteY6" fmla="*/ 360974 h 1925079"/>
              <a:gd name="connsiteX7" fmla="*/ 967682 w 2230998"/>
              <a:gd name="connsiteY7" fmla="*/ 288784 h 1925079"/>
              <a:gd name="connsiteX8" fmla="*/ 979714 w 2230998"/>
              <a:gd name="connsiteY8" fmla="*/ 252689 h 1925079"/>
              <a:gd name="connsiteX9" fmla="*/ 1003777 w 2230998"/>
              <a:gd name="connsiteY9" fmla="*/ 156437 h 1925079"/>
              <a:gd name="connsiteX10" fmla="*/ 1100030 w 2230998"/>
              <a:gd name="connsiteY10" fmla="*/ 72216 h 1925079"/>
              <a:gd name="connsiteX11" fmla="*/ 1160188 w 2230998"/>
              <a:gd name="connsiteY11" fmla="*/ 36121 h 1925079"/>
              <a:gd name="connsiteX12" fmla="*/ 1196282 w 2230998"/>
              <a:gd name="connsiteY12" fmla="*/ 12058 h 1925079"/>
              <a:gd name="connsiteX13" fmla="*/ 1316598 w 2230998"/>
              <a:gd name="connsiteY13" fmla="*/ 12058 h 1925079"/>
              <a:gd name="connsiteX14" fmla="*/ 1400819 w 2230998"/>
              <a:gd name="connsiteY14" fmla="*/ 36121 h 1925079"/>
              <a:gd name="connsiteX15" fmla="*/ 1473009 w 2230998"/>
              <a:gd name="connsiteY15" fmla="*/ 84247 h 1925079"/>
              <a:gd name="connsiteX16" fmla="*/ 1497072 w 2230998"/>
              <a:gd name="connsiteY16" fmla="*/ 120342 h 1925079"/>
              <a:gd name="connsiteX17" fmla="*/ 1569261 w 2230998"/>
              <a:gd name="connsiteY17" fmla="*/ 180500 h 1925079"/>
              <a:gd name="connsiteX18" fmla="*/ 1617388 w 2230998"/>
              <a:gd name="connsiteY18" fmla="*/ 240658 h 1925079"/>
              <a:gd name="connsiteX19" fmla="*/ 1653482 w 2230998"/>
              <a:gd name="connsiteY19" fmla="*/ 264721 h 1925079"/>
              <a:gd name="connsiteX20" fmla="*/ 1713640 w 2230998"/>
              <a:gd name="connsiteY20" fmla="*/ 312847 h 1925079"/>
              <a:gd name="connsiteX21" fmla="*/ 1954272 w 2230998"/>
              <a:gd name="connsiteY21" fmla="*/ 324879 h 1925079"/>
              <a:gd name="connsiteX22" fmla="*/ 2026461 w 2230998"/>
              <a:gd name="connsiteY22" fmla="*/ 348942 h 1925079"/>
              <a:gd name="connsiteX23" fmla="*/ 2050524 w 2230998"/>
              <a:gd name="connsiteY23" fmla="*/ 385037 h 1925079"/>
              <a:gd name="connsiteX24" fmla="*/ 2122714 w 2230998"/>
              <a:gd name="connsiteY24" fmla="*/ 409100 h 1925079"/>
              <a:gd name="connsiteX25" fmla="*/ 2194903 w 2230998"/>
              <a:gd name="connsiteY25" fmla="*/ 517384 h 1925079"/>
              <a:gd name="connsiteX26" fmla="*/ 2218967 w 2230998"/>
              <a:gd name="connsiteY26" fmla="*/ 553479 h 1925079"/>
              <a:gd name="connsiteX27" fmla="*/ 2230998 w 2230998"/>
              <a:gd name="connsiteY27" fmla="*/ 589574 h 1925079"/>
              <a:gd name="connsiteX28" fmla="*/ 2218967 w 2230998"/>
              <a:gd name="connsiteY28" fmla="*/ 697858 h 1925079"/>
              <a:gd name="connsiteX29" fmla="*/ 2194903 w 2230998"/>
              <a:gd name="connsiteY29" fmla="*/ 733952 h 1925079"/>
              <a:gd name="connsiteX30" fmla="*/ 2134746 w 2230998"/>
              <a:gd name="connsiteY30" fmla="*/ 782079 h 1925079"/>
              <a:gd name="connsiteX31" fmla="*/ 2074588 w 2230998"/>
              <a:gd name="connsiteY31" fmla="*/ 818174 h 1925079"/>
              <a:gd name="connsiteX32" fmla="*/ 1978335 w 2230998"/>
              <a:gd name="connsiteY32" fmla="*/ 890363 h 1925079"/>
              <a:gd name="connsiteX33" fmla="*/ 1906146 w 2230998"/>
              <a:gd name="connsiteY33" fmla="*/ 914426 h 1925079"/>
              <a:gd name="connsiteX34" fmla="*/ 1870051 w 2230998"/>
              <a:gd name="connsiteY34" fmla="*/ 938489 h 1925079"/>
              <a:gd name="connsiteX35" fmla="*/ 1797861 w 2230998"/>
              <a:gd name="connsiteY35" fmla="*/ 962552 h 1925079"/>
              <a:gd name="connsiteX36" fmla="*/ 1737703 w 2230998"/>
              <a:gd name="connsiteY36" fmla="*/ 998647 h 1925079"/>
              <a:gd name="connsiteX37" fmla="*/ 1701609 w 2230998"/>
              <a:gd name="connsiteY37" fmla="*/ 1022710 h 1925079"/>
              <a:gd name="connsiteX38" fmla="*/ 1677546 w 2230998"/>
              <a:gd name="connsiteY38" fmla="*/ 1046774 h 1925079"/>
              <a:gd name="connsiteX39" fmla="*/ 1641451 w 2230998"/>
              <a:gd name="connsiteY39" fmla="*/ 1058805 h 1925079"/>
              <a:gd name="connsiteX40" fmla="*/ 1533167 w 2230998"/>
              <a:gd name="connsiteY40" fmla="*/ 1106931 h 1925079"/>
              <a:gd name="connsiteX41" fmla="*/ 1448946 w 2230998"/>
              <a:gd name="connsiteY41" fmla="*/ 1130995 h 1925079"/>
              <a:gd name="connsiteX42" fmla="*/ 1376756 w 2230998"/>
              <a:gd name="connsiteY42" fmla="*/ 1167089 h 1925079"/>
              <a:gd name="connsiteX43" fmla="*/ 1340661 w 2230998"/>
              <a:gd name="connsiteY43" fmla="*/ 1191152 h 1925079"/>
              <a:gd name="connsiteX44" fmla="*/ 1292535 w 2230998"/>
              <a:gd name="connsiteY44" fmla="*/ 1251310 h 1925079"/>
              <a:gd name="connsiteX45" fmla="*/ 1268472 w 2230998"/>
              <a:gd name="connsiteY45" fmla="*/ 1323500 h 1925079"/>
              <a:gd name="connsiteX46" fmla="*/ 1292535 w 2230998"/>
              <a:gd name="connsiteY46" fmla="*/ 1431784 h 1925079"/>
              <a:gd name="connsiteX47" fmla="*/ 1340661 w 2230998"/>
              <a:gd name="connsiteY47" fmla="*/ 1503974 h 1925079"/>
              <a:gd name="connsiteX48" fmla="*/ 1388788 w 2230998"/>
              <a:gd name="connsiteY48" fmla="*/ 1564131 h 1925079"/>
              <a:gd name="connsiteX49" fmla="*/ 1412851 w 2230998"/>
              <a:gd name="connsiteY49" fmla="*/ 1636321 h 1925079"/>
              <a:gd name="connsiteX50" fmla="*/ 1388788 w 2230998"/>
              <a:gd name="connsiteY50" fmla="*/ 1792731 h 1925079"/>
              <a:gd name="connsiteX51" fmla="*/ 1364724 w 2230998"/>
              <a:gd name="connsiteY51" fmla="*/ 1816795 h 1925079"/>
              <a:gd name="connsiteX52" fmla="*/ 1340661 w 2230998"/>
              <a:gd name="connsiteY52" fmla="*/ 1852889 h 1925079"/>
              <a:gd name="connsiteX53" fmla="*/ 1304567 w 2230998"/>
              <a:gd name="connsiteY53" fmla="*/ 1876952 h 1925079"/>
              <a:gd name="connsiteX54" fmla="*/ 1280503 w 2230998"/>
              <a:gd name="connsiteY54" fmla="*/ 1901016 h 1925079"/>
              <a:gd name="connsiteX55" fmla="*/ 1208314 w 2230998"/>
              <a:gd name="connsiteY55" fmla="*/ 1925079 h 1925079"/>
              <a:gd name="connsiteX56" fmla="*/ 1136124 w 2230998"/>
              <a:gd name="connsiteY56" fmla="*/ 1901016 h 1925079"/>
              <a:gd name="connsiteX57" fmla="*/ 1075967 w 2230998"/>
              <a:gd name="connsiteY57" fmla="*/ 1852889 h 1925079"/>
              <a:gd name="connsiteX58" fmla="*/ 1015809 w 2230998"/>
              <a:gd name="connsiteY58" fmla="*/ 1804763 h 1925079"/>
              <a:gd name="connsiteX59" fmla="*/ 967682 w 2230998"/>
              <a:gd name="connsiteY59" fmla="*/ 1744605 h 1925079"/>
              <a:gd name="connsiteX60" fmla="*/ 931588 w 2230998"/>
              <a:gd name="connsiteY60" fmla="*/ 1720542 h 1925079"/>
              <a:gd name="connsiteX61" fmla="*/ 883461 w 2230998"/>
              <a:gd name="connsiteY61" fmla="*/ 1660384 h 1925079"/>
              <a:gd name="connsiteX62" fmla="*/ 847367 w 2230998"/>
              <a:gd name="connsiteY62" fmla="*/ 1636321 h 1925079"/>
              <a:gd name="connsiteX63" fmla="*/ 823303 w 2230998"/>
              <a:gd name="connsiteY63" fmla="*/ 1612258 h 1925079"/>
              <a:gd name="connsiteX64" fmla="*/ 763146 w 2230998"/>
              <a:gd name="connsiteY64" fmla="*/ 1503974 h 1925079"/>
              <a:gd name="connsiteX65" fmla="*/ 690956 w 2230998"/>
              <a:gd name="connsiteY65" fmla="*/ 1407721 h 1925079"/>
              <a:gd name="connsiteX66" fmla="*/ 630798 w 2230998"/>
              <a:gd name="connsiteY66" fmla="*/ 1299437 h 1925079"/>
              <a:gd name="connsiteX67" fmla="*/ 594703 w 2230998"/>
              <a:gd name="connsiteY67" fmla="*/ 1275374 h 1925079"/>
              <a:gd name="connsiteX68" fmla="*/ 570640 w 2230998"/>
              <a:gd name="connsiteY68" fmla="*/ 1251310 h 1925079"/>
              <a:gd name="connsiteX69" fmla="*/ 498451 w 2230998"/>
              <a:gd name="connsiteY69" fmla="*/ 1227247 h 1925079"/>
              <a:gd name="connsiteX70" fmla="*/ 330009 w 2230998"/>
              <a:gd name="connsiteY70" fmla="*/ 1239279 h 1925079"/>
              <a:gd name="connsiteX71" fmla="*/ 233756 w 2230998"/>
              <a:gd name="connsiteY71" fmla="*/ 1251310 h 1925079"/>
              <a:gd name="connsiteX72" fmla="*/ 125472 w 2230998"/>
              <a:gd name="connsiteY72" fmla="*/ 1239279 h 1925079"/>
              <a:gd name="connsiteX73" fmla="*/ 29219 w 2230998"/>
              <a:gd name="connsiteY73" fmla="*/ 1130995 h 1925079"/>
              <a:gd name="connsiteX74" fmla="*/ 5156 w 2230998"/>
              <a:gd name="connsiteY74" fmla="*/ 1058805 h 1925079"/>
              <a:gd name="connsiteX75" fmla="*/ 41251 w 2230998"/>
              <a:gd name="connsiteY75" fmla="*/ 1022710 h 1925079"/>
              <a:gd name="connsiteX76" fmla="*/ 65314 w 2230998"/>
              <a:gd name="connsiteY76" fmla="*/ 986616 h 1925079"/>
              <a:gd name="connsiteX77" fmla="*/ 101409 w 2230998"/>
              <a:gd name="connsiteY77" fmla="*/ 974584 h 1925079"/>
              <a:gd name="connsiteX78" fmla="*/ 137503 w 2230998"/>
              <a:gd name="connsiteY78" fmla="*/ 950521 h 1925079"/>
              <a:gd name="connsiteX79" fmla="*/ 161567 w 2230998"/>
              <a:gd name="connsiteY79" fmla="*/ 926458 h 1925079"/>
              <a:gd name="connsiteX80" fmla="*/ 197661 w 2230998"/>
              <a:gd name="connsiteY80" fmla="*/ 914426 h 1925079"/>
              <a:gd name="connsiteX81" fmla="*/ 414230 w 2230998"/>
              <a:gd name="connsiteY81" fmla="*/ 926458 h 1925079"/>
              <a:gd name="connsiteX82" fmla="*/ 702988 w 2230998"/>
              <a:gd name="connsiteY82" fmla="*/ 902395 h 1925079"/>
              <a:gd name="connsiteX83" fmla="*/ 763146 w 2230998"/>
              <a:gd name="connsiteY83" fmla="*/ 866300 h 1925079"/>
              <a:gd name="connsiteX84" fmla="*/ 799240 w 2230998"/>
              <a:gd name="connsiteY84" fmla="*/ 854268 h 1925079"/>
              <a:gd name="connsiteX85" fmla="*/ 835335 w 2230998"/>
              <a:gd name="connsiteY85" fmla="*/ 830205 h 1925079"/>
              <a:gd name="connsiteX86" fmla="*/ 907524 w 2230998"/>
              <a:gd name="connsiteY86" fmla="*/ 733952 h 1925079"/>
              <a:gd name="connsiteX87" fmla="*/ 931588 w 2230998"/>
              <a:gd name="connsiteY87" fmla="*/ 661763 h 1925079"/>
              <a:gd name="connsiteX88" fmla="*/ 955651 w 2230998"/>
              <a:gd name="connsiteY88" fmla="*/ 613637 h 1925079"/>
              <a:gd name="connsiteX89" fmla="*/ 955651 w 2230998"/>
              <a:gd name="connsiteY89" fmla="*/ 697858 h 1925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2230998" h="1925079">
                <a:moveTo>
                  <a:pt x="955651" y="697858"/>
                </a:moveTo>
                <a:lnTo>
                  <a:pt x="955651" y="697858"/>
                </a:lnTo>
                <a:cubicBezTo>
                  <a:pt x="947630" y="661763"/>
                  <a:pt x="940556" y="625445"/>
                  <a:pt x="931588" y="589574"/>
                </a:cubicBezTo>
                <a:cubicBezTo>
                  <a:pt x="928512" y="577270"/>
                  <a:pt x="922632" y="565783"/>
                  <a:pt x="919556" y="553479"/>
                </a:cubicBezTo>
                <a:cubicBezTo>
                  <a:pt x="914596" y="533640"/>
                  <a:pt x="911535" y="513374"/>
                  <a:pt x="907524" y="493321"/>
                </a:cubicBezTo>
                <a:cubicBezTo>
                  <a:pt x="915545" y="469258"/>
                  <a:pt x="926614" y="446004"/>
                  <a:pt x="931588" y="421131"/>
                </a:cubicBezTo>
                <a:cubicBezTo>
                  <a:pt x="935598" y="401079"/>
                  <a:pt x="938238" y="380703"/>
                  <a:pt x="943619" y="360974"/>
                </a:cubicBezTo>
                <a:cubicBezTo>
                  <a:pt x="950293" y="336503"/>
                  <a:pt x="959661" y="312847"/>
                  <a:pt x="967682" y="288784"/>
                </a:cubicBezTo>
                <a:cubicBezTo>
                  <a:pt x="971693" y="276752"/>
                  <a:pt x="977227" y="265125"/>
                  <a:pt x="979714" y="252689"/>
                </a:cubicBezTo>
                <a:cubicBezTo>
                  <a:pt x="984290" y="229812"/>
                  <a:pt x="991446" y="181099"/>
                  <a:pt x="1003777" y="156437"/>
                </a:cubicBezTo>
                <a:cubicBezTo>
                  <a:pt x="1037868" y="88254"/>
                  <a:pt x="1027836" y="144413"/>
                  <a:pt x="1100030" y="72216"/>
                </a:cubicBezTo>
                <a:cubicBezTo>
                  <a:pt x="1133061" y="39184"/>
                  <a:pt x="1113331" y="51739"/>
                  <a:pt x="1160188" y="36121"/>
                </a:cubicBezTo>
                <a:cubicBezTo>
                  <a:pt x="1172219" y="28100"/>
                  <a:pt x="1182991" y="17754"/>
                  <a:pt x="1196282" y="12058"/>
                </a:cubicBezTo>
                <a:cubicBezTo>
                  <a:pt x="1244499" y="-8607"/>
                  <a:pt x="1262879" y="1314"/>
                  <a:pt x="1316598" y="12058"/>
                </a:cubicBezTo>
                <a:cubicBezTo>
                  <a:pt x="1326337" y="14006"/>
                  <a:pt x="1387916" y="28953"/>
                  <a:pt x="1400819" y="36121"/>
                </a:cubicBezTo>
                <a:cubicBezTo>
                  <a:pt x="1426100" y="50166"/>
                  <a:pt x="1473009" y="84247"/>
                  <a:pt x="1473009" y="84247"/>
                </a:cubicBezTo>
                <a:cubicBezTo>
                  <a:pt x="1481030" y="96279"/>
                  <a:pt x="1487815" y="109233"/>
                  <a:pt x="1497072" y="120342"/>
                </a:cubicBezTo>
                <a:cubicBezTo>
                  <a:pt x="1526021" y="155081"/>
                  <a:pt x="1533771" y="156840"/>
                  <a:pt x="1569261" y="180500"/>
                </a:cubicBezTo>
                <a:cubicBezTo>
                  <a:pt x="1587130" y="207305"/>
                  <a:pt x="1592894" y="221063"/>
                  <a:pt x="1617388" y="240658"/>
                </a:cubicBezTo>
                <a:cubicBezTo>
                  <a:pt x="1628679" y="249691"/>
                  <a:pt x="1642191" y="255688"/>
                  <a:pt x="1653482" y="264721"/>
                </a:cubicBezTo>
                <a:cubicBezTo>
                  <a:pt x="1669404" y="277458"/>
                  <a:pt x="1691520" y="309962"/>
                  <a:pt x="1713640" y="312847"/>
                </a:cubicBezTo>
                <a:cubicBezTo>
                  <a:pt x="1793276" y="323234"/>
                  <a:pt x="1874061" y="320868"/>
                  <a:pt x="1954272" y="324879"/>
                </a:cubicBezTo>
                <a:cubicBezTo>
                  <a:pt x="1978335" y="332900"/>
                  <a:pt x="2012391" y="327837"/>
                  <a:pt x="2026461" y="348942"/>
                </a:cubicBezTo>
                <a:cubicBezTo>
                  <a:pt x="2034482" y="360974"/>
                  <a:pt x="2038262" y="377373"/>
                  <a:pt x="2050524" y="385037"/>
                </a:cubicBezTo>
                <a:cubicBezTo>
                  <a:pt x="2072033" y="398480"/>
                  <a:pt x="2122714" y="409100"/>
                  <a:pt x="2122714" y="409100"/>
                </a:cubicBezTo>
                <a:lnTo>
                  <a:pt x="2194903" y="517384"/>
                </a:lnTo>
                <a:lnTo>
                  <a:pt x="2218967" y="553479"/>
                </a:lnTo>
                <a:cubicBezTo>
                  <a:pt x="2222977" y="565511"/>
                  <a:pt x="2230998" y="576892"/>
                  <a:pt x="2230998" y="589574"/>
                </a:cubicBezTo>
                <a:cubicBezTo>
                  <a:pt x="2230998" y="625891"/>
                  <a:pt x="2227775" y="662626"/>
                  <a:pt x="2218967" y="697858"/>
                </a:cubicBezTo>
                <a:cubicBezTo>
                  <a:pt x="2215460" y="711886"/>
                  <a:pt x="2203936" y="722661"/>
                  <a:pt x="2194903" y="733952"/>
                </a:cubicBezTo>
                <a:cubicBezTo>
                  <a:pt x="2169078" y="766233"/>
                  <a:pt x="2169492" y="754283"/>
                  <a:pt x="2134746" y="782079"/>
                </a:cubicBezTo>
                <a:cubicBezTo>
                  <a:pt x="2087559" y="819828"/>
                  <a:pt x="2137269" y="797279"/>
                  <a:pt x="2074588" y="818174"/>
                </a:cubicBezTo>
                <a:cubicBezTo>
                  <a:pt x="2046084" y="846677"/>
                  <a:pt x="2019146" y="876759"/>
                  <a:pt x="1978335" y="890363"/>
                </a:cubicBezTo>
                <a:lnTo>
                  <a:pt x="1906146" y="914426"/>
                </a:lnTo>
                <a:cubicBezTo>
                  <a:pt x="1894114" y="922447"/>
                  <a:pt x="1883265" y="932616"/>
                  <a:pt x="1870051" y="938489"/>
                </a:cubicBezTo>
                <a:cubicBezTo>
                  <a:pt x="1846872" y="948791"/>
                  <a:pt x="1797861" y="962552"/>
                  <a:pt x="1797861" y="962552"/>
                </a:cubicBezTo>
                <a:cubicBezTo>
                  <a:pt x="1750861" y="1009554"/>
                  <a:pt x="1800178" y="967410"/>
                  <a:pt x="1737703" y="998647"/>
                </a:cubicBezTo>
                <a:cubicBezTo>
                  <a:pt x="1724770" y="1005114"/>
                  <a:pt x="1712900" y="1013677"/>
                  <a:pt x="1701609" y="1022710"/>
                </a:cubicBezTo>
                <a:cubicBezTo>
                  <a:pt x="1692751" y="1029796"/>
                  <a:pt x="1687273" y="1040938"/>
                  <a:pt x="1677546" y="1046774"/>
                </a:cubicBezTo>
                <a:cubicBezTo>
                  <a:pt x="1666671" y="1053299"/>
                  <a:pt x="1653483" y="1054795"/>
                  <a:pt x="1641451" y="1058805"/>
                </a:cubicBezTo>
                <a:cubicBezTo>
                  <a:pt x="1594046" y="1090408"/>
                  <a:pt x="1601893" y="1089749"/>
                  <a:pt x="1533167" y="1106931"/>
                </a:cubicBezTo>
                <a:cubicBezTo>
                  <a:pt x="1517744" y="1110787"/>
                  <a:pt x="1466209" y="1122363"/>
                  <a:pt x="1448946" y="1130995"/>
                </a:cubicBezTo>
                <a:cubicBezTo>
                  <a:pt x="1355663" y="1177637"/>
                  <a:pt x="1467472" y="1136852"/>
                  <a:pt x="1376756" y="1167089"/>
                </a:cubicBezTo>
                <a:cubicBezTo>
                  <a:pt x="1364724" y="1175110"/>
                  <a:pt x="1351952" y="1182119"/>
                  <a:pt x="1340661" y="1191152"/>
                </a:cubicBezTo>
                <a:cubicBezTo>
                  <a:pt x="1323421" y="1204944"/>
                  <a:pt x="1301159" y="1231905"/>
                  <a:pt x="1292535" y="1251310"/>
                </a:cubicBezTo>
                <a:cubicBezTo>
                  <a:pt x="1282233" y="1274489"/>
                  <a:pt x="1268472" y="1323500"/>
                  <a:pt x="1268472" y="1323500"/>
                </a:cubicBezTo>
                <a:cubicBezTo>
                  <a:pt x="1269739" y="1329834"/>
                  <a:pt x="1286869" y="1420452"/>
                  <a:pt x="1292535" y="1431784"/>
                </a:cubicBezTo>
                <a:cubicBezTo>
                  <a:pt x="1305469" y="1457651"/>
                  <a:pt x="1324619" y="1479911"/>
                  <a:pt x="1340661" y="1503974"/>
                </a:cubicBezTo>
                <a:cubicBezTo>
                  <a:pt x="1371015" y="1549505"/>
                  <a:pt x="1354500" y="1529845"/>
                  <a:pt x="1388788" y="1564131"/>
                </a:cubicBezTo>
                <a:cubicBezTo>
                  <a:pt x="1396809" y="1588194"/>
                  <a:pt x="1415375" y="1611082"/>
                  <a:pt x="1412851" y="1636321"/>
                </a:cubicBezTo>
                <a:cubicBezTo>
                  <a:pt x="1412157" y="1643259"/>
                  <a:pt x="1409600" y="1758045"/>
                  <a:pt x="1388788" y="1792731"/>
                </a:cubicBezTo>
                <a:cubicBezTo>
                  <a:pt x="1382952" y="1802458"/>
                  <a:pt x="1371811" y="1807937"/>
                  <a:pt x="1364724" y="1816795"/>
                </a:cubicBezTo>
                <a:cubicBezTo>
                  <a:pt x="1355691" y="1828086"/>
                  <a:pt x="1350886" y="1842664"/>
                  <a:pt x="1340661" y="1852889"/>
                </a:cubicBezTo>
                <a:cubicBezTo>
                  <a:pt x="1330436" y="1863114"/>
                  <a:pt x="1315858" y="1867919"/>
                  <a:pt x="1304567" y="1876952"/>
                </a:cubicBezTo>
                <a:cubicBezTo>
                  <a:pt x="1295709" y="1884039"/>
                  <a:pt x="1290649" y="1895943"/>
                  <a:pt x="1280503" y="1901016"/>
                </a:cubicBezTo>
                <a:cubicBezTo>
                  <a:pt x="1257816" y="1912360"/>
                  <a:pt x="1208314" y="1925079"/>
                  <a:pt x="1208314" y="1925079"/>
                </a:cubicBezTo>
                <a:cubicBezTo>
                  <a:pt x="1184251" y="1917058"/>
                  <a:pt x="1154059" y="1918952"/>
                  <a:pt x="1136124" y="1901016"/>
                </a:cubicBezTo>
                <a:cubicBezTo>
                  <a:pt x="1078032" y="1842922"/>
                  <a:pt x="1151843" y="1913590"/>
                  <a:pt x="1075967" y="1852889"/>
                </a:cubicBezTo>
                <a:cubicBezTo>
                  <a:pt x="990248" y="1784314"/>
                  <a:pt x="1126901" y="1878825"/>
                  <a:pt x="1015809" y="1804763"/>
                </a:cubicBezTo>
                <a:cubicBezTo>
                  <a:pt x="997940" y="1777958"/>
                  <a:pt x="992176" y="1764200"/>
                  <a:pt x="967682" y="1744605"/>
                </a:cubicBezTo>
                <a:cubicBezTo>
                  <a:pt x="956391" y="1735572"/>
                  <a:pt x="942879" y="1729575"/>
                  <a:pt x="931588" y="1720542"/>
                </a:cubicBezTo>
                <a:cubicBezTo>
                  <a:pt x="872052" y="1672914"/>
                  <a:pt x="945999" y="1722923"/>
                  <a:pt x="883461" y="1660384"/>
                </a:cubicBezTo>
                <a:cubicBezTo>
                  <a:pt x="873236" y="1650159"/>
                  <a:pt x="858658" y="1645354"/>
                  <a:pt x="847367" y="1636321"/>
                </a:cubicBezTo>
                <a:cubicBezTo>
                  <a:pt x="838509" y="1629235"/>
                  <a:pt x="831324" y="1620279"/>
                  <a:pt x="823303" y="1612258"/>
                </a:cubicBezTo>
                <a:cubicBezTo>
                  <a:pt x="808174" y="1566869"/>
                  <a:pt x="804518" y="1545346"/>
                  <a:pt x="763146" y="1503974"/>
                </a:cubicBezTo>
                <a:cubicBezTo>
                  <a:pt x="734641" y="1475469"/>
                  <a:pt x="704561" y="1448535"/>
                  <a:pt x="690956" y="1407721"/>
                </a:cubicBezTo>
                <a:cubicBezTo>
                  <a:pt x="678418" y="1370108"/>
                  <a:pt x="666258" y="1323077"/>
                  <a:pt x="630798" y="1299437"/>
                </a:cubicBezTo>
                <a:cubicBezTo>
                  <a:pt x="618766" y="1291416"/>
                  <a:pt x="605994" y="1284407"/>
                  <a:pt x="594703" y="1275374"/>
                </a:cubicBezTo>
                <a:cubicBezTo>
                  <a:pt x="585845" y="1268288"/>
                  <a:pt x="580786" y="1256383"/>
                  <a:pt x="570640" y="1251310"/>
                </a:cubicBezTo>
                <a:cubicBezTo>
                  <a:pt x="547953" y="1239966"/>
                  <a:pt x="498451" y="1227247"/>
                  <a:pt x="498451" y="1227247"/>
                </a:cubicBezTo>
                <a:lnTo>
                  <a:pt x="330009" y="1239279"/>
                </a:lnTo>
                <a:cubicBezTo>
                  <a:pt x="297808" y="1242206"/>
                  <a:pt x="266090" y="1251310"/>
                  <a:pt x="233756" y="1251310"/>
                </a:cubicBezTo>
                <a:cubicBezTo>
                  <a:pt x="197439" y="1251310"/>
                  <a:pt x="161567" y="1243289"/>
                  <a:pt x="125472" y="1239279"/>
                </a:cubicBezTo>
                <a:cubicBezTo>
                  <a:pt x="43057" y="1156864"/>
                  <a:pt x="72159" y="1195404"/>
                  <a:pt x="29219" y="1130995"/>
                </a:cubicBezTo>
                <a:cubicBezTo>
                  <a:pt x="21198" y="1106932"/>
                  <a:pt x="-12780" y="1076741"/>
                  <a:pt x="5156" y="1058805"/>
                </a:cubicBezTo>
                <a:cubicBezTo>
                  <a:pt x="17188" y="1046773"/>
                  <a:pt x="30358" y="1035782"/>
                  <a:pt x="41251" y="1022710"/>
                </a:cubicBezTo>
                <a:cubicBezTo>
                  <a:pt x="50508" y="1011602"/>
                  <a:pt x="54023" y="995649"/>
                  <a:pt x="65314" y="986616"/>
                </a:cubicBezTo>
                <a:cubicBezTo>
                  <a:pt x="75217" y="978693"/>
                  <a:pt x="90065" y="980256"/>
                  <a:pt x="101409" y="974584"/>
                </a:cubicBezTo>
                <a:cubicBezTo>
                  <a:pt x="114342" y="968117"/>
                  <a:pt x="126212" y="959554"/>
                  <a:pt x="137503" y="950521"/>
                </a:cubicBezTo>
                <a:cubicBezTo>
                  <a:pt x="146361" y="943435"/>
                  <a:pt x="151840" y="932294"/>
                  <a:pt x="161567" y="926458"/>
                </a:cubicBezTo>
                <a:cubicBezTo>
                  <a:pt x="172442" y="919933"/>
                  <a:pt x="185630" y="918437"/>
                  <a:pt x="197661" y="914426"/>
                </a:cubicBezTo>
                <a:cubicBezTo>
                  <a:pt x="269851" y="918437"/>
                  <a:pt x="341929" y="926458"/>
                  <a:pt x="414230" y="926458"/>
                </a:cubicBezTo>
                <a:cubicBezTo>
                  <a:pt x="574840" y="926458"/>
                  <a:pt x="586581" y="921795"/>
                  <a:pt x="702988" y="902395"/>
                </a:cubicBezTo>
                <a:cubicBezTo>
                  <a:pt x="805235" y="868311"/>
                  <a:pt x="680569" y="915846"/>
                  <a:pt x="763146" y="866300"/>
                </a:cubicBezTo>
                <a:cubicBezTo>
                  <a:pt x="774021" y="859775"/>
                  <a:pt x="787897" y="859940"/>
                  <a:pt x="799240" y="854268"/>
                </a:cubicBezTo>
                <a:cubicBezTo>
                  <a:pt x="812174" y="847801"/>
                  <a:pt x="823303" y="838226"/>
                  <a:pt x="835335" y="830205"/>
                </a:cubicBezTo>
                <a:cubicBezTo>
                  <a:pt x="889753" y="748578"/>
                  <a:pt x="863012" y="778466"/>
                  <a:pt x="907524" y="733952"/>
                </a:cubicBezTo>
                <a:lnTo>
                  <a:pt x="931588" y="661763"/>
                </a:lnTo>
                <a:cubicBezTo>
                  <a:pt x="945414" y="620286"/>
                  <a:pt x="934650" y="634636"/>
                  <a:pt x="955651" y="613637"/>
                </a:cubicBezTo>
                <a:lnTo>
                  <a:pt x="955651" y="697858"/>
                </a:lnTo>
                <a:close/>
              </a:path>
            </a:pathLst>
          </a:custGeom>
          <a:solidFill>
            <a:schemeClr val="accent6">
              <a:alpha val="39000"/>
            </a:schemeClr>
          </a:solidFill>
          <a:ln w="12700">
            <a:solidFill>
              <a:schemeClr val="accent6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unknown preferences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sz="1400" dirty="0">
                <a:solidFill>
                  <a:srgbClr val="285096"/>
                </a:solidFill>
              </a:rPr>
              <a:t>[</a:t>
            </a:r>
            <a:r>
              <a:rPr lang="en-US" sz="1400" dirty="0" err="1">
                <a:solidFill>
                  <a:srgbClr val="285096"/>
                </a:solidFill>
              </a:rPr>
              <a:t>Vanchinathan</a:t>
            </a:r>
            <a:r>
              <a:rPr lang="en-US" sz="1400" dirty="0">
                <a:solidFill>
                  <a:srgbClr val="285096"/>
                </a:solidFill>
              </a:rPr>
              <a:t> </a:t>
            </a:r>
            <a:r>
              <a:rPr lang="en-US" sz="1400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</a:t>
            </a:r>
            <a:r>
              <a:rPr lang="en-US" sz="1400" dirty="0">
                <a:solidFill>
                  <a:srgbClr val="285096"/>
                </a:solidFill>
              </a:rPr>
              <a:t> 2015]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568977" y="2092327"/>
                <a:ext cx="2849691" cy="10389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defTabSz="430213">
                  <a:spcAft>
                    <a:spcPts val="400"/>
                  </a:spcAft>
                  <a:buSzPct val="100000"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Helvetica Neue Regular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16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Helvetica Neue Regular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max</m:t>
                              </m:r>
                            </m:fName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16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Helvetica Neue Regular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1600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  <m:t>𝑣</m:t>
                                  </m:r>
                                  <m:r>
                                    <a:rPr lang="en-US" sz="1600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  <m:t>∈</m:t>
                                  </m:r>
                                  <m:r>
                                    <a:rPr lang="en-US" sz="1600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  <m:t>𝑆</m:t>
                                  </m:r>
                                </m:sub>
                                <m:sup/>
                                <m:e>
                                  <m:r>
                                    <a:rPr lang="en-US" sz="1600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  <m:t>𝑝𝑟𝑒𝑓</m:t>
                                  </m:r>
                                  <m:r>
                                    <a:rPr lang="en-US" sz="1600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  <m:t>(</m:t>
                                  </m:r>
                                  <m:r>
                                    <a:rPr lang="en-US" sz="1600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  <m:t>𝑣</m:t>
                                  </m:r>
                                  <m:r>
                                    <a:rPr lang="en-US" sz="1600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sz="1600" dirty="0">
                  <a:solidFill>
                    <a:srgbClr val="000000"/>
                  </a:solidFill>
                  <a:latin typeface="Helvetica Neue Regular" charset="0"/>
                  <a:cs typeface="Helvetica Neue Regular" charset="0"/>
                </a:endParaRPr>
              </a:p>
              <a:p>
                <a:pPr marL="0" defTabSz="430213">
                  <a:spcAft>
                    <a:spcPts val="400"/>
                  </a:spcAft>
                  <a:buSzPct val="10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subject</m:t>
                      </m:r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to</m:t>
                      </m:r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  </m:t>
                      </m:r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𝐶𝑜𝑠𝑡</m:t>
                      </m:r>
                      <m:d>
                        <m:dPr>
                          <m:ctrlPr>
                            <a:rPr lang="en-US" sz="1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Helvetica Neue Regular" charset="0"/>
                            </a:rPr>
                          </m:ctrlPr>
                        </m:dPr>
                        <m:e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𝑆</m:t>
                          </m:r>
                        </m:e>
                      </m:d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≤</m:t>
                      </m:r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𝑏𝑢𝑑𝑔𝑒𝑡</m:t>
                      </m:r>
                    </m:oMath>
                  </m:oMathPara>
                </a14:m>
                <a:endParaRPr lang="en-US" sz="1600" dirty="0">
                  <a:solidFill>
                    <a:srgbClr val="000000"/>
                  </a:solidFill>
                  <a:latin typeface="Helvetica Neue Regular" charset="0"/>
                  <a:cs typeface="Helvetica Neue Regular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8977" y="2092327"/>
                <a:ext cx="2849691" cy="1038939"/>
              </a:xfrm>
              <a:prstGeom prst="rect">
                <a:avLst/>
              </a:prstGeom>
              <a:blipFill rotWithShape="0">
                <a:blip r:embed="rId3"/>
                <a:stretch>
                  <a:fillRect b="-31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/>
          <p:cNvCxnSpPr/>
          <p:nvPr/>
        </p:nvCxnSpPr>
        <p:spPr>
          <a:xfrm flipV="1">
            <a:off x="793468" y="2128670"/>
            <a:ext cx="0" cy="2165685"/>
          </a:xfrm>
          <a:prstGeom prst="straightConnector1">
            <a:avLst/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 flipV="1">
            <a:off x="1952511" y="3135312"/>
            <a:ext cx="0" cy="2318086"/>
          </a:xfrm>
          <a:prstGeom prst="straightConnector1">
            <a:avLst/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238636" y="3428081"/>
            <a:ext cx="108284" cy="10828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575186" y="3893905"/>
            <a:ext cx="108284" cy="10828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575186" y="2738581"/>
            <a:ext cx="108284" cy="10828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810854" y="2846865"/>
            <a:ext cx="108284" cy="10828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175095" y="3005175"/>
            <a:ext cx="108284" cy="10828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876309" y="3541481"/>
            <a:ext cx="108284" cy="10828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2562110" y="3711823"/>
            <a:ext cx="108284" cy="10828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175095" y="2473886"/>
            <a:ext cx="108284" cy="10828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172129" y="2891875"/>
            <a:ext cx="108284" cy="10828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2155088" y="4029660"/>
            <a:ext cx="108284" cy="10828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908484" y="2030490"/>
            <a:ext cx="2081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S (intended user set) </a:t>
            </a:r>
          </a:p>
        </p:txBody>
      </p:sp>
      <p:sp>
        <p:nvSpPr>
          <p:cNvPr id="24" name="Rounded Rectangular Callout 23"/>
          <p:cNvSpPr/>
          <p:nvPr/>
        </p:nvSpPr>
        <p:spPr>
          <a:xfrm>
            <a:off x="6260130" y="1849102"/>
            <a:ext cx="1876392" cy="302442"/>
          </a:xfrm>
          <a:prstGeom prst="wedgeRoundRectCallout">
            <a:avLst>
              <a:gd name="adj1" fmla="val -60911"/>
              <a:gd name="adj2" fmla="val 82165"/>
              <a:gd name="adj3" fmla="val 16667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Helvetica Neue Regular" charset="0"/>
              </a:rPr>
              <a:t>User preferences</a:t>
            </a:r>
          </a:p>
        </p:txBody>
      </p:sp>
      <p:sp>
        <p:nvSpPr>
          <p:cNvPr id="25" name="Rounded Rectangular Callout 24"/>
          <p:cNvSpPr/>
          <p:nvPr/>
        </p:nvSpPr>
        <p:spPr>
          <a:xfrm>
            <a:off x="5115078" y="3237070"/>
            <a:ext cx="1866591" cy="332733"/>
          </a:xfrm>
          <a:prstGeom prst="wedgeRoundRectCallout">
            <a:avLst>
              <a:gd name="adj1" fmla="val -9443"/>
              <a:gd name="adj2" fmla="val -99042"/>
              <a:gd name="adj3" fmla="val 16667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Helvetica Neue Regular" charset="0"/>
              </a:rPr>
              <a:t>Cost for the set S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672055" y="872096"/>
            <a:ext cx="6245026" cy="536206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Helvetica Neue Regular" charset="0"/>
              </a:rPr>
              <a:t>Problem</a:t>
            </a:r>
            <a:r>
              <a:rPr lang="en-US" dirty="0">
                <a:latin typeface="Helvetica Neue Regular" charset="0"/>
              </a:rPr>
              <a:t>:  Find a set S that maximize the unknown user preference within a budget (e.g., number of interactions) </a:t>
            </a:r>
          </a:p>
        </p:txBody>
      </p:sp>
    </p:spTree>
    <p:extLst>
      <p:ext uri="{BB962C8B-B14F-4D97-AF65-F5344CB8AC3E}">
        <p14:creationId xmlns:p14="http://schemas.microsoft.com/office/powerpoint/2010/main" val="1504567779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 step back </a:t>
            </a:r>
            <a:r>
              <a:rPr lang="mr-IN" dirty="0"/>
              <a:t>…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03464" y="919658"/>
            <a:ext cx="5148072" cy="649224"/>
          </a:xfrm>
        </p:spPr>
        <p:txBody>
          <a:bodyPr/>
          <a:lstStyle/>
          <a:p>
            <a:r>
              <a:rPr lang="en-US" dirty="0"/>
              <a:t>Learning from an unknown environment 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  <p:pic>
        <p:nvPicPr>
          <p:cNvPr id="1026" name="Picture 2" descr="mage result for blindfold seek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0388" y="1568882"/>
            <a:ext cx="5195342" cy="292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4527472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Multi-armed bandits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Maximize the </a:t>
            </a:r>
            <a:r>
              <a:rPr lang="en-US" dirty="0">
                <a:solidFill>
                  <a:srgbClr val="C00000"/>
                </a:solidFill>
              </a:rPr>
              <a:t>reward</a:t>
            </a:r>
            <a:r>
              <a:rPr lang="en-US" dirty="0"/>
              <a:t> by successively playing gamble machines (the ‘arms’ of the bandits)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 Invented in </a:t>
            </a:r>
            <a:r>
              <a:rPr lang="en-US" b="1" dirty="0"/>
              <a:t>early 1950s</a:t>
            </a:r>
            <a:r>
              <a:rPr lang="en-US" dirty="0"/>
              <a:t> by Robbins for decision making under uncertainty when the environment is unknown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The reward is unknown ahead of time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790" y="2473255"/>
            <a:ext cx="1900903" cy="190090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1233" y="2473253"/>
            <a:ext cx="1900903" cy="190090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7130" y="2473253"/>
            <a:ext cx="1900903" cy="1900903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7870908" y="3162094"/>
            <a:ext cx="5389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z="4000" dirty="0"/>
              <a:t>…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1481070" y="4458980"/>
                <a:ext cx="11862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Reward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charset="0"/>
                          </a:rPr>
                          <m:t>𝑋</m:t>
                        </m:r>
                      </m:e>
                      <m:sub>
                        <m:r>
                          <a:rPr lang="en-US" b="0" i="1" dirty="0" smtClean="0"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1070" y="4458980"/>
                <a:ext cx="1186287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4615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3743899" y="4458980"/>
                <a:ext cx="11916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Reward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charset="0"/>
                          </a:rPr>
                          <m:t>𝑋</m:t>
                        </m:r>
                      </m:e>
                      <m:sub>
                        <m:r>
                          <a:rPr lang="en-US" b="0" i="1" dirty="0" smtClean="0">
                            <a:latin typeface="Cambria Math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3899" y="4458980"/>
                <a:ext cx="1191608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4082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5996410" y="4442781"/>
                <a:ext cx="11916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Reward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charset="0"/>
                          </a:rPr>
                          <m:t>𝑋</m:t>
                        </m:r>
                      </m:e>
                      <m:sub>
                        <m:r>
                          <a:rPr lang="en-US" b="0" i="1" dirty="0" smtClean="0">
                            <a:latin typeface="Cambria Math" charset="0"/>
                          </a:rPr>
                          <m:t>3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6410" y="4442781"/>
                <a:ext cx="1191608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4615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2409480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Multi-armed bandits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dirty="0"/>
                  <a:t>Reward = random variable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charset="0"/>
                          </a:rPr>
                          <m:t>𝑋</m:t>
                        </m:r>
                      </m:e>
                      <m:sub>
                        <m:r>
                          <a:rPr lang="en-US" i="1" dirty="0">
                            <a:latin typeface="Cambria Math" charset="0"/>
                          </a:rPr>
                          <m:t>𝑖</m:t>
                        </m:r>
                        <m:r>
                          <a:rPr lang="en-US" i="1" dirty="0">
                            <a:latin typeface="Cambria Math" charset="0"/>
                          </a:rPr>
                          <m:t>,</m:t>
                        </m:r>
                        <m:r>
                          <a:rPr lang="en-US" i="1" dirty="0">
                            <a:latin typeface="Cambria Math" charset="0"/>
                          </a:rPr>
                          <m:t>𝑛</m:t>
                        </m:r>
                      </m:sub>
                    </m:sSub>
                    <m:r>
                      <a:rPr lang="en-US" i="1" dirty="0">
                        <a:latin typeface="Cambria Math" charset="0"/>
                      </a:rPr>
                      <m:t> ; 1 ≤ </m:t>
                    </m:r>
                    <m:r>
                      <a:rPr lang="en-US" i="1" dirty="0">
                        <a:latin typeface="Cambria Math" charset="0"/>
                      </a:rPr>
                      <m:t>𝑖</m:t>
                    </m:r>
                    <m:r>
                      <a:rPr lang="en-US" i="1" dirty="0">
                        <a:latin typeface="Cambria Math" charset="0"/>
                      </a:rPr>
                      <m:t> ≤ </m:t>
                    </m:r>
                    <m:r>
                      <a:rPr lang="en-US" i="1" dirty="0">
                        <a:latin typeface="Cambria Math" charset="0"/>
                      </a:rPr>
                      <m:t>𝐾</m:t>
                    </m:r>
                    <m:r>
                      <a:rPr lang="en-US" i="1" dirty="0">
                        <a:latin typeface="Cambria Math" charset="0"/>
                      </a:rPr>
                      <m:t>, </m:t>
                    </m:r>
                    <m:r>
                      <a:rPr lang="en-US" i="1" dirty="0">
                        <a:latin typeface="Cambria Math" charset="0"/>
                      </a:rPr>
                      <m:t>𝑛</m:t>
                    </m:r>
                    <m:r>
                      <a:rPr lang="en-US" i="1" dirty="0">
                        <a:latin typeface="Cambria Math" charset="0"/>
                      </a:rPr>
                      <m:t> ≥ 1 </m:t>
                    </m:r>
                  </m:oMath>
                </a14:m>
                <a:r>
                  <a:rPr lang="en-US" dirty="0"/>
                  <a:t> 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/>
                  <a:t>𝑖 = index of the gambling machine  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/>
                  <a:t>𝑛 = number of plays  </a:t>
                </a:r>
              </a:p>
              <a:p>
                <a:pPr marL="285750" indent="-285750">
                  <a:buFont typeface="Arial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charset="0"/>
                          </a:rPr>
                          <m:t>𝜇</m:t>
                        </m:r>
                      </m:e>
                      <m:sub>
                        <m:r>
                          <a:rPr lang="en-US" i="1" dirty="0"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= expected reward of machine 𝑖. </a:t>
                </a:r>
              </a:p>
              <a:p>
                <a:pPr marL="285750" indent="-285750">
                  <a:buFont typeface="Arial" charset="0"/>
                  <a:buChar char="•"/>
                </a:pPr>
                <a:endParaRPr lang="en-US" dirty="0"/>
              </a:p>
              <a:p>
                <a:pPr marL="285750" indent="-285750">
                  <a:buFont typeface="Arial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513" t="-11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342900" y="2932074"/>
            <a:ext cx="8573133" cy="1013792"/>
          </a:xfrm>
          <a:prstGeom prst="roundRect">
            <a:avLst/>
          </a:prstGeom>
          <a:solidFill>
            <a:srgbClr val="2B8CBE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/>
              <a:t>A policy, or allocation strategy 𝐴 is an algorithm that chooses the next machine to play based on the sequence of past plays and obtained rewards.</a:t>
            </a:r>
          </a:p>
        </p:txBody>
      </p:sp>
    </p:spTree>
    <p:extLst>
      <p:ext uri="{BB962C8B-B14F-4D97-AF65-F5344CB8AC3E}">
        <p14:creationId xmlns:p14="http://schemas.microsoft.com/office/powerpoint/2010/main" val="700339712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Exploration vs Exploitation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  <p:pic>
        <p:nvPicPr>
          <p:cNvPr id="5" name="Picture 2" descr="ernoulli bandit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8779" y="760585"/>
            <a:ext cx="5872725" cy="356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/>
          <p:cNvSpPr txBox="1">
            <a:spLocks/>
          </p:cNvSpPr>
          <p:nvPr/>
        </p:nvSpPr>
        <p:spPr>
          <a:xfrm>
            <a:off x="167290" y="4321347"/>
            <a:ext cx="8795702" cy="3086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lang="en-US" sz="1000" b="0" i="0" kern="1200" dirty="0">
                <a:solidFill>
                  <a:srgbClr val="285096"/>
                </a:solidFill>
                <a:latin typeface="Helvetica Neue"/>
                <a:ea typeface="+mn-ea"/>
                <a:cs typeface="Helvetica Neue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>
                <a:hlinkClick r:id="rId3"/>
              </a:rPr>
              <a:t>https://lilianweng.github.io/lil-log/2018/01/23/the-multi-armed-bandit-problem-and-its-solutions.html</a:t>
            </a:r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251670377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pure exploitation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989438"/>
            <a:ext cx="8458200" cy="2566056"/>
          </a:xfrm>
        </p:spPr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DBB84"/>
                </a:solidFill>
              </a:rPr>
              <a:t>Exploitation vs exploration dilemma</a:t>
            </a:r>
            <a:r>
              <a:rPr lang="en-US" dirty="0"/>
              <a:t>: Should you </a:t>
            </a:r>
            <a:r>
              <a:rPr lang="en-US" dirty="0">
                <a:solidFill>
                  <a:srgbClr val="C00000"/>
                </a:solidFill>
              </a:rPr>
              <a:t>exploit</a:t>
            </a:r>
            <a:r>
              <a:rPr lang="en-US" dirty="0"/>
              <a:t> the information you’ve learned or </a:t>
            </a:r>
            <a:r>
              <a:rPr lang="en-US" dirty="0">
                <a:solidFill>
                  <a:srgbClr val="C00000"/>
                </a:solidFill>
              </a:rPr>
              <a:t>explore</a:t>
            </a:r>
            <a:r>
              <a:rPr lang="en-US" dirty="0"/>
              <a:t> new options in the hope of greater payoff? 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In the greedy case, the balance is completely towards exploitation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634411" y="1311964"/>
            <a:ext cx="7447341" cy="477079"/>
          </a:xfrm>
          <a:prstGeom prst="roundRect">
            <a:avLst/>
          </a:prstGeom>
          <a:solidFill>
            <a:srgbClr val="2B8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Choose the machine with current best expected reward</a:t>
            </a:r>
          </a:p>
        </p:txBody>
      </p:sp>
    </p:spTree>
    <p:extLst>
      <p:ext uri="{BB962C8B-B14F-4D97-AF65-F5344CB8AC3E}">
        <p14:creationId xmlns:p14="http://schemas.microsoft.com/office/powerpoint/2010/main" val="2084785164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Quality measure - Regret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lvl="0" indent="0" defTabSz="914400">
                  <a:spcAft>
                    <a:spcPts val="0"/>
                  </a:spcAft>
                  <a:buSzTx/>
                  <a:defRPr/>
                </a:pPr>
                <a:r>
                  <a:rPr lang="en-US" dirty="0"/>
                  <a:t>Total expected regret (after T plays): </a:t>
                </a:r>
              </a:p>
              <a:p>
                <a:pPr marL="0" lvl="0" indent="0" defTabSz="914400">
                  <a:spcAft>
                    <a:spcPts val="0"/>
                  </a:spcAft>
                  <a:buSzTx/>
                  <a:defRPr/>
                </a:pPr>
                <a:endParaRPr lang="en-US" dirty="0"/>
              </a:p>
              <a:p>
                <a:pPr marL="0" lvl="0" indent="0" defTabSz="914400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𝑇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</a:rPr>
                        <m:t> 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charset="0"/>
                            </a:rPr>
                            <m:t>𝜇</m:t>
                          </m:r>
                        </m:e>
                        <m:sup>
                          <m:r>
                            <a:rPr lang="en-US" i="1">
                              <a:latin typeface="Cambria Math" charset="0"/>
                            </a:rPr>
                            <m:t>∗</m:t>
                          </m:r>
                        </m:sup>
                      </m:sSup>
                      <m:r>
                        <a:rPr lang="en-US" i="1">
                          <a:latin typeface="Cambria Math" charset="0"/>
                        </a:rPr>
                        <m:t>⋅</m:t>
                      </m:r>
                      <m:r>
                        <a:rPr lang="en-US" i="1">
                          <a:latin typeface="Cambria Math" charset="0"/>
                        </a:rPr>
                        <m:t>𝑇</m:t>
                      </m:r>
                      <m:r>
                        <a:rPr lang="en-US" i="1">
                          <a:latin typeface="Cambria Math" charset="0"/>
                        </a:rPr>
                        <m:t>−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charset="0"/>
                            </a:rPr>
                            <m:t>𝐾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i="1">
                              <a:latin typeface="Cambria Math" charset="0"/>
                            </a:rPr>
                            <m:t>⋅</m:t>
                          </m:r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𝔼</m:t>
                          </m:r>
                        </m:e>
                      </m:nary>
                      <m:r>
                        <a:rPr lang="en-US" i="1">
                          <a:latin typeface="Cambria Math" charset="0"/>
                        </a:rPr>
                        <m:t>[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charset="0"/>
                            </a:rPr>
                            <m:t>,</m:t>
                          </m:r>
                          <m:r>
                            <a:rPr lang="en-US" i="1">
                              <a:latin typeface="Cambria Math" charset="0"/>
                            </a:rPr>
                            <m:t>𝑇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  <a:p>
                <a:pPr marL="0" lvl="0" indent="0" defTabSz="914400">
                  <a:spcAft>
                    <a:spcPts val="0"/>
                  </a:spcAft>
                </a:pPr>
                <a:endParaRPr lang="en-US" dirty="0"/>
              </a:p>
              <a:p>
                <a:pPr marL="0" lvl="0" indent="0" defTabSz="914400">
                  <a:spcAft>
                    <a:spcPts val="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</a:rPr>
                          <m:t>𝜇</m:t>
                        </m:r>
                      </m:e>
                      <m:sup>
                        <m:r>
                          <a:rPr lang="en-US" i="1">
                            <a:latin typeface="Cambria Math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: highest expected reward</a:t>
                </a:r>
              </a:p>
              <a:p>
                <a:pPr marL="0" lvl="0" indent="0" defTabSz="914400"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𝔼</m:t>
                    </m:r>
                    <m:r>
                      <a:rPr lang="en-US" i="1">
                        <a:latin typeface="Cambria Math" charset="0"/>
                      </a:rPr>
                      <m:t>[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𝑖</m:t>
                        </m:r>
                        <m:r>
                          <a:rPr lang="en-US" i="1">
                            <a:latin typeface="Cambria Math" charset="0"/>
                          </a:rPr>
                          <m:t>,</m:t>
                        </m:r>
                        <m:r>
                          <a:rPr lang="en-US" i="1">
                            <a:latin typeface="Cambria Math" charset="0"/>
                          </a:rPr>
                          <m:t>𝑇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]</m:t>
                    </m:r>
                  </m:oMath>
                </a14:m>
                <a:r>
                  <a:rPr lang="en-US" dirty="0"/>
                  <a:t>: expected number of times machine </a:t>
                </a:r>
                <a:r>
                  <a:rPr lang="en-US" i="1" dirty="0"/>
                  <a:t>i</a:t>
                </a:r>
                <a:r>
                  <a:rPr lang="en-US" dirty="0"/>
                  <a:t> is played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657" t="-2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/>
              <p:cNvSpPr/>
              <p:nvPr/>
            </p:nvSpPr>
            <p:spPr>
              <a:xfrm>
                <a:off x="410585" y="3415012"/>
                <a:ext cx="8309114" cy="914400"/>
              </a:xfrm>
              <a:prstGeom prst="roundRect">
                <a:avLst/>
              </a:prstGeom>
              <a:solidFill>
                <a:srgbClr val="2B8CBE"/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An algorithm solve the multi-armed problem if </a:t>
                </a:r>
              </a:p>
              <a:p>
                <a:pPr algn="ctr"/>
                <a:r>
                  <a:rPr lang="en-US" dirty="0"/>
                  <a:t>it matches the lower bound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charset="0"/>
                          </a:rPr>
                          <m:t>𝑅</m:t>
                        </m:r>
                      </m:e>
                      <m:sub>
                        <m:r>
                          <a:rPr lang="en-US" i="1" dirty="0" smtClean="0">
                            <a:latin typeface="Cambria Math" charset="0"/>
                          </a:rPr>
                          <m:t>𝑇</m:t>
                        </m:r>
                      </m:sub>
                    </m:sSub>
                    <m:r>
                      <a:rPr lang="en-US" b="0" i="1" dirty="0" smtClean="0">
                        <a:latin typeface="Cambria Math" charset="0"/>
                      </a:rPr>
                      <m:t>=</m:t>
                    </m:r>
                    <m:r>
                      <a:rPr lang="en-US" b="0" i="1" dirty="0" smtClean="0">
                        <a:latin typeface="Cambria Math" charset="0"/>
                      </a:rPr>
                      <m:t>𝑂</m:t>
                    </m:r>
                    <m:r>
                      <a:rPr lang="en-US" b="0" i="1" dirty="0" smtClean="0">
                        <a:latin typeface="Cambria Math" charset="0"/>
                      </a:rPr>
                      <m:t>(</m:t>
                    </m:r>
                    <m:func>
                      <m:func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charset="0"/>
                          </a:rPr>
                          <m:t>log</m:t>
                        </m:r>
                      </m:fName>
                      <m:e>
                        <m:r>
                          <a:rPr lang="en-US" b="0" i="1" dirty="0" smtClean="0">
                            <a:latin typeface="Cambria Math" charset="0"/>
                          </a:rPr>
                          <m:t>𝑇</m:t>
                        </m:r>
                        <m:r>
                          <a:rPr lang="en-US" b="0" i="1" dirty="0" smtClean="0">
                            <a:latin typeface="Cambria Math" charset="0"/>
                          </a:rPr>
                          <m:t>)</m:t>
                        </m:r>
                      </m:e>
                    </m:func>
                    <m:r>
                      <a:rPr lang="en-US" i="1" dirty="0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/>
                  <a:t>[Think about binary search]</a:t>
                </a:r>
              </a:p>
            </p:txBody>
          </p:sp>
        </mc:Choice>
        <mc:Fallback xmlns="">
          <p:sp>
            <p:nvSpPr>
              <p:cNvPr id="5" name="Rounded 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585" y="3415012"/>
                <a:ext cx="8309114" cy="914400"/>
              </a:xfrm>
              <a:prstGeom prst="roundRect">
                <a:avLst/>
              </a:prstGeom>
              <a:blipFill rotWithShape="0">
                <a:blip r:embed="rId3"/>
                <a:stretch>
                  <a:fillRect b="-3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5864073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optimistic 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  <p:pic>
        <p:nvPicPr>
          <p:cNvPr id="5" name="Picture 2" descr="mage result for optimism turtle fly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4724" y="933196"/>
            <a:ext cx="3029099" cy="362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649017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Upper confidence bound (UCB)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dirty="0"/>
                  <a:t>Formalise the intuition using </a:t>
                </a:r>
                <a:r>
                  <a:rPr lang="en-US" dirty="0">
                    <a:solidFill>
                      <a:srgbClr val="C00000"/>
                    </a:solidFill>
                  </a:rPr>
                  <a:t>confidence intervals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/>
                  <a:t>Optimistic estimate of the mean of arm = ‘largest value it could plausibly be’ 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/>
                  <a:t>Suggests </a:t>
                </a:r>
              </a:p>
              <a:p>
                <a:pPr marL="0" indent="0" algn="ctr"/>
                <a:r>
                  <a:rPr lang="en-US" dirty="0"/>
                  <a:t>Optimistic estimate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𝑗</m:t>
                            </m:r>
                          </m:sub>
                        </m:sSub>
                      </m:den>
                    </m:f>
                    <m:nary>
                      <m:naryPr>
                        <m:chr m:val="∑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charset="0"/>
                          </a:rPr>
                          <m:t>𝑠</m:t>
                        </m:r>
                        <m:r>
                          <a:rPr lang="en-US" i="1">
                            <a:latin typeface="Cambria Math" charset="0"/>
                          </a:rPr>
                          <m:t>=1</m:t>
                        </m:r>
                      </m:sub>
                      <m:sup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𝑗</m:t>
                            </m:r>
                          </m:sub>
                        </m:sSub>
                      </m:sup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𝑗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𝑠</m:t>
                            </m:r>
                          </m:sub>
                        </m:sSub>
                      </m:e>
                    </m:nary>
                    <m:r>
                      <a:rPr lang="en-US" i="1">
                        <a:latin typeface="Cambria Math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charset="0"/>
                              </a:rPr>
                              <m:t>2</m:t>
                            </m:r>
                            <m:func>
                              <m:func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charset="0"/>
                                  </a:rPr>
                                  <m:t>log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charset="0"/>
                                      </a:rPr>
                                      <m:t>1/</m:t>
                                    </m:r>
                                    <m:r>
                                      <a:rPr lang="en-US" i="1">
                                        <a:latin typeface="Cambria Math" charset="0"/>
                                      </a:rPr>
                                      <m:t>𝑡</m:t>
                                    </m:r>
                                  </m:e>
                                </m:d>
                              </m:e>
                            </m:func>
                          </m:num>
                          <m:den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𝑗</m:t>
                                </m:r>
                              </m:sub>
                            </m:sSub>
                          </m:den>
                        </m:f>
                      </m:e>
                    </m:rad>
                  </m:oMath>
                </a14:m>
                <a:endParaRPr lang="en-US" dirty="0"/>
              </a:p>
              <a:p>
                <a:pPr marL="0" indent="0" algn="ctr"/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513" t="-2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137382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UCB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spcAft>
                    <a:spcPts val="0"/>
                  </a:spcAft>
                  <a:buFont typeface="+mj-lt"/>
                  <a:buAutoNum type="arabicPeriod"/>
                  <a:defRPr/>
                </a:pPr>
                <a:r>
                  <a:rPr lang="en-US" dirty="0"/>
                  <a:t>Pull at each time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charset="0"/>
                      </a:rPr>
                      <m:t>𝑡</m:t>
                    </m:r>
                  </m:oMath>
                </a14:m>
                <a:r>
                  <a:rPr lang="en-US" dirty="0"/>
                  <a:t> the arm with the maximum probability of being the best</a:t>
                </a:r>
              </a:p>
              <a:p>
                <a:pPr marL="457200" indent="-457200">
                  <a:spcAft>
                    <a:spcPts val="0"/>
                  </a:spcAft>
                  <a:buFont typeface="+mj-lt"/>
                  <a:buAutoNum type="arabicPeriod"/>
                  <a:defRPr/>
                </a:pPr>
                <a:endParaRPr lang="en-US" dirty="0"/>
              </a:p>
              <a:p>
                <a:pPr marL="457200" indent="-457200">
                  <a:spcAft>
                    <a:spcPts val="0"/>
                  </a:spcAft>
                  <a:buFont typeface="+mj-lt"/>
                  <a:buAutoNum type="arabicPeriod"/>
                  <a:defRPr/>
                </a:pPr>
                <a:endParaRPr lang="en-US" dirty="0"/>
              </a:p>
              <a:p>
                <a:pPr marL="457200" indent="-457200">
                  <a:spcAft>
                    <a:spcPts val="0"/>
                  </a:spcAft>
                  <a:buFont typeface="+mj-lt"/>
                  <a:buAutoNum type="arabicPeriod"/>
                  <a:defRPr/>
                </a:pPr>
                <a:endParaRPr lang="en-US" dirty="0"/>
              </a:p>
              <a:p>
                <a:pPr marL="457200" indent="-457200">
                  <a:spcAft>
                    <a:spcPts val="0"/>
                  </a:spcAft>
                  <a:buFont typeface="+mj-lt"/>
                  <a:buAutoNum type="arabicPeriod"/>
                  <a:defRPr/>
                </a:pPr>
                <a:endParaRPr lang="en-US" dirty="0"/>
              </a:p>
              <a:p>
                <a:pPr marL="457200" indent="-457200">
                  <a:spcAft>
                    <a:spcPts val="0"/>
                  </a:spcAft>
                  <a:buFont typeface="+mj-lt"/>
                  <a:buAutoNum type="arabicPeriod"/>
                  <a:defRPr/>
                </a:pPr>
                <a:endParaRPr lang="en-US" dirty="0"/>
              </a:p>
              <a:p>
                <a:pPr marL="457200" indent="-457200">
                  <a:spcAft>
                    <a:spcPts val="0"/>
                  </a:spcAft>
                  <a:buFont typeface="+mj-lt"/>
                  <a:buAutoNum type="arabicPeriod"/>
                  <a:defRPr/>
                </a:pPr>
                <a:r>
                  <a:rPr lang="en-US" dirty="0"/>
                  <a:t>Repeat until the budget (number of steps T) is depleted</a:t>
                </a:r>
              </a:p>
              <a:p>
                <a:pPr marL="0" indent="0" algn="just">
                  <a:spcAft>
                    <a:spcPts val="0"/>
                  </a:spcAft>
                  <a:defRPr/>
                </a:pPr>
                <a:endParaRPr lang="en-US" i="1" dirty="0">
                  <a:latin typeface="Cambria Math" charset="0"/>
                </a:endParaRPr>
              </a:p>
              <a:p>
                <a:pPr marL="0" indent="0" algn="just">
                  <a:spcAft>
                    <a:spcPts val="0"/>
                  </a:spcAft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: number of times the arm j has been pulled</a:t>
                </a:r>
              </a:p>
              <a:p>
                <a:pPr marL="0" indent="0" algn="just">
                  <a:spcAft>
                    <a:spcPts val="0"/>
                  </a:spcAft>
                  <a:defRPr/>
                </a:pPr>
                <a:r>
                  <a:rPr lang="en-US" b="1" dirty="0"/>
                  <a:t>Balance exploration and exploitation:</a:t>
                </a:r>
                <a:r>
                  <a:rPr lang="en-US" dirty="0"/>
                  <a:t> The uncertainty diminishes as the time passes</a:t>
                </a:r>
              </a:p>
              <a:p>
                <a:pPr marL="457200" indent="-457200">
                  <a:spcAft>
                    <a:spcPts val="0"/>
                  </a:spcAft>
                  <a:buFont typeface="+mj-lt"/>
                  <a:buAutoNum type="arabicPeriod"/>
                  <a:defRPr/>
                </a:pPr>
                <a:endParaRPr lang="en-US" dirty="0"/>
              </a:p>
              <a:p>
                <a:pPr marL="457200" indent="-457200">
                  <a:spcAft>
                    <a:spcPts val="0"/>
                  </a:spcAft>
                  <a:buFont typeface="+mj-lt"/>
                  <a:buAutoNum type="arabicPeriod"/>
                  <a:defRPr/>
                </a:pPr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657" t="-2226" r="-17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/>
              <p:cNvSpPr/>
              <p:nvPr/>
            </p:nvSpPr>
            <p:spPr>
              <a:xfrm>
                <a:off x="2820202" y="1371734"/>
                <a:ext cx="3235985" cy="1213493"/>
              </a:xfrm>
              <a:prstGeom prst="roundRect">
                <a:avLst/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𝑗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𝑠</m:t>
                              </m:r>
                            </m:sub>
                          </m:sSub>
                        </m:e>
                      </m:nary>
                      <m:r>
                        <a:rPr lang="en-US" b="0" i="1" smtClean="0">
                          <a:latin typeface="Cambria Math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charset="0"/>
                                </a:rPr>
                                <m:t>2</m:t>
                              </m:r>
                              <m:func>
                                <m:func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charset="0"/>
                                    </a:rPr>
                                    <m:t>log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1/</m:t>
                                      </m:r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func>
                            </m:num>
                            <m:den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ounded 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0202" y="1371734"/>
                <a:ext cx="3235985" cy="1213493"/>
              </a:xfrm>
              <a:prstGeom prst="round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65734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Tutorial’s goals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564573" y="1089911"/>
            <a:ext cx="7772400" cy="135466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Helvetica Neue Regular" charset="0"/>
              </a:rPr>
              <a:t>Exploratory methods using examples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Helvetica Neue Regular" charset="0"/>
              </a:rPr>
              <a:t>Algorithms for retrieving data without using query languages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Helvetica Neue Regular" charset="0"/>
              </a:rPr>
              <a:t>Interactive methods and user-in-the-loop feedback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Helvetica Neue Regular" charset="0"/>
              </a:rPr>
              <a:t>Machine learning for adaptive, online methods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64573" y="3053733"/>
            <a:ext cx="7772400" cy="1270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Helvetica Neue Regular" charset="0"/>
              </a:rPr>
              <a:t>Declarative query methods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Helvetica Neue Regular" charset="0"/>
              </a:rPr>
              <a:t>User interfaces and visualization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Helvetica Neue Regular" charset="0"/>
              </a:rPr>
              <a:t>Optimizations for fast data access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Helvetica Neue Regular" charset="0"/>
              </a:rPr>
              <a:t>Dynamic data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78742" y="2518323"/>
            <a:ext cx="1382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24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But NOT</a:t>
            </a:r>
          </a:p>
        </p:txBody>
      </p:sp>
    </p:spTree>
    <p:extLst>
      <p:ext uri="{BB962C8B-B14F-4D97-AF65-F5344CB8AC3E}">
        <p14:creationId xmlns:p14="http://schemas.microsoft.com/office/powerpoint/2010/main" val="1070565226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Bayesian UCB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2038864"/>
            <a:ext cx="8458200" cy="2516629"/>
          </a:xfrm>
        </p:spPr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en-US" sz="2000" dirty="0"/>
              <a:t>In UCB no prior on the reward</a:t>
            </a:r>
          </a:p>
          <a:p>
            <a:pPr lvl="2"/>
            <a:r>
              <a:rPr lang="en-US" sz="1600" dirty="0"/>
              <a:t>Hence, we use </a:t>
            </a:r>
            <a:r>
              <a:rPr lang="en-US" sz="1600" dirty="0" err="1"/>
              <a:t>Hoeffding’s</a:t>
            </a:r>
            <a:r>
              <a:rPr lang="en-US" sz="1600" dirty="0"/>
              <a:t> Inequality for a very generalize estimation.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accent1"/>
                </a:solidFill>
              </a:rPr>
              <a:t>If we consider a prior we can get a better estimate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For example, if we expect the mean reward of every slot machine to be Gaussian</a:t>
            </a:r>
          </a:p>
          <a:p>
            <a:pPr lvl="2"/>
            <a:r>
              <a:rPr lang="en-US" sz="1600" dirty="0"/>
              <a:t>set the upper bound as 95% confidence interval by setting the exploration to be twice the standard deviation.</a:t>
            </a:r>
            <a:br>
              <a:rPr lang="en-US" sz="1600" dirty="0"/>
            </a:br>
            <a:endParaRPr lang="en-US" sz="1600" b="1" dirty="0"/>
          </a:p>
          <a:p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  <p:pic>
        <p:nvPicPr>
          <p:cNvPr id="5" name="Picture 2" descr="aussian prior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6270" y="249321"/>
            <a:ext cx="3820555" cy="1595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233917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Back to our problem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257376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Gaussian processes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ln>
            <a:noFill/>
          </a:ln>
        </p:spPr>
        <p:txBody>
          <a:bodyPr/>
          <a:lstStyle/>
          <a:p>
            <a:r>
              <a:rPr lang="en-US" sz="1600" dirty="0">
                <a:solidFill>
                  <a:srgbClr val="285096"/>
                </a:solidFill>
              </a:rPr>
              <a:t>[Bishop </a:t>
            </a:r>
            <a:r>
              <a:rPr lang="en-US" sz="1600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</a:t>
            </a:r>
            <a:r>
              <a:rPr lang="en-US" sz="1600" dirty="0">
                <a:solidFill>
                  <a:srgbClr val="285096"/>
                </a:solidFill>
              </a:rPr>
              <a:t> 2006]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1672390" y="974558"/>
            <a:ext cx="6533147" cy="365263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Helvetica Neue Regular" charset="0"/>
              </a:rPr>
              <a:t>Idea</a:t>
            </a:r>
            <a:r>
              <a:rPr lang="en-US" dirty="0">
                <a:latin typeface="Helvetica Neue Regular" charset="0"/>
              </a:rPr>
              <a:t>: Model the user preferences as a Gaussian Process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6811" y="1543304"/>
            <a:ext cx="7979557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A Gaussian Process (GP) is an infinite set of variables, any subset of this is Gaussian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725857" y="1957035"/>
                <a:ext cx="4426212" cy="6046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defTabSz="430213">
                  <a:spcAft>
                    <a:spcPts val="400"/>
                  </a:spcAft>
                  <a:buSzPct val="10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𝑃</m:t>
                      </m:r>
                      <m:d>
                        <m:dPr>
                          <m:ctrlPr>
                            <a:rPr lang="en-US" sz="1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Helvetica Neue Regular" charset="0"/>
                            </a:rPr>
                          </m:ctrlPr>
                        </m:dPr>
                        <m:e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𝐟</m:t>
                          </m:r>
                        </m:e>
                        <m:e>
                          <m:r>
                            <m:rPr>
                              <m:sty m:val="p"/>
                            </m:rP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Σ</m:t>
                          </m:r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,</m:t>
                          </m:r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𝜇</m:t>
                          </m:r>
                        </m:e>
                      </m:d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=</m:t>
                      </m:r>
                      <m:sSup>
                        <m:sSupPr>
                          <m:ctrlPr>
                            <a:rPr lang="en-US" sz="1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Helvetica Neue Regular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16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Helvetica Neue Regular" charset="0"/>
                                </a:rPr>
                              </m:ctrlPr>
                            </m:dPr>
                            <m:e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2</m:t>
                              </m:r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𝜋</m:t>
                              </m:r>
                              <m:r>
                                <m:rPr>
                                  <m:sty m:val="p"/>
                                </m:rP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Σ</m:t>
                              </m:r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sz="16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Helvetica Neue Regular" charset="0"/>
                                </a:rPr>
                              </m:ctrlPr>
                            </m:fPr>
                            <m:num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func>
                        <m:funcPr>
                          <m:ctrlPr>
                            <a:rPr lang="en-US" sz="1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Helvetica Neue Regular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exp</m:t>
                          </m:r>
                        </m:fName>
                        <m:e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(−</m:t>
                          </m:r>
                          <m:f>
                            <m:fPr>
                              <m:ctrlPr>
                                <a:rPr lang="en-US" sz="16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Helvetica Neue Regular" charset="0"/>
                                </a:rPr>
                              </m:ctrlPr>
                            </m:fPr>
                            <m:num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16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Helvetica Neue Regular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Helvetica Neue Regular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  <m:t>𝐟</m:t>
                                  </m:r>
                                  <m:r>
                                    <a:rPr lang="en-US" sz="1600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  <m:t>−</m:t>
                                  </m:r>
                                  <m:r>
                                    <a:rPr lang="en-US" sz="1600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  <m:t>𝜇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⊤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16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Helvetica Neue Regular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Σ</m:t>
                              </m:r>
                            </m:e>
                            <m:sup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−1</m:t>
                              </m:r>
                            </m:sup>
                          </m:sSup>
                        </m:e>
                      </m:func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(</m:t>
                      </m:r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𝐟</m:t>
                      </m:r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−</m:t>
                      </m:r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𝜇</m:t>
                      </m:r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))</m:t>
                      </m:r>
                    </m:oMath>
                  </m:oMathPara>
                </a14:m>
                <a:endParaRPr lang="en-US" sz="1600" dirty="0">
                  <a:solidFill>
                    <a:srgbClr val="000000"/>
                  </a:solidFill>
                  <a:latin typeface="Helvetica Neue Regular" charset="0"/>
                  <a:cs typeface="Helvetica Neue Regular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5857" y="1957035"/>
                <a:ext cx="4426212" cy="60465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ounded Rectangle 8"/>
          <p:cNvSpPr/>
          <p:nvPr/>
        </p:nvSpPr>
        <p:spPr>
          <a:xfrm>
            <a:off x="7152069" y="2046063"/>
            <a:ext cx="1775363" cy="38049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 Regular" charset="0"/>
              </a:rPr>
              <a:t>Gaussian prior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76811" y="3132666"/>
                <a:ext cx="3873962" cy="831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defTabSz="430213">
                  <a:spcAft>
                    <a:spcPts val="400"/>
                  </a:spcAft>
                  <a:buSzPct val="100000"/>
                </a:pPr>
                <a:r>
                  <a:rPr lang="en-US" sz="1600" dirty="0">
                    <a:solidFill>
                      <a:srgbClr val="000000"/>
                    </a:solidFill>
                    <a:latin typeface="Helvetica Neue Regular" charset="0"/>
                    <a:cs typeface="Helvetica Neue Regular" charset="0"/>
                  </a:rPr>
                  <a:t>Given observations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 Neue Regular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160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Helvetica Neue Regular" charset="0"/>
                              </a:rPr>
                            </m:ctrlPr>
                          </m:dPr>
                          <m:e>
                            <m:r>
                              <a:rPr lang="en-US" sz="1600" dirty="0" err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  <a:cs typeface="Helvetica Neue Regular" charset="0"/>
                              </a:rPr>
                              <m:t>𝑥</m:t>
                            </m:r>
                            <m:r>
                              <a:rPr lang="en-US" sz="1600" dirty="0" err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  <a:cs typeface="Helvetica Neue Regular" charset="0"/>
                              </a:rPr>
                              <m:t>,</m:t>
                            </m:r>
                            <m:r>
                              <a:rPr lang="en-US" sz="1600" dirty="0" err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  <a:cs typeface="Helvetica Neue Regular" charset="0"/>
                              </a:rPr>
                              <m:t>𝑦</m:t>
                            </m:r>
                          </m:e>
                        </m:d>
                      </m:e>
                      <m:sub>
                        <m:r>
                          <a:rPr lang="en-US" sz="1600" dirty="0" smtClean="0">
                            <a:solidFill>
                              <a:srgbClr val="000000"/>
                            </a:solidFill>
                            <a:latin typeface="Cambria Math" charset="0"/>
                            <a:cs typeface="Helvetica Neue Regular" charset="0"/>
                          </a:rPr>
                          <m:t>𝑖</m:t>
                        </m:r>
                        <m:r>
                          <a:rPr lang="en-US" sz="1600" dirty="0" smtClean="0">
                            <a:solidFill>
                              <a:srgbClr val="000000"/>
                            </a:solidFill>
                            <a:latin typeface="Cambria Math" charset="0"/>
                            <a:cs typeface="Helvetica Neue Regular" charset="0"/>
                          </a:rPr>
                          <m:t>=1</m:t>
                        </m:r>
                      </m:sub>
                      <m:sup>
                        <m:r>
                          <a:rPr lang="en-US" sz="1600" dirty="0" smtClean="0">
                            <a:solidFill>
                              <a:srgbClr val="000000"/>
                            </a:solidFill>
                            <a:latin typeface="Cambria Math" charset="0"/>
                            <a:cs typeface="Helvetica Neue Regular" charset="0"/>
                          </a:rPr>
                          <m:t>𝑛</m:t>
                        </m:r>
                      </m:sup>
                    </m:sSubSup>
                  </m:oMath>
                </a14:m>
                <a:r>
                  <a:rPr lang="en-US" sz="1600" dirty="0">
                    <a:solidFill>
                      <a:srgbClr val="000000"/>
                    </a:solidFill>
                    <a:latin typeface="Helvetica Neue Regular" charset="0"/>
                    <a:cs typeface="Helvetica Neue Regular" charset="0"/>
                  </a:rPr>
                  <a:t> over an unknown function f drawn from a Gaussian prior, the posterior is Gaussian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811" y="3132666"/>
                <a:ext cx="3873962" cy="831831"/>
              </a:xfrm>
              <a:prstGeom prst="rect">
                <a:avLst/>
              </a:prstGeom>
              <a:blipFill rotWithShape="0">
                <a:blip r:embed="rId3"/>
                <a:stretch>
                  <a:fillRect l="-945" t="-2941" r="-315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594521" y="3908898"/>
                <a:ext cx="2262671" cy="7894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defTabSz="430213">
                  <a:spcAft>
                    <a:spcPts val="400"/>
                  </a:spcAft>
                  <a:buSzPct val="10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𝑃</m:t>
                      </m:r>
                      <m:d>
                        <m:dPr>
                          <m:ctrlPr>
                            <a:rPr lang="en-US" sz="1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Helvetica Neue Regular" charset="0"/>
                            </a:rPr>
                          </m:ctrlPr>
                        </m:dPr>
                        <m:e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𝐟</m:t>
                          </m:r>
                        </m:e>
                        <m:e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𝐲</m:t>
                          </m:r>
                        </m:e>
                      </m:d>
                      <m:r>
                        <a:rPr lang="en-US" sz="1600" b="1" i="1" smtClean="0">
                          <a:solidFill>
                            <a:srgbClr val="0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∝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1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n-US" sz="1600" b="0" i="0" smtClean="0">
                              <a:solidFill>
                                <a:srgbClr val="0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x</m:t>
                          </m:r>
                          <m: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 </m:t>
                          </m:r>
                          <m: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𝑃</m:t>
                          </m:r>
                          <m:r>
                            <a:rPr lang="en-US" sz="1600" b="1" i="0" smtClean="0">
                              <a:solidFill>
                                <a:srgbClr val="0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r>
                            <a:rPr lang="en-US" sz="1600" b="1" i="0" smtClean="0">
                              <a:solidFill>
                                <a:srgbClr val="0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𝐟</m:t>
                          </m:r>
                          <m:r>
                            <a:rPr lang="en-US" sz="1600" b="1" i="0" smtClean="0">
                              <a:solidFill>
                                <a:srgbClr val="0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r>
                            <a:rPr lang="en-US" sz="1600" b="1" i="0" smtClean="0">
                              <a:solidFill>
                                <a:srgbClr val="0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𝐱</m:t>
                          </m:r>
                          <m:r>
                            <a:rPr lang="en-US" sz="1600" b="1" i="0" smtClean="0">
                              <a:solidFill>
                                <a:srgbClr val="0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r>
                            <a:rPr lang="en-US" sz="1600" b="1" i="0" smtClean="0">
                              <a:solidFill>
                                <a:srgbClr val="0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𝐲</m:t>
                          </m:r>
                          <m:r>
                            <a:rPr lang="en-US" sz="1600" b="1" i="0" smtClean="0">
                              <a:solidFill>
                                <a:srgbClr val="0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1600" dirty="0">
                  <a:solidFill>
                    <a:srgbClr val="000000"/>
                  </a:solidFill>
                  <a:latin typeface="Helvetica Neue Regular" charset="0"/>
                  <a:cs typeface="Helvetica Neue Regular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4521" y="3908898"/>
                <a:ext cx="2262671" cy="78944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ounded Rectangular Callout 11"/>
          <p:cNvSpPr/>
          <p:nvPr/>
        </p:nvSpPr>
        <p:spPr>
          <a:xfrm>
            <a:off x="1775110" y="2636864"/>
            <a:ext cx="3428999" cy="420626"/>
          </a:xfrm>
          <a:prstGeom prst="wedgeRoundRectCallout">
            <a:avLst>
              <a:gd name="adj1" fmla="val 21962"/>
              <a:gd name="adj2" fmla="val -111985"/>
              <a:gd name="adj3" fmla="val 16667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Helvetica Neue Regular" charset="0"/>
              </a:rPr>
              <a:t>Specified only by mean and covariance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2182" y="3132667"/>
            <a:ext cx="4138918" cy="1538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421622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3841" y="734291"/>
            <a:ext cx="3461310" cy="25959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GP-Select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sz="1400" dirty="0">
                <a:solidFill>
                  <a:srgbClr val="285096"/>
                </a:solidFill>
              </a:rPr>
              <a:t>[</a:t>
            </a:r>
            <a:r>
              <a:rPr lang="en-US" sz="1400" dirty="0" err="1">
                <a:solidFill>
                  <a:srgbClr val="285096"/>
                </a:solidFill>
              </a:rPr>
              <a:t>Vanchinathan</a:t>
            </a:r>
            <a:r>
              <a:rPr lang="en-US" sz="1400" dirty="0">
                <a:solidFill>
                  <a:srgbClr val="285096"/>
                </a:solidFill>
              </a:rPr>
              <a:t> </a:t>
            </a:r>
            <a:r>
              <a:rPr lang="en-US" sz="1400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  </a:t>
            </a:r>
            <a:r>
              <a:rPr lang="en-US" sz="1400" dirty="0">
                <a:solidFill>
                  <a:srgbClr val="285096"/>
                </a:solidFill>
              </a:rPr>
              <a:t>2015]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018" y="971550"/>
            <a:ext cx="4484917" cy="2493545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2907723" y="1445227"/>
            <a:ext cx="1700372" cy="335812"/>
          </a:xfrm>
          <a:prstGeom prst="wedgeRoundRectCallout">
            <a:avLst>
              <a:gd name="adj1" fmla="val -31833"/>
              <a:gd name="adj2" fmla="val 130921"/>
              <a:gd name="adj3" fmla="val 1666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Helvetica Neue Regular" charset="0"/>
              </a:rPr>
              <a:t>Learn posterior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3513220" y="2767263"/>
            <a:ext cx="2370222" cy="553453"/>
          </a:xfrm>
          <a:prstGeom prst="wedgeRoundRectCallout">
            <a:avLst>
              <a:gd name="adj1" fmla="val -41964"/>
              <a:gd name="adj2" fmla="val -82830"/>
              <a:gd name="adj3" fmla="val 1666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Helvetica Neue Regular" charset="0"/>
              </a:rPr>
              <a:t>Trades off exploration exploitation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1722612" y="3465095"/>
            <a:ext cx="2370222" cy="276727"/>
          </a:xfrm>
          <a:prstGeom prst="wedgeRoundRectCallout">
            <a:avLst>
              <a:gd name="adj1" fmla="val -26228"/>
              <a:gd name="adj2" fmla="val -135004"/>
              <a:gd name="adj3" fmla="val 1666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 Regular" charset="0"/>
              </a:rPr>
              <a:t>Ask user feedback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08095" y="3526487"/>
            <a:ext cx="4456669" cy="636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defTabSz="430213">
              <a:spcAft>
                <a:spcPts val="400"/>
              </a:spcAft>
              <a:buSzPct val="100000"/>
              <a:buFont typeface="Arial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Helvetica Neue Regular" charset="0"/>
                <a:cs typeface="Helvetica Neue Regular" charset="0"/>
              </a:rPr>
              <a:t>Exploration</a:t>
            </a:r>
            <a:r>
              <a:rPr lang="en-US" sz="16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: select items with high-variance</a:t>
            </a:r>
          </a:p>
          <a:p>
            <a:pPr marL="285750" indent="-285750" defTabSz="430213">
              <a:spcAft>
                <a:spcPts val="400"/>
              </a:spcAft>
              <a:buSzPct val="100000"/>
              <a:buFont typeface="Arial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Helvetica Neue Regular" charset="0"/>
                <a:cs typeface="Helvetica Neue Regular" charset="0"/>
              </a:rPr>
              <a:t>Exploitation</a:t>
            </a:r>
            <a:r>
              <a:rPr lang="en-US" sz="16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: select items with high-value</a:t>
            </a:r>
          </a:p>
        </p:txBody>
      </p:sp>
      <p:sp>
        <p:nvSpPr>
          <p:cNvPr id="15" name="Oval 14"/>
          <p:cNvSpPr/>
          <p:nvPr/>
        </p:nvSpPr>
        <p:spPr>
          <a:xfrm>
            <a:off x="8375076" y="1047951"/>
            <a:ext cx="95156" cy="100625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16" name="Oval 15"/>
          <p:cNvSpPr/>
          <p:nvPr/>
        </p:nvSpPr>
        <p:spPr>
          <a:xfrm flipH="1">
            <a:off x="7930800" y="1632706"/>
            <a:ext cx="101023" cy="10131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/>
              </a:solidFill>
              <a:latin typeface="Helvetica Neue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40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0.00093 C -0.01319 -0.00679 0.00191 0.0037 -0.00885 -0.00772 C -0.01111 -0.01018 -0.01371 -0.01173 -0.01615 -0.01389 C -0.01736 -0.01451 -0.01858 -0.01605 -0.01979 -0.01636 L -0.02951 -0.01944 C -0.04184 -0.02932 -0.02274 -0.01451 -0.03802 -0.02562 C -0.04062 -0.02716 -0.04288 -0.03025 -0.04549 -0.03117 C -0.05608 -0.03518 -0.05035 -0.03333 -0.0625 -0.03642 C -0.0658 -0.0358 -0.0691 -0.03518 -0.0724 -0.03426 C -0.07396 -0.03333 -0.07569 -0.0321 -0.07726 -0.03117 C -0.07934 -0.03025 -0.08142 -0.02963 -0.08333 -0.02839 C -0.08455 -0.02778 -0.08576 -0.02623 -0.08715 -0.02562 C -0.08871 -0.02377 -0.09028 -0.02346 -0.09201 -0.02253 C -0.09427 -0.02037 -0.0967 -0.01759 -0.0993 -0.01636 L -0.11389 -0.01049 C -0.1184 -0.00926 -0.12292 -0.0071 -0.12743 -0.00494 C -0.13073 -0.00309 -0.13403 -0.00185 -0.13698 0.00093 C -0.13837 0.00216 -0.13958 0.00309 -0.1408 0.00401 C -0.14288 0.00525 -0.14496 0.00556 -0.14687 0.00648 C -0.15017 0.00864 -0.1533 0.01111 -0.1566 0.01265 C -0.15868 0.01358 -0.16059 0.01451 -0.16285 0.01543 C -0.16389 0.01636 -0.1651 0.01759 -0.16632 0.01852 C -0.16788 0.01914 -0.16979 0.02037 -0.17135 0.0213 C -0.17378 0.02315 -0.17621 0.02562 -0.17847 0.02716 L -0.18837 0.03302 C -0.18993 0.03395 -0.19167 0.03488 -0.19323 0.03642 C -0.19705 0.03889 -0.19757 0.03951 -0.20174 0.04167 C -0.20573 0.04414 -0.2099 0.04506 -0.21406 0.04753 C -0.22101 0.05154 -0.21719 0.05 -0.225 0.0537 C -0.22656 0.05556 -0.22812 0.05864 -0.22986 0.05957 C -0.23385 0.06235 -0.23802 0.06296 -0.24201 0.06543 C -0.24375 0.06605 -0.24549 0.06698 -0.24722 0.0679 C -0.25573 0.07438 -0.24444 0.06852 -0.2592 0.07685 C -0.2651 0.08056 -0.27066 0.08241 -0.27621 0.0858 C -0.27795 0.08642 -0.27969 0.08735 -0.28125 0.08858 C -0.28333 0.09043 -0.28542 0.09352 -0.28733 0.09475 C -0.29097 0.09722 -0.29462 0.09815 -0.29826 0.10031 C -0.29965 0.10123 -0.30087 0.10216 -0.30208 0.10309 C -0.30399 0.10463 -0.30608 0.10494 -0.30816 0.10648 C -0.3191 0.11944 -0.30538 0.1037 -0.32257 0.1179 L -0.34462 0.13549 L -0.35573 0.14444 L -0.35937 0.14722 L -0.36319 0.15031 C -0.36389 0.15185 -0.36458 0.15463 -0.36545 0.15586 C -0.36667 0.15772 -0.36788 0.15802 -0.3691 0.15864 C -0.3724 0.1608 -0.37569 0.16296 -0.37882 0.16482 C -0.38281 0.16698 -0.38698 0.16759 -0.39115 0.17068 L -0.39844 0.17654 C -0.39965 0.17716 -0.40069 0.17901 -0.40208 0.17932 C -0.41424 0.18673 -0.40885 0.18272 -0.41927 0.19105 L -0.42292 0.19383 C -0.42413 0.19568 -0.42535 0.19784 -0.42674 0.2 C -0.42795 0.20247 -0.42882 0.20617 -0.43021 0.20833 C -0.43125 0.21049 -0.43264 0.21049 -0.43385 0.21173 C -0.43611 0.21698 -0.43698 0.21944 -0.43993 0.22346 C -0.44115 0.22469 -0.44253 0.22469 -0.44375 0.22654 C -0.44618 0.22963 -0.44861 0.23395 -0.45104 0.23765 L -0.45851 0.24938 L -0.46215 0.25556 C -0.46285 0.25833 -0.46337 0.26204 -0.46441 0.26389 C -0.4684 0.27191 -0.46805 0.26265 -0.46805 0.27068 " pathEditMode="relative" rAng="0" ptsTypes="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03" y="1160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93827E-7 C -0.01545 -0.00432 0.00243 0.00154 -0.01059 -0.00494 C -0.01319 -0.00679 -0.01614 -0.00772 -0.01892 -0.00895 C -0.02048 -0.00926 -0.02152 -0.00988 -0.02309 -0.01018 L -0.03402 -0.01204 C -0.04843 -0.01759 -0.02656 -0.00926 -0.04409 -0.01543 C -0.04705 -0.01636 -0.04948 -0.01821 -0.05243 -0.01852 C -0.06458 -0.0213 -0.05798 -0.02006 -0.07205 -0.0213 C -0.07569 -0.0213 -0.07968 -0.0213 -0.08333 -0.02037 C -0.08507 -0.02006 -0.08715 -0.01944 -0.08889 -0.01852 C -0.09132 -0.01821 -0.09375 -0.01759 -0.096 -0.01697 C -0.09757 -0.01667 -0.09878 -0.01574 -0.10034 -0.01543 C -0.10208 -0.01481 -0.10416 -0.01451 -0.1059 -0.01389 C -0.1085 -0.01265 -0.11128 -0.0108 -0.11423 -0.01018 L -0.13107 -0.0071 C -0.13628 -0.00586 -0.14166 -0.00463 -0.1467 -0.00309 C -0.15034 -0.00247 -0.15434 -0.00154 -0.15781 -4.93827E-7 C -0.1592 0.00062 -0.16059 0.00124 -0.16198 0.00185 C -0.16441 0.00247 -0.16666 0.00278 -0.16892 0.0034 C -0.17274 0.00432 -0.17639 0.00556 -0.18055 0.00648 C -0.18264 0.0071 -0.18524 0.00772 -0.1875 0.00864 C -0.18889 0.00926 -0.19027 0.00988 -0.19166 0.01019 C -0.1934 0.0108 -0.19548 0.01111 -0.19739 0.01173 C -0.2 0.01296 -0.20277 0.01451 -0.20573 0.01543 L -0.21684 0.01852 C -0.21875 0.01914 -0.22066 0.01975 -0.22239 0.02037 C -0.22691 0.02222 -0.22725 0.02253 -0.23229 0.02377 C -0.2368 0.025 -0.24166 0.02593 -0.24618 0.02716 C -0.25416 0.02932 -0.24982 0.0287 -0.25885 0.03056 C -0.26059 0.03179 -0.26267 0.03333 -0.26441 0.03395 C -0.26909 0.03549 -0.27413 0.0358 -0.27882 0.03735 C -0.28055 0.03765 -0.28281 0.03858 -0.28455 0.0392 C -0.29444 0.04259 -0.28142 0.03951 -0.29843 0.04414 C -0.30503 0.0463 -0.31146 0.04722 -0.31788 0.04907 C -0.32014 0.04969 -0.32187 0.05 -0.32361 0.05062 C -0.32621 0.05185 -0.3283 0.0537 -0.33055 0.05463 C -0.33472 0.05586 -0.33906 0.05648 -0.3434 0.05803 C -0.34479 0.05833 -0.346 0.05895 -0.34739 0.05957 C -0.34982 0.06049 -0.35208 0.0608 -0.35451 0.06111 C -0.36718 0.06883 -0.35139 0.05988 -0.37135 0.0679 L -0.3967 0.0784 L -0.40937 0.08364 L -0.41371 0.08519 L -0.41788 0.08673 C -0.41875 0.08796 -0.41961 0.0892 -0.42083 0.09012 C -0.42187 0.09105 -0.42343 0.09136 -0.42482 0.09167 C -0.42864 0.0929 -0.43229 0.09414 -0.43593 0.09506 C -0.44062 0.0963 -0.44531 0.09691 -0.45034 0.09907 L -0.4585 0.10216 C -0.46007 0.10247 -0.46146 0.1034 -0.46284 0.1037 C -0.47691 0.10803 -0.47048 0.10586 -0.48229 0.11049 L -0.48663 0.11204 C -0.48819 0.11327 -0.48958 0.11451 -0.49097 0.11574 C -0.49236 0.11728 -0.4934 0.11914 -0.49496 0.12068 C -0.49618 0.12191 -0.49791 0.12191 -0.49913 0.12253 C -0.50173 0.12531 -0.5026 0.12747 -0.50625 0.12932 C -0.50746 0.13025 -0.50902 0.13025 -0.51041 0.13117 C -0.51336 0.13303 -0.51597 0.13549 -0.51875 0.13765 L -0.52725 0.14444 L -0.53159 0.14815 C -0.53229 0.14969 -0.53298 0.15185 -0.53437 0.15309 C -0.53923 0.1571 -0.53836 0.15216 -0.53836 0.1571 " pathEditMode="relative" rAng="0" ptsTypes="AAAAAAAAAAAAAAAAAAA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27" y="679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GP-Select bound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dirty="0">
                    <a:solidFill>
                      <a:schemeClr val="accent2"/>
                    </a:solidFill>
                  </a:rPr>
                  <a:t>Multi-armed bandits </a:t>
                </a:r>
                <a:r>
                  <a:rPr lang="en-US" dirty="0"/>
                  <a:t>with ”</a:t>
                </a:r>
                <a:r>
                  <a:rPr lang="en-US" dirty="0">
                    <a:solidFill>
                      <a:srgbClr val="5373CA"/>
                    </a:solidFill>
                  </a:rPr>
                  <a:t>infinite</a:t>
                </a:r>
                <a:r>
                  <a:rPr lang="en-US" dirty="0"/>
                  <a:t>” arms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/>
                  <a:t>Trades off exploration-exploitation</a:t>
                </a:r>
              </a:p>
              <a:p>
                <a:pPr marL="285750" indent="-285750">
                  <a:buFont typeface="Arial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Ψ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𝑇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US" dirty="0"/>
                  <a:t>: Maximum information gain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513" t="-2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5373CA"/>
                </a:solidFill>
              </a:rPr>
              <a:t>[Srinivas et al, 2019]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105" y="2024792"/>
            <a:ext cx="4637383" cy="2620533"/>
          </a:xfrm>
          <a:prstGeom prst="rect">
            <a:avLst/>
          </a:prstGeom>
        </p:spPr>
      </p:pic>
      <p:sp>
        <p:nvSpPr>
          <p:cNvPr id="10" name="Rectangular Callout 9"/>
          <p:cNvSpPr/>
          <p:nvPr/>
        </p:nvSpPr>
        <p:spPr>
          <a:xfrm>
            <a:off x="6015779" y="2024792"/>
            <a:ext cx="2668657" cy="924339"/>
          </a:xfrm>
          <a:prstGeom prst="wedgeRectCallout">
            <a:avLst>
              <a:gd name="adj1" fmla="val -114613"/>
              <a:gd name="adj2" fmla="val -235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UCB- strategy. </a:t>
            </a:r>
          </a:p>
          <a:p>
            <a:pPr algn="ctr"/>
            <a:r>
              <a:rPr lang="en-US" dirty="0"/>
              <a:t>Halves the search space and the uncertainty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754952" y="1029824"/>
                <a:ext cx="5233732" cy="9106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𝑇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latin typeface="Cambria Math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−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=1…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𝑇</m:t>
                              </m:r>
                            </m:lim>
                          </m:limLow>
                        </m:fName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 charset="0"/>
                            </a:rPr>
                            <m:t>≤</m:t>
                          </m:r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charset="0"/>
                                        </a:rPr>
                                        <m:t>Ψ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𝑇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𝑋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𝑛</m:t>
                                  </m:r>
                                </m:den>
                              </m:f>
                            </m:e>
                          </m:rad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4952" y="1029824"/>
                <a:ext cx="5233732" cy="91069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721207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learning on graphs </a:t>
            </a:r>
            <a:r>
              <a:rPr lang="mr-IN" dirty="0"/>
              <a:t>–</a:t>
            </a:r>
            <a:r>
              <a:rPr lang="en-US" dirty="0"/>
              <a:t> which prior?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sz="1600" dirty="0">
                <a:solidFill>
                  <a:srgbClr val="285096"/>
                </a:solidFill>
              </a:rPr>
              <a:t>[Ma </a:t>
            </a:r>
            <a:r>
              <a:rPr lang="en-US" sz="1600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</a:t>
            </a:r>
            <a:r>
              <a:rPr lang="en-US" sz="1600" dirty="0">
                <a:solidFill>
                  <a:srgbClr val="285096"/>
                </a:solidFill>
              </a:rPr>
              <a:t> 2015]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1127358" y="998106"/>
            <a:ext cx="6533147" cy="365263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Helvetica Neue Regular" charset="0"/>
              </a:rPr>
              <a:t>Idea</a:t>
            </a:r>
            <a:r>
              <a:rPr lang="en-US" b="1" dirty="0">
                <a:latin typeface="Helvetica Neue Regular" charset="0"/>
              </a:rPr>
              <a:t>:</a:t>
            </a:r>
            <a:r>
              <a:rPr lang="en-US" dirty="0">
                <a:latin typeface="Helvetica Neue Regular" charset="0"/>
              </a:rPr>
              <a:t> Use the graph structure to infer the node classes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942" y="1803766"/>
            <a:ext cx="4264997" cy="22575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263"/>
          <a:stretch/>
        </p:blipFill>
        <p:spPr>
          <a:xfrm>
            <a:off x="5891646" y="2538522"/>
            <a:ext cx="1768859" cy="4896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/>
              <p:cNvSpPr/>
              <p:nvPr/>
            </p:nvSpPr>
            <p:spPr>
              <a:xfrm>
                <a:off x="4938963" y="1693769"/>
                <a:ext cx="3862137" cy="698536"/>
              </a:xfrm>
              <a:prstGeom prst="round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Helvetica Neue Regular" charset="0"/>
                  </a:rPr>
                  <a:t>Use graph Laplacian as prior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charset="0"/>
                      </a:rPr>
                      <m:t>𝐿</m:t>
                    </m:r>
                    <m:r>
                      <a:rPr lang="en-US" sz="1600" i="1" dirty="0" smtClean="0">
                        <a:latin typeface="Cambria Math" charset="0"/>
                      </a:rPr>
                      <m:t> = </m:t>
                    </m:r>
                    <m:r>
                      <a:rPr lang="en-US" sz="1600" i="1" dirty="0" smtClean="0">
                        <a:latin typeface="Cambria Math" charset="0"/>
                      </a:rPr>
                      <m:t>𝐷</m:t>
                    </m:r>
                    <m:r>
                      <a:rPr lang="mr-IN" sz="1600" i="1" dirty="0" smtClean="0">
                        <a:latin typeface="Cambria Math" charset="0"/>
                      </a:rPr>
                      <m:t>–</m:t>
                    </m:r>
                    <m:r>
                      <a:rPr lang="en-US" sz="1600" i="1" dirty="0" smtClean="0">
                        <a:latin typeface="Cambria Math" charset="0"/>
                      </a:rPr>
                      <m:t>𝐴</m:t>
                    </m:r>
                  </m:oMath>
                </a14:m>
                <a:r>
                  <a:rPr lang="en-US" sz="1600" dirty="0">
                    <a:latin typeface="Helvetica Neue Regular" charset="0"/>
                  </a:rPr>
                  <a:t>, A is the adjacency matrix</a:t>
                </a:r>
              </a:p>
            </p:txBody>
          </p:sp>
        </mc:Choice>
        <mc:Fallback xmlns="">
          <p:sp>
            <p:nvSpPr>
              <p:cNvPr id="10" name="Rounded 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8963" y="1693769"/>
                <a:ext cx="3862137" cy="698536"/>
              </a:xfrm>
              <a:prstGeom prst="roundRect">
                <a:avLst/>
              </a:prstGeom>
              <a:blipFill rotWithShape="0">
                <a:blip r:embed="rId4"/>
                <a:stretch>
                  <a:fillRect b="-49123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192505" y="4119777"/>
            <a:ext cx="8402855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algn="ctr" defTabSz="430213">
              <a:spcAft>
                <a:spcPts val="400"/>
              </a:spcAft>
              <a:buSzPct val="100000"/>
            </a:pPr>
            <a:r>
              <a:rPr lang="en-US" sz="16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Laplacian: higher probability of having the same class if two nodes are connected</a:t>
            </a:r>
          </a:p>
        </p:txBody>
      </p:sp>
    </p:spTree>
    <p:extLst>
      <p:ext uri="{BB962C8B-B14F-4D97-AF65-F5344CB8AC3E}">
        <p14:creationId xmlns:p14="http://schemas.microsoft.com/office/powerpoint/2010/main" val="1254148987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Where could Active learning help?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381577" y="1066799"/>
            <a:ext cx="2480733" cy="3420534"/>
          </a:xfrm>
          <a:prstGeom prst="roundRect">
            <a:avLst>
              <a:gd name="adj" fmla="val 8717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b="1" dirty="0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Reverse engineering queries and rules</a:t>
            </a:r>
          </a:p>
          <a:p>
            <a:pPr marL="285750" indent="-285750">
              <a:buFont typeface="Arial" charset="0"/>
              <a:buChar char="•"/>
            </a:pPr>
            <a:endParaRPr lang="en-US" sz="1600" dirty="0">
              <a:latin typeface="Helvetica Neue Regular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Helvetica Neue Regular" charset="0"/>
              </a:rPr>
              <a:t>Interactive Refinement of example tuples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Helvetica Neue Regular" charset="0"/>
              </a:rPr>
              <a:t>Learning the most probable queries from their results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166645" y="1066799"/>
            <a:ext cx="2480733" cy="3420534"/>
          </a:xfrm>
          <a:prstGeom prst="roundRect">
            <a:avLst>
              <a:gd name="adj" fmla="val 8717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en-US" sz="2000" b="1" dirty="0">
                <a:solidFill>
                  <a:prstClr val="black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Graph exploration</a:t>
            </a:r>
          </a:p>
          <a:p>
            <a:pPr marL="285750" lvl="0" indent="-285750">
              <a:buFont typeface="Arial" charset="0"/>
              <a:buChar char="•"/>
            </a:pPr>
            <a:endParaRPr lang="en-US" sz="1600" dirty="0">
              <a:solidFill>
                <a:prstClr val="black"/>
              </a:solidFill>
              <a:latin typeface="Helvetica Neue Regular" charset="0"/>
            </a:endParaRPr>
          </a:p>
          <a:p>
            <a:pPr marL="285750" lvl="0" indent="-285750">
              <a:buFont typeface="Arial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Helvetica Neue Regular" charset="0"/>
              </a:rPr>
              <a:t>Summarization of knowledge graphs with preferences</a:t>
            </a:r>
          </a:p>
          <a:p>
            <a:pPr marL="285750" lvl="0" indent="-285750">
              <a:buFont typeface="Arial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Helvetica Neue Regular" charset="0"/>
              </a:rPr>
              <a:t>Seed set expansion </a:t>
            </a:r>
          </a:p>
          <a:p>
            <a:pPr marL="285750" lvl="0" indent="-285750">
              <a:buFont typeface="Arial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Helvetica Neue Regular" charset="0"/>
              </a:rPr>
              <a:t>Recommendation of relevant nodes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038958" y="1066799"/>
            <a:ext cx="2480733" cy="3420534"/>
          </a:xfrm>
          <a:prstGeom prst="roundRect">
            <a:avLst>
              <a:gd name="adj" fmla="val 8717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en-US" sz="2000" b="1" dirty="0">
                <a:solidFill>
                  <a:prstClr val="black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Text processing</a:t>
            </a:r>
          </a:p>
          <a:p>
            <a:pPr marL="285750" lvl="0" indent="-285750">
              <a:buFont typeface="Arial" charset="0"/>
              <a:buChar char="•"/>
            </a:pPr>
            <a:endParaRPr lang="en-US" sz="1600" dirty="0">
              <a:solidFill>
                <a:prstClr val="black"/>
              </a:solidFill>
              <a:latin typeface="Helvetica Neue Regular" charset="0"/>
            </a:endParaRPr>
          </a:p>
          <a:p>
            <a:pPr marL="285750" lvl="0" indent="-285750">
              <a:buFont typeface="Arial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Helvetica Neue Regular" charset="0"/>
              </a:rPr>
              <a:t>Fast entity matching</a:t>
            </a:r>
          </a:p>
          <a:p>
            <a:pPr marL="285750" lvl="0" indent="-285750">
              <a:buFont typeface="Arial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Helvetica Neue Regular" charset="0"/>
              </a:rPr>
              <a:t>Advertising based on documents search</a:t>
            </a:r>
          </a:p>
        </p:txBody>
      </p:sp>
      <p:pic>
        <p:nvPicPr>
          <p:cNvPr id="3074" name="Picture 2" descr="mage result for reverse engineeri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8327" y="3319948"/>
            <a:ext cx="1267231" cy="1267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age result for recommendations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12446" y="3359779"/>
            <a:ext cx="789129" cy="98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age result for text processi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93179" y="3319948"/>
            <a:ext cx="1659635" cy="106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746708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Example-based methods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  <p:pic>
        <p:nvPicPr>
          <p:cNvPr id="4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649" y="942596"/>
            <a:ext cx="7559470" cy="2989564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EB3FEF5-3AF9-BA45-B140-0932AD3B53D5}"/>
              </a:ext>
            </a:extLst>
          </p:cNvPr>
          <p:cNvSpPr/>
          <p:nvPr/>
        </p:nvSpPr>
        <p:spPr>
          <a:xfrm>
            <a:off x="4899258" y="3823136"/>
            <a:ext cx="3400361" cy="6237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>
                <a:shade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3B6EA1-80C9-C642-8218-9C61256E98EF}"/>
              </a:ext>
            </a:extLst>
          </p:cNvPr>
          <p:cNvSpPr txBox="1"/>
          <p:nvPr/>
        </p:nvSpPr>
        <p:spPr>
          <a:xfrm>
            <a:off x="5235888" y="3957889"/>
            <a:ext cx="29823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b="1" dirty="0">
                <a:solidFill>
                  <a:srgbClr val="000000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NEW GOAL: Learn ~ Interactively!</a:t>
            </a:r>
          </a:p>
        </p:txBody>
      </p:sp>
    </p:spTree>
    <p:extLst>
      <p:ext uri="{BB962C8B-B14F-4D97-AF65-F5344CB8AC3E}">
        <p14:creationId xmlns:p14="http://schemas.microsoft.com/office/powerpoint/2010/main" val="762116111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MAB: good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b="1" dirty="0"/>
              <a:t>Books and surveys</a:t>
            </a:r>
          </a:p>
          <a:p>
            <a:pPr marL="285750" indent="-285750" fontAlgn="base">
              <a:buFont typeface="Arial" charset="0"/>
              <a:buChar char="•"/>
            </a:pPr>
            <a:r>
              <a:rPr lang="en-US" u="sng" dirty="0">
                <a:hlinkClick r:id="rId2"/>
              </a:rPr>
              <a:t>http://slivkins.com/work/MAB-book.pdf</a:t>
            </a:r>
            <a:endParaRPr lang="en-US" dirty="0"/>
          </a:p>
          <a:p>
            <a:pPr marL="285750" indent="-285750" fontAlgn="base">
              <a:buFont typeface="Arial" charset="0"/>
              <a:buChar char="•"/>
            </a:pPr>
            <a:r>
              <a:rPr lang="en-US" u="sng" dirty="0">
                <a:hlinkClick r:id="rId3"/>
              </a:rPr>
              <a:t>http://downloads.tor-lattimore.com/book.pdf</a:t>
            </a:r>
            <a:endParaRPr lang="en-US" u="sng" dirty="0"/>
          </a:p>
          <a:p>
            <a:pPr marL="285750" indent="-285750" fontAlgn="base">
              <a:buFont typeface="Arial" charset="0"/>
              <a:buChar char="•"/>
            </a:pPr>
            <a:r>
              <a:rPr lang="en-US" u="sng" dirty="0">
                <a:hlinkClick r:id="rId4"/>
              </a:rPr>
              <a:t>http://sbubeck.com/SurveyBCB12.pdf</a:t>
            </a:r>
            <a:endParaRPr lang="en-US" dirty="0"/>
          </a:p>
          <a:p>
            <a:pPr marL="0" indent="0"/>
            <a:r>
              <a:rPr lang="en-US" b="1" dirty="0"/>
              <a:t>Tutorials</a:t>
            </a:r>
          </a:p>
          <a:p>
            <a:pPr marL="285750" indent="-285750" fontAlgn="base">
              <a:buFont typeface="Arial" charset="0"/>
              <a:buChar char="•"/>
            </a:pPr>
            <a:r>
              <a:rPr lang="en-US" dirty="0"/>
              <a:t>Lattimore - AAAI 2018: </a:t>
            </a:r>
            <a:r>
              <a:rPr lang="en-US" u="sng" dirty="0">
                <a:hlinkClick r:id="rId5"/>
              </a:rPr>
              <a:t>part 1</a:t>
            </a:r>
            <a:r>
              <a:rPr lang="en-US" dirty="0"/>
              <a:t> - </a:t>
            </a:r>
            <a:r>
              <a:rPr lang="en-US" u="sng" dirty="0">
                <a:hlinkClick r:id="rId6"/>
              </a:rPr>
              <a:t>part 2 </a:t>
            </a:r>
            <a:endParaRPr lang="en-US" dirty="0"/>
          </a:p>
          <a:p>
            <a:pPr marL="285750" indent="-285750" fontAlgn="base">
              <a:buFont typeface="Arial" charset="0"/>
              <a:buChar char="•"/>
            </a:pPr>
            <a:r>
              <a:rPr lang="en-US" u="sng" dirty="0">
                <a:hlinkClick r:id="rId7" invalidUrl="https://github.com/tpn/pdfs/blob/master/A Tutorial on Bayesian Optimization of Expensive Cost Functions, with Application to Active User Modeling and Hierarchical Reinforcement Learning - 12th Dec 2016 (bayopt).pdf"/>
              </a:rPr>
              <a:t>Tutorial on bayesian optimization of expensive cost functions</a:t>
            </a:r>
            <a:endParaRPr lang="en-US" dirty="0"/>
          </a:p>
          <a:p>
            <a:pPr marL="285750" indent="-285750" fontAlgn="base">
              <a:buFont typeface="Arial" charset="0"/>
              <a:buChar char="•"/>
            </a:pPr>
            <a:r>
              <a:rPr lang="en-US" dirty="0"/>
              <a:t>Blog on bandits: </a:t>
            </a:r>
            <a:r>
              <a:rPr lang="en-US" u="sng" dirty="0">
                <a:hlinkClick r:id="rId8"/>
              </a:rPr>
              <a:t>http://banditalgs.com/</a:t>
            </a:r>
            <a:endParaRPr lang="en-US" dirty="0"/>
          </a:p>
          <a:p>
            <a:endParaRPr lang="en-US" dirty="0">
              <a:hlinkClick r:id="" action="ppaction://noaction"/>
            </a:endParaRPr>
          </a:p>
          <a:p>
            <a:endParaRPr lang="en-US" dirty="0">
              <a:hlinkClick r:id="" action="ppaction://noaction"/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029204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we are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1023450" y="3716217"/>
            <a:ext cx="6811871" cy="660713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Challenges and Remarks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023450" y="1866529"/>
            <a:ext cx="5664639" cy="753848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Textual data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023450" y="986194"/>
            <a:ext cx="5664639" cy="753848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Relational databases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023450" y="2758497"/>
            <a:ext cx="5664639" cy="710795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Graphs and networks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014055" y="986194"/>
            <a:ext cx="821267" cy="2483098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 Machine learning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2985" y="3716217"/>
            <a:ext cx="463406" cy="6178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481735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Tutorial structure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1023450" y="3716217"/>
            <a:ext cx="6811871" cy="660713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Challenges and Remarks (15 min)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023450" y="1866529"/>
            <a:ext cx="5664639" cy="753848"/>
            <a:chOff x="1023451" y="1906041"/>
            <a:chExt cx="5664639" cy="753848"/>
          </a:xfrm>
        </p:grpSpPr>
        <p:sp>
          <p:nvSpPr>
            <p:cNvPr id="5" name="Rounded Rectangle 4"/>
            <p:cNvSpPr/>
            <p:nvPr/>
          </p:nvSpPr>
          <p:spPr>
            <a:xfrm>
              <a:off x="1023451" y="1906041"/>
              <a:ext cx="5664639" cy="75384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Helvetica Neue" charset="0"/>
                  <a:ea typeface="Helvetica Neue" charset="0"/>
                  <a:cs typeface="Helvetica Neue" charset="0"/>
                </a:rPr>
                <a:t>Textual data (30 min)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0516" y="2019033"/>
              <a:ext cx="517538" cy="51753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52" name="Group 51"/>
          <p:cNvGrpSpPr/>
          <p:nvPr/>
        </p:nvGrpSpPr>
        <p:grpSpPr>
          <a:xfrm>
            <a:off x="1023450" y="986194"/>
            <a:ext cx="5664639" cy="753848"/>
            <a:chOff x="1023451" y="969801"/>
            <a:chExt cx="5664639" cy="753848"/>
          </a:xfrm>
        </p:grpSpPr>
        <p:sp>
          <p:nvSpPr>
            <p:cNvPr id="4" name="Rounded Rectangle 3"/>
            <p:cNvSpPr/>
            <p:nvPr/>
          </p:nvSpPr>
          <p:spPr>
            <a:xfrm>
              <a:off x="1023451" y="969801"/>
              <a:ext cx="5664639" cy="75384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Helvetica Neue" charset="0"/>
                  <a:ea typeface="Helvetica Neue" charset="0"/>
                  <a:cs typeface="Helvetica Neue" charset="0"/>
                </a:rPr>
                <a:t>Relational databases (50 min)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0515" y="1083068"/>
              <a:ext cx="502315" cy="50231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51" name="Group 50"/>
          <p:cNvGrpSpPr/>
          <p:nvPr/>
        </p:nvGrpSpPr>
        <p:grpSpPr>
          <a:xfrm>
            <a:off x="1023450" y="2758497"/>
            <a:ext cx="5664639" cy="710795"/>
            <a:chOff x="1023451" y="2842281"/>
            <a:chExt cx="5664639" cy="710795"/>
          </a:xfrm>
        </p:grpSpPr>
        <p:sp>
          <p:nvSpPr>
            <p:cNvPr id="6" name="Rounded Rectangle 5"/>
            <p:cNvSpPr/>
            <p:nvPr/>
          </p:nvSpPr>
          <p:spPr>
            <a:xfrm>
              <a:off x="1023451" y="2842281"/>
              <a:ext cx="5664639" cy="710795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Helvetica Neue" charset="0"/>
                  <a:ea typeface="Helvetica Neue" charset="0"/>
                  <a:cs typeface="Helvetica Neue" charset="0"/>
                </a:rPr>
                <a:t>Graph and networks  (50 min)</a:t>
              </a: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1143619" y="2939068"/>
              <a:ext cx="522817" cy="518708"/>
              <a:chOff x="2221864" y="-1094450"/>
              <a:chExt cx="983187" cy="983187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9" name="Rounded Rectangle 38"/>
              <p:cNvSpPr/>
              <p:nvPr/>
            </p:nvSpPr>
            <p:spPr>
              <a:xfrm>
                <a:off x="2221864" y="-1094450"/>
                <a:ext cx="983187" cy="98318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 Neue Regular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2633133" y="-660400"/>
                <a:ext cx="160867" cy="160867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 Neue Regular" charset="0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2953408" y="-1007269"/>
                <a:ext cx="160867" cy="16086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 Neue Regular" charset="0"/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2988157" y="-499532"/>
                <a:ext cx="160867" cy="16086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 Neue Regular" charset="0"/>
                </a:endParaRPr>
              </a:p>
            </p:txBody>
          </p:sp>
          <p:cxnSp>
            <p:nvCxnSpPr>
              <p:cNvPr id="19" name="Straight Arrow Connector 18"/>
              <p:cNvCxnSpPr>
                <a:stCxn id="14" idx="7"/>
                <a:endCxn id="16" idx="3"/>
              </p:cNvCxnSpPr>
              <p:nvPr/>
            </p:nvCxnSpPr>
            <p:spPr>
              <a:xfrm flipV="1">
                <a:off x="2770441" y="-869961"/>
                <a:ext cx="206525" cy="233120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headEnd w="sm" len="sm"/>
                <a:tailEnd type="triangl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>
                <a:stCxn id="14" idx="6"/>
                <a:endCxn id="17" idx="2"/>
              </p:cNvCxnSpPr>
              <p:nvPr/>
            </p:nvCxnSpPr>
            <p:spPr>
              <a:xfrm>
                <a:off x="2793999" y="-579966"/>
                <a:ext cx="194158" cy="160867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headEnd w="sm" len="sm"/>
                <a:tailEnd type="triangl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>
                <a:stCxn id="16" idx="4"/>
                <a:endCxn id="17" idx="0"/>
              </p:cNvCxnSpPr>
              <p:nvPr/>
            </p:nvCxnSpPr>
            <p:spPr>
              <a:xfrm>
                <a:off x="3033841" y="-846402"/>
                <a:ext cx="34749" cy="346870"/>
              </a:xfrm>
              <a:prstGeom prst="straightConnector1">
                <a:avLst/>
              </a:prstGeom>
              <a:ln w="6350" cmpd="sng">
                <a:solidFill>
                  <a:schemeClr val="tx1"/>
                </a:solidFill>
                <a:headEnd type="triangle" w="sm" len="sm"/>
                <a:tailEnd type="triangl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Oval 25"/>
              <p:cNvSpPr/>
              <p:nvPr/>
            </p:nvSpPr>
            <p:spPr>
              <a:xfrm>
                <a:off x="2334984" y="-369507"/>
                <a:ext cx="160867" cy="160867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 Neue Regular" charset="0"/>
                </a:endParaRPr>
              </a:p>
            </p:txBody>
          </p:sp>
          <p:cxnSp>
            <p:nvCxnSpPr>
              <p:cNvPr id="27" name="Straight Arrow Connector 26"/>
              <p:cNvCxnSpPr>
                <a:stCxn id="14" idx="3"/>
                <a:endCxn id="26" idx="0"/>
              </p:cNvCxnSpPr>
              <p:nvPr/>
            </p:nvCxnSpPr>
            <p:spPr>
              <a:xfrm flipH="1">
                <a:off x="2415418" y="-523091"/>
                <a:ext cx="241273" cy="153584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headEnd w="sm" len="sm"/>
                <a:tailEnd type="triangl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Oval 34"/>
              <p:cNvSpPr/>
              <p:nvPr/>
            </p:nvSpPr>
            <p:spPr>
              <a:xfrm>
                <a:off x="2358542" y="-998410"/>
                <a:ext cx="160867" cy="160867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 Neue Regular" charset="0"/>
                </a:endParaRPr>
              </a:p>
            </p:txBody>
          </p:sp>
          <p:cxnSp>
            <p:nvCxnSpPr>
              <p:cNvPr id="36" name="Straight Arrow Connector 35"/>
              <p:cNvCxnSpPr>
                <a:stCxn id="14" idx="1"/>
                <a:endCxn id="35" idx="5"/>
              </p:cNvCxnSpPr>
              <p:nvPr/>
            </p:nvCxnSpPr>
            <p:spPr>
              <a:xfrm flipH="1" flipV="1">
                <a:off x="2495851" y="-861101"/>
                <a:ext cx="160840" cy="224259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headEnd w="sm" len="sm"/>
                <a:tailEnd type="triangl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Rounded Rectangle 6"/>
          <p:cNvSpPr/>
          <p:nvPr/>
        </p:nvSpPr>
        <p:spPr>
          <a:xfrm>
            <a:off x="7014055" y="986194"/>
            <a:ext cx="821267" cy="248309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 Machine learning</a:t>
            </a:r>
          </a:p>
          <a:p>
            <a:pPr algn="ctr"/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(25 min) </a:t>
            </a:r>
          </a:p>
        </p:txBody>
      </p:sp>
    </p:spTree>
    <p:extLst>
      <p:ext uri="{BB962C8B-B14F-4D97-AF65-F5344CB8AC3E}">
        <p14:creationId xmlns:p14="http://schemas.microsoft.com/office/powerpoint/2010/main" val="1913469967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data </a:t>
            </a:r>
            <a:r>
              <a:rPr lang="mr-IN" dirty="0"/>
              <a:t>–</a:t>
            </a:r>
            <a:r>
              <a:rPr lang="en-US" dirty="0"/>
              <a:t> Easy value?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84" y="848441"/>
            <a:ext cx="2702693" cy="19222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1476" y="1939921"/>
            <a:ext cx="4714914" cy="2583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218" y="2770677"/>
            <a:ext cx="2093881" cy="175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144032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7FECD-6E89-A847-8675-DF55A22056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Exploration</a:t>
            </a:r>
            <a:br>
              <a:rPr lang="en-US" b="1" dirty="0">
                <a:solidFill>
                  <a:schemeClr val="accent1">
                    <a:lumMod val="50000"/>
                  </a:schemeClr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</a:b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We know where we start </a:t>
            </a:r>
            <a:b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we don’t know what we’ll find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5F7101-0E80-CC49-8128-6DB739F6B2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962650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A6C9C0-D362-344E-8141-E7315B2E0C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67D486-8A4F-964E-8B2C-A3D81999CD8F}"/>
              </a:ext>
            </a:extLst>
          </p:cNvPr>
          <p:cNvSpPr txBox="1"/>
          <p:nvPr/>
        </p:nvSpPr>
        <p:spPr>
          <a:xfrm>
            <a:off x="1348034" y="1180675"/>
            <a:ext cx="1899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ctr" defTabSz="430213">
              <a:spcAft>
                <a:spcPts val="400"/>
              </a:spcAft>
              <a:buSzPct val="100000"/>
            </a:pPr>
            <a:r>
              <a:rPr lang="en-US" b="1" dirty="0">
                <a:solidFill>
                  <a:srgbClr val="000000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From broad views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0F514225-12E4-E44E-AF3C-1C3BC44A74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995" y="2123364"/>
            <a:ext cx="1206851" cy="1030731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D8EEDAB4-90CA-B84C-8135-72FD4B4B7F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7291" y="2101402"/>
            <a:ext cx="1491674" cy="125143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4D0305A-9397-F446-9BB4-4388DF654210}"/>
              </a:ext>
            </a:extLst>
          </p:cNvPr>
          <p:cNvSpPr/>
          <p:nvPr/>
        </p:nvSpPr>
        <p:spPr>
          <a:xfrm>
            <a:off x="1247119" y="1646598"/>
            <a:ext cx="22525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From exploration as 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Courier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select count(*)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E856DF-63CC-B34C-AF67-54CC80D39833}"/>
              </a:ext>
            </a:extLst>
          </p:cNvPr>
          <p:cNvSpPr/>
          <p:nvPr/>
        </p:nvSpPr>
        <p:spPr>
          <a:xfrm>
            <a:off x="5297637" y="1179513"/>
            <a:ext cx="1779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30213">
              <a:spcAft>
                <a:spcPts val="400"/>
              </a:spcAft>
              <a:buSzPct val="100000"/>
            </a:pPr>
            <a:r>
              <a:rPr lang="en-US" b="1" dirty="0">
                <a:solidFill>
                  <a:srgbClr val="000000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 to Detailed view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69C5C2-87FC-FD43-A837-B3E46E76C7B8}"/>
              </a:ext>
            </a:extLst>
          </p:cNvPr>
          <p:cNvSpPr/>
          <p:nvPr/>
        </p:nvSpPr>
        <p:spPr>
          <a:xfrm>
            <a:off x="4454119" y="3275954"/>
            <a:ext cx="3437332" cy="6976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30213">
              <a:spcAft>
                <a:spcPts val="400"/>
              </a:spcAft>
              <a:buSzPct val="100000"/>
            </a:pPr>
            <a:r>
              <a:rPr lang="en-US" b="1" dirty="0">
                <a:solidFill>
                  <a:srgbClr val="000000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to  Exploratory Search</a:t>
            </a:r>
          </a:p>
          <a:p>
            <a:pPr algn="ctr" defTabSz="430213">
              <a:spcAft>
                <a:spcPts val="400"/>
              </a:spcAft>
              <a:buSzPct val="100000"/>
            </a:pPr>
            <a:r>
              <a:rPr lang="en-US" b="1" dirty="0">
                <a:solidFill>
                  <a:srgbClr val="000000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based on Implicit needs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F6EB670E-2E0B-E04D-BD1C-1F455DEA014F}"/>
              </a:ext>
            </a:extLst>
          </p:cNvPr>
          <p:cNvSpPr/>
          <p:nvPr/>
        </p:nvSpPr>
        <p:spPr>
          <a:xfrm>
            <a:off x="1348034" y="2211754"/>
            <a:ext cx="5863471" cy="983935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40000"/>
                  <a:lumOff val="60000"/>
                  <a:alpha val="3000"/>
                </a:scheme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28777F7-42A0-5B49-A8CE-EDC864B4FC65}"/>
              </a:ext>
            </a:extLst>
          </p:cNvPr>
          <p:cNvSpPr txBox="1">
            <a:spLocks/>
          </p:cNvSpPr>
          <p:nvPr/>
        </p:nvSpPr>
        <p:spPr bwMode="black">
          <a:xfrm>
            <a:off x="329184" y="235064"/>
            <a:ext cx="8117206" cy="430887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lang="en-GB" sz="4000" b="0" i="0" kern="1200" spc="-100">
                <a:solidFill>
                  <a:srgbClr val="5373CA"/>
                </a:solidFill>
                <a:latin typeface="Helvetica Neue Bold Condensed"/>
                <a:ea typeface="+mj-ea"/>
                <a:cs typeface="Helvetica Neue Bold Condensed"/>
              </a:defRPr>
            </a:lvl1pPr>
          </a:lstStyle>
          <a:p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Traditional Search Methods are not Enough</a:t>
            </a:r>
          </a:p>
          <a:p>
            <a:r>
              <a:rPr lang="en-US" sz="2800" dirty="0"/>
              <a:t>We need Specialized Methods for Data Exploration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52A04E9-094A-CD43-903A-17A7ED29194D}"/>
              </a:ext>
            </a:extLst>
          </p:cNvPr>
          <p:cNvSpPr/>
          <p:nvPr/>
        </p:nvSpPr>
        <p:spPr>
          <a:xfrm>
            <a:off x="4812477" y="1659865"/>
            <a:ext cx="2720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30213">
              <a:spcAft>
                <a:spcPts val="400"/>
              </a:spcAft>
              <a:buSzPct val="100000"/>
            </a:pPr>
            <a:r>
              <a:rPr lang="en-US" b="1" dirty="0">
                <a:solidFill>
                  <a:srgbClr val="000000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 to find what is interesting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0D86E5-E0A9-5940-9E2D-4F784C6E7BCA}"/>
              </a:ext>
            </a:extLst>
          </p:cNvPr>
          <p:cNvSpPr txBox="1"/>
          <p:nvPr/>
        </p:nvSpPr>
        <p:spPr>
          <a:xfrm>
            <a:off x="938223" y="3260167"/>
            <a:ext cx="2870338" cy="6976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ctr" defTabSz="430213">
              <a:spcAft>
                <a:spcPts val="400"/>
              </a:spcAft>
              <a:buSzPct val="100000"/>
            </a:pPr>
            <a:r>
              <a:rPr lang="en-US" b="1" dirty="0">
                <a:solidFill>
                  <a:srgbClr val="000000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From Exact Search</a:t>
            </a:r>
          </a:p>
          <a:p>
            <a:pPr marL="0" algn="ctr" defTabSz="430213">
              <a:spcAft>
                <a:spcPts val="400"/>
              </a:spcAft>
              <a:buSzPct val="100000"/>
            </a:pPr>
            <a:r>
              <a:rPr lang="en-US" b="1" dirty="0">
                <a:solidFill>
                  <a:srgbClr val="000000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based on explicit conditions</a:t>
            </a:r>
          </a:p>
        </p:txBody>
      </p:sp>
    </p:spTree>
    <p:extLst>
      <p:ext uri="{BB962C8B-B14F-4D97-AF65-F5344CB8AC3E}">
        <p14:creationId xmlns:p14="http://schemas.microsoft.com/office/powerpoint/2010/main" val="1800416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6" grpId="0"/>
      <p:bldP spid="17" grpId="0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Similarities are the key </a:t>
            </a:r>
            <a:r>
              <a:rPr lang="mr-IN" dirty="0"/>
              <a:t>…</a:t>
            </a:r>
            <a:r>
              <a:rPr lang="en-US" dirty="0"/>
              <a:t>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  <p:sp>
        <p:nvSpPr>
          <p:cNvPr id="4" name="Content Placeholder 5"/>
          <p:cNvSpPr txBox="1">
            <a:spLocks/>
          </p:cNvSpPr>
          <p:nvPr/>
        </p:nvSpPr>
        <p:spPr>
          <a:xfrm>
            <a:off x="215985" y="732413"/>
            <a:ext cx="8629650" cy="476377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100000"/>
              <a:buFont typeface="Arial"/>
              <a:buNone/>
              <a:defRPr sz="1800" b="1" i="0" kern="1200">
                <a:solidFill>
                  <a:srgbClr val="5373CA"/>
                </a:solidFill>
                <a:latin typeface="Helvetica Neue"/>
                <a:ea typeface="+mn-ea"/>
                <a:cs typeface="Helvetica Neue"/>
              </a:defRPr>
            </a:lvl1pPr>
            <a:lvl2pPr marL="0" indent="0" algn="l" defTabSz="4302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100000"/>
              <a:buFont typeface="Lucida Grande"/>
              <a:buNone/>
              <a:defRPr sz="1600" b="0" i="0" kern="1200">
                <a:solidFill>
                  <a:srgbClr val="000000"/>
                </a:solidFill>
                <a:latin typeface="Helvetica Neue"/>
                <a:ea typeface="+mn-ea"/>
                <a:cs typeface="Helvetica Neue"/>
              </a:defRPr>
            </a:lvl2pPr>
            <a:lvl3pPr marL="169863" indent="-16986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HP Simplified" pitchFamily="34" charset="0"/>
              <a:buChar char="•"/>
              <a:defRPr sz="1400" b="0" i="0" kern="1200">
                <a:solidFill>
                  <a:srgbClr val="000000"/>
                </a:solidFill>
                <a:latin typeface="Helvetica Neue"/>
                <a:ea typeface="+mn-ea"/>
                <a:cs typeface="Helvetica Neue"/>
              </a:defRPr>
            </a:lvl3pPr>
            <a:lvl4pPr marL="341313" indent="-18097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80000"/>
              <a:buFont typeface="HP Simplified" pitchFamily="34" charset="0"/>
              <a:buChar char="–"/>
              <a:defRPr lang="en-US" sz="1400" b="0" i="0" kern="1200" dirty="0" smtClean="0">
                <a:solidFill>
                  <a:srgbClr val="000000"/>
                </a:solidFill>
                <a:latin typeface="Helvetica Neue"/>
                <a:ea typeface="+mn-ea"/>
                <a:cs typeface="Helvetica Neue"/>
              </a:defRPr>
            </a:lvl4pPr>
            <a:lvl5pPr marL="469900" indent="-15081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HP Simplified" pitchFamily="34" charset="0"/>
              <a:buChar char="•"/>
              <a:tabLst/>
              <a:defRPr sz="1400" b="0" i="0" kern="1200">
                <a:solidFill>
                  <a:srgbClr val="000000"/>
                </a:solidFill>
                <a:latin typeface="Helvetica Neue"/>
                <a:ea typeface="+mn-ea"/>
                <a:cs typeface="Helvetica Neue"/>
              </a:defRPr>
            </a:lvl5pPr>
            <a:lvl6pPr marL="2286000" indent="0" algn="l" defTabSz="457200" rtl="0" eaLnBrk="1" latinLnBrk="0" hangingPunct="1">
              <a:lnSpc>
                <a:spcPts val="2500"/>
              </a:lnSpc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0" dirty="0"/>
          </a:p>
        </p:txBody>
      </p:sp>
      <p:sp>
        <p:nvSpPr>
          <p:cNvPr id="5" name="Cloud Callout 4"/>
          <p:cNvSpPr/>
          <p:nvPr/>
        </p:nvSpPr>
        <p:spPr>
          <a:xfrm>
            <a:off x="1095632" y="1566714"/>
            <a:ext cx="2279449" cy="1684135"/>
          </a:xfrm>
          <a:prstGeom prst="cloudCallout">
            <a:avLst>
              <a:gd name="adj1" fmla="val -51235"/>
              <a:gd name="adj2" fmla="val 64825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US" sz="1400" dirty="0">
                <a:latin typeface="Helvetica Neue Regular" charset="0"/>
              </a:rPr>
              <a:t>Is there a galaxy like this?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9896" y="2301838"/>
            <a:ext cx="1271261" cy="7233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886" b="-2413"/>
          <a:stretch/>
        </p:blipFill>
        <p:spPr>
          <a:xfrm>
            <a:off x="530716" y="3659862"/>
            <a:ext cx="478493" cy="1019629"/>
          </a:xfrm>
          <a:prstGeom prst="snip1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9698" y="1215702"/>
            <a:ext cx="1343047" cy="11091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2893" y="1190619"/>
            <a:ext cx="1326704" cy="11091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8148" y="3357388"/>
            <a:ext cx="1343047" cy="10361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0547" y="3431234"/>
            <a:ext cx="1304508" cy="10107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4328" y="2519818"/>
            <a:ext cx="1648883" cy="9382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3" name="Straight Arrow Connector 12"/>
          <p:cNvCxnSpPr>
            <a:stCxn id="12" idx="2"/>
          </p:cNvCxnSpPr>
          <p:nvPr/>
        </p:nvCxnSpPr>
        <p:spPr>
          <a:xfrm>
            <a:off x="5331222" y="2324835"/>
            <a:ext cx="252970" cy="380495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6674269" y="2324835"/>
            <a:ext cx="1033111" cy="522002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1" idx="1"/>
          </p:cNvCxnSpPr>
          <p:nvPr/>
        </p:nvCxnSpPr>
        <p:spPr>
          <a:xfrm flipH="1" flipV="1">
            <a:off x="6528299" y="3364754"/>
            <a:ext cx="1462248" cy="571857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5511195" y="3353605"/>
            <a:ext cx="241703" cy="140332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0470363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Example-based methods: All You Need is …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  <p:pic>
        <p:nvPicPr>
          <p:cNvPr id="4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649" y="942596"/>
            <a:ext cx="7559470" cy="298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818243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/>
          <p:cNvSpPr/>
          <p:nvPr/>
        </p:nvSpPr>
        <p:spPr>
          <a:xfrm>
            <a:off x="3224693" y="1066799"/>
            <a:ext cx="2480733" cy="3420534"/>
          </a:xfrm>
          <a:prstGeom prst="roundRect">
            <a:avLst>
              <a:gd name="adj" fmla="val 8717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400" dirty="0">
              <a:latin typeface="Helvetica Neue Regular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400" dirty="0">
                <a:latin typeface="Helvetica Neue Regular" charset="0"/>
              </a:rPr>
              <a:t>Search documents by example</a:t>
            </a:r>
          </a:p>
          <a:p>
            <a:pPr marL="285750" indent="-285750">
              <a:buFont typeface="Arial" charset="0"/>
              <a:buChar char="•"/>
            </a:pPr>
            <a:endParaRPr lang="en-US" sz="1400" dirty="0">
              <a:latin typeface="Helvetica Neue Regular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400" dirty="0">
                <a:latin typeface="Helvetica Neue Regular" charset="0"/>
              </a:rPr>
              <a:t>Entity extraction by example text</a:t>
            </a:r>
          </a:p>
          <a:p>
            <a:pPr marL="285750" indent="-285750">
              <a:buFont typeface="Arial" charset="0"/>
              <a:buChar char="•"/>
            </a:pPr>
            <a:endParaRPr lang="en-US" sz="1400" dirty="0">
              <a:latin typeface="Helvetica Neue Regular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400" dirty="0">
                <a:latin typeface="Helvetica Neue Regular" charset="0"/>
              </a:rPr>
              <a:t>Web table completion using examples</a:t>
            </a:r>
          </a:p>
          <a:p>
            <a:pPr marL="285750" indent="-285750">
              <a:buFont typeface="Arial" charset="0"/>
              <a:buChar char="•"/>
            </a:pPr>
            <a:endParaRPr lang="en-US" sz="1400" dirty="0">
              <a:latin typeface="Helvetica Neue Regular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sz="1400" dirty="0">
              <a:latin typeface="Helvetica Neue Regular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sz="1400" dirty="0">
              <a:latin typeface="Helvetica Neue Regular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083144" y="1066799"/>
            <a:ext cx="2480733" cy="3420534"/>
          </a:xfrm>
          <a:prstGeom prst="roundRect">
            <a:avLst>
              <a:gd name="adj" fmla="val 8717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charset="0"/>
              <a:buChar char="•"/>
            </a:pPr>
            <a:endParaRPr lang="en-US" sz="1400" dirty="0">
              <a:latin typeface="Helvetica Neue Regular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sz="1400" dirty="0">
              <a:latin typeface="Helvetica Neue Regular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400" dirty="0">
                <a:latin typeface="Helvetica Neue Regular" charset="0"/>
              </a:rPr>
              <a:t>Community-based Node-retrieval</a:t>
            </a:r>
          </a:p>
          <a:p>
            <a:pPr marL="285750" indent="-285750">
              <a:buFont typeface="Arial" charset="0"/>
              <a:buChar char="•"/>
            </a:pPr>
            <a:endParaRPr lang="en-US" sz="1400" dirty="0">
              <a:latin typeface="Helvetica Neue Regular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400" dirty="0">
                <a:latin typeface="Helvetica Neue Regular" charset="0"/>
              </a:rPr>
              <a:t>Entity Search</a:t>
            </a:r>
          </a:p>
          <a:p>
            <a:pPr marL="285750" indent="-285750">
              <a:buFont typeface="Arial" charset="0"/>
              <a:buChar char="•"/>
            </a:pPr>
            <a:endParaRPr lang="en-US" sz="1400" dirty="0">
              <a:latin typeface="Helvetica Neue Regular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400" dirty="0">
                <a:latin typeface="Helvetica Neue Regular" charset="0"/>
              </a:rPr>
              <a:t>Path and SPARQL queries</a:t>
            </a:r>
          </a:p>
          <a:p>
            <a:pPr marL="285750" indent="-285750">
              <a:buFont typeface="Arial" charset="0"/>
              <a:buChar char="•"/>
            </a:pPr>
            <a:endParaRPr lang="en-US" sz="1400" dirty="0">
              <a:latin typeface="Helvetica Neue Regular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400" dirty="0">
                <a:latin typeface="Helvetica Neue Regular" charset="0"/>
              </a:rPr>
              <a:t>Graph structures as Examples</a:t>
            </a:r>
          </a:p>
          <a:p>
            <a:pPr marL="285750" indent="-285750">
              <a:buFont typeface="Arial" charset="0"/>
              <a:buChar char="•"/>
            </a:pPr>
            <a:endParaRPr lang="en-US" sz="1400" dirty="0">
              <a:latin typeface="Helvetica Neue Regular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sz="1400" dirty="0">
              <a:latin typeface="Helvetica Neue Regular" charset="0"/>
            </a:endParaRPr>
          </a:p>
          <a:p>
            <a:pPr algn="ctr"/>
            <a:endParaRPr lang="en-US" sz="1400" dirty="0">
              <a:latin typeface="Helvetica Neue Regular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27000" y="240919"/>
            <a:ext cx="7424536" cy="621037"/>
          </a:xfrm>
        </p:spPr>
        <p:txBody>
          <a:bodyPr/>
          <a:lstStyle/>
          <a:p>
            <a:r>
              <a:rPr lang="en-US" dirty="0"/>
              <a:t>Example-based methods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381577" y="1066799"/>
            <a:ext cx="2480733" cy="3420534"/>
          </a:xfrm>
          <a:prstGeom prst="roundRect">
            <a:avLst>
              <a:gd name="adj" fmla="val 8717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charset="0"/>
              <a:buChar char="•"/>
            </a:pPr>
            <a:endParaRPr lang="en-US" sz="1400" dirty="0">
              <a:latin typeface="Helvetica Neue Regular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sz="1400" dirty="0">
              <a:latin typeface="Helvetica Neue Regular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400" dirty="0">
                <a:latin typeface="Helvetica Neue Regular" charset="0"/>
              </a:rPr>
              <a:t>Reverse engineering queries</a:t>
            </a:r>
          </a:p>
          <a:p>
            <a:pPr marL="285750" indent="-285750">
              <a:buFont typeface="Arial" charset="0"/>
              <a:buChar char="•"/>
            </a:pPr>
            <a:endParaRPr lang="en-US" sz="1400" dirty="0">
              <a:latin typeface="Helvetica Neue Regular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400" dirty="0">
                <a:latin typeface="Helvetica Neue Regular" charset="0"/>
              </a:rPr>
              <a:t>Example-driven schema mapping</a:t>
            </a:r>
          </a:p>
          <a:p>
            <a:pPr marL="285750" indent="-285750">
              <a:buFont typeface="Arial" charset="0"/>
              <a:buChar char="•"/>
            </a:pPr>
            <a:endParaRPr lang="en-US" sz="1400" dirty="0">
              <a:latin typeface="Helvetica Neue Regular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400" dirty="0">
                <a:latin typeface="Helvetica Neue Regular" charset="0"/>
              </a:rPr>
              <a:t>Interactive data repairing</a:t>
            </a:r>
          </a:p>
          <a:p>
            <a:pPr marL="285750" indent="-285750">
              <a:buFont typeface="Arial" charset="0"/>
              <a:buChar char="•"/>
            </a:pPr>
            <a:endParaRPr lang="en-US" sz="1400" dirty="0">
              <a:latin typeface="Helvetica Neue Regular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sz="1400" dirty="0">
              <a:latin typeface="Helvetica Neue Regular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sz="1400" dirty="0">
              <a:latin typeface="Helvetica Neue Regular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sz="1400" dirty="0">
              <a:latin typeface="Helvetica Neue Regular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9843" y="3817141"/>
            <a:ext cx="584199" cy="58419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1257" y="3918551"/>
            <a:ext cx="522817" cy="52281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6" name="Group 15"/>
          <p:cNvGrpSpPr/>
          <p:nvPr/>
        </p:nvGrpSpPr>
        <p:grpSpPr>
          <a:xfrm>
            <a:off x="7062101" y="3878523"/>
            <a:ext cx="522817" cy="518708"/>
            <a:chOff x="2221864" y="-1094450"/>
            <a:chExt cx="983187" cy="983187"/>
          </a:xfrm>
          <a:effectLst/>
        </p:grpSpPr>
        <p:sp>
          <p:nvSpPr>
            <p:cNvPr id="17" name="Rounded Rectangle 16"/>
            <p:cNvSpPr/>
            <p:nvPr/>
          </p:nvSpPr>
          <p:spPr>
            <a:xfrm>
              <a:off x="2221864" y="-1094450"/>
              <a:ext cx="983187" cy="98318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Neue Regular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2633133" y="-660400"/>
              <a:ext cx="160867" cy="16086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Neue Regular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2953408" y="-1007269"/>
              <a:ext cx="160867" cy="160867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Neue Regular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2988157" y="-499532"/>
              <a:ext cx="160867" cy="160867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Neue Regular" charset="0"/>
              </a:endParaRPr>
            </a:p>
          </p:txBody>
        </p:sp>
        <p:cxnSp>
          <p:nvCxnSpPr>
            <p:cNvPr id="21" name="Straight Arrow Connector 20"/>
            <p:cNvCxnSpPr>
              <a:stCxn id="26" idx="7"/>
            </p:cNvCxnSpPr>
            <p:nvPr/>
          </p:nvCxnSpPr>
          <p:spPr>
            <a:xfrm flipV="1">
              <a:off x="2770441" y="-869961"/>
              <a:ext cx="206525" cy="23312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w="sm" len="sm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26" idx="6"/>
            </p:cNvCxnSpPr>
            <p:nvPr/>
          </p:nvCxnSpPr>
          <p:spPr>
            <a:xfrm>
              <a:off x="2793999" y="-579966"/>
              <a:ext cx="194158" cy="160867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w="sm" len="sm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3033841" y="-846402"/>
              <a:ext cx="34749" cy="346870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triangle" w="sm" len="sm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/>
            <p:cNvSpPr/>
            <p:nvPr/>
          </p:nvSpPr>
          <p:spPr>
            <a:xfrm>
              <a:off x="2334984" y="-369507"/>
              <a:ext cx="160867" cy="16086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Neue Regular" charset="0"/>
              </a:endParaRPr>
            </a:p>
          </p:txBody>
        </p:sp>
        <p:cxnSp>
          <p:nvCxnSpPr>
            <p:cNvPr id="25" name="Straight Arrow Connector 24"/>
            <p:cNvCxnSpPr>
              <a:stCxn id="26" idx="3"/>
            </p:cNvCxnSpPr>
            <p:nvPr/>
          </p:nvCxnSpPr>
          <p:spPr>
            <a:xfrm flipH="1">
              <a:off x="2415418" y="-523091"/>
              <a:ext cx="241273" cy="153584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w="sm" len="sm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/>
            <p:cNvSpPr/>
            <p:nvPr/>
          </p:nvSpPr>
          <p:spPr>
            <a:xfrm>
              <a:off x="2358542" y="-998410"/>
              <a:ext cx="160867" cy="16086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Neue Regular" charset="0"/>
              </a:endParaRPr>
            </a:p>
          </p:txBody>
        </p:sp>
        <p:cxnSp>
          <p:nvCxnSpPr>
            <p:cNvPr id="27" name="Straight Arrow Connector 26"/>
            <p:cNvCxnSpPr>
              <a:stCxn id="26" idx="1"/>
            </p:cNvCxnSpPr>
            <p:nvPr/>
          </p:nvCxnSpPr>
          <p:spPr>
            <a:xfrm flipH="1" flipV="1">
              <a:off x="2495851" y="-861101"/>
              <a:ext cx="160840" cy="224259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w="sm" len="sm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DFB247D8-E150-EE45-ABDE-1E195E94A33C}"/>
              </a:ext>
            </a:extLst>
          </p:cNvPr>
          <p:cNvSpPr txBox="1"/>
          <p:nvPr/>
        </p:nvSpPr>
        <p:spPr>
          <a:xfrm>
            <a:off x="1021457" y="1107797"/>
            <a:ext cx="1250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Relational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15515D8-258B-444F-827A-E34DF5E1DF5A}"/>
              </a:ext>
            </a:extLst>
          </p:cNvPr>
          <p:cNvSpPr txBox="1"/>
          <p:nvPr/>
        </p:nvSpPr>
        <p:spPr>
          <a:xfrm>
            <a:off x="3983914" y="1092080"/>
            <a:ext cx="9337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1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Textual</a:t>
            </a:r>
            <a:endParaRPr lang="en-US" sz="2000" b="1" dirty="0">
              <a:solidFill>
                <a:schemeClr val="accent1"/>
              </a:solidFill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CFD75EE-D0F6-B948-8264-551A24506AF0}"/>
              </a:ext>
            </a:extLst>
          </p:cNvPr>
          <p:cNvSpPr txBox="1"/>
          <p:nvPr/>
        </p:nvSpPr>
        <p:spPr>
          <a:xfrm>
            <a:off x="6826465" y="1067885"/>
            <a:ext cx="811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Graph</a:t>
            </a:r>
          </a:p>
        </p:txBody>
      </p:sp>
    </p:spTree>
    <p:extLst>
      <p:ext uri="{BB962C8B-B14F-4D97-AF65-F5344CB8AC3E}">
        <p14:creationId xmlns:p14="http://schemas.microsoft.com/office/powerpoint/2010/main" val="280358413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/>
          <p:cNvSpPr/>
          <p:nvPr/>
        </p:nvSpPr>
        <p:spPr>
          <a:xfrm>
            <a:off x="3224693" y="1066799"/>
            <a:ext cx="2480733" cy="3420534"/>
          </a:xfrm>
          <a:prstGeom prst="roundRect">
            <a:avLst>
              <a:gd name="adj" fmla="val 8717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t"/>
          <a:lstStyle/>
          <a:p>
            <a:pPr marL="185738" indent="-185738">
              <a:buFont typeface="Arial" charset="0"/>
              <a:buChar char="•"/>
            </a:pPr>
            <a:endParaRPr lang="en-US" sz="1400" b="1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185738" indent="-185738">
              <a:buFont typeface="Arial" charset="0"/>
              <a:buChar char="•"/>
            </a:pPr>
            <a:endParaRPr lang="en-US" sz="1400" b="1" dirty="0">
              <a:latin typeface="Helvetica Neue" charset="0"/>
              <a:ea typeface="Helvetica Neue" charset="0"/>
              <a:cs typeface="Helvetica Neue" charset="0"/>
            </a:endParaRPr>
          </a:p>
          <a:p>
            <a:endParaRPr lang="en-US" sz="1400" b="1" dirty="0">
              <a:latin typeface="Helvetica Neue" charset="0"/>
              <a:ea typeface="Helvetica Neue" charset="0"/>
              <a:cs typeface="Helvetica Neue" charset="0"/>
            </a:endParaRPr>
          </a:p>
          <a:p>
            <a:endParaRPr lang="en-US" sz="1400" b="1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185738" indent="-185738">
              <a:buFont typeface="Arial" charset="0"/>
              <a:buChar char="•"/>
            </a:pPr>
            <a:r>
              <a:rPr lang="en-US" sz="1400" b="1" dirty="0">
                <a:latin typeface="Helvetica Neue" charset="0"/>
                <a:ea typeface="Helvetica Neue" charset="0"/>
                <a:cs typeface="Helvetica Neue" charset="0"/>
              </a:rPr>
              <a:t>Allows serendipitous search</a:t>
            </a:r>
          </a:p>
          <a:p>
            <a:pPr marL="185738" indent="-185738">
              <a:spcBef>
                <a:spcPts val="600"/>
              </a:spcBef>
              <a:buFont typeface="Arial" charset="0"/>
              <a:buChar char="•"/>
            </a:pP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Easier document finding</a:t>
            </a:r>
          </a:p>
          <a:p>
            <a:pPr marL="185738" indent="-185738">
              <a:spcBef>
                <a:spcPts val="600"/>
              </a:spcBef>
              <a:buFont typeface="Arial" charset="0"/>
              <a:buChar char="•"/>
            </a:pP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Speed up entity matching </a:t>
            </a:r>
          </a:p>
          <a:p>
            <a:pPr marL="185738" indent="-185738">
              <a:lnSpc>
                <a:spcPct val="150000"/>
              </a:lnSpc>
              <a:buFont typeface="Arial" charset="0"/>
              <a:buChar char="•"/>
            </a:pP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Extract semi-structure data</a:t>
            </a:r>
          </a:p>
          <a:p>
            <a:pPr marL="185738" indent="-185738" algn="ctr"/>
            <a:endParaRPr lang="en-US" sz="14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083144" y="1066799"/>
            <a:ext cx="2480733" cy="3420534"/>
          </a:xfrm>
          <a:prstGeom prst="roundRect">
            <a:avLst>
              <a:gd name="adj" fmla="val 8717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marL="185738" indent="-185738">
              <a:buFont typeface="Arial" charset="0"/>
              <a:buChar char="•"/>
            </a:pPr>
            <a:endParaRPr lang="en-US" sz="1400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185738" indent="-185738">
              <a:lnSpc>
                <a:spcPct val="150000"/>
              </a:lnSpc>
              <a:buFont typeface="Arial" charset="0"/>
              <a:buChar char="•"/>
            </a:pPr>
            <a:r>
              <a:rPr lang="en-US" sz="1400" b="1" dirty="0">
                <a:latin typeface="Helvetica Neue" charset="0"/>
                <a:ea typeface="Helvetica Neue" charset="0"/>
                <a:cs typeface="Helvetica Neue" charset="0"/>
              </a:rPr>
              <a:t>Heterogenous Structures</a:t>
            </a:r>
          </a:p>
          <a:p>
            <a:pPr marL="185738" indent="-185738">
              <a:buFont typeface="Arial" charset="0"/>
              <a:buChar char="•"/>
            </a:pP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Exploit locality</a:t>
            </a:r>
          </a:p>
          <a:p>
            <a:pPr marL="185738" indent="-185738">
              <a:spcBef>
                <a:spcPts val="600"/>
              </a:spcBef>
              <a:buFont typeface="Arial" charset="0"/>
              <a:buChar char="•"/>
            </a:pP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Entity attributes are expressive</a:t>
            </a:r>
          </a:p>
          <a:p>
            <a:pPr marL="185738" indent="-185738">
              <a:spcBef>
                <a:spcPts val="600"/>
              </a:spcBef>
              <a:buFont typeface="Arial" charset="0"/>
              <a:buChar char="•"/>
            </a:pP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Large result-sets require ranking</a:t>
            </a:r>
          </a:p>
          <a:p>
            <a:pPr marL="185738" indent="-185738">
              <a:buFont typeface="Arial" charset="0"/>
              <a:buChar char="•"/>
            </a:pPr>
            <a:endParaRPr lang="en-US" sz="1400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185738" indent="-185738" algn="ctr"/>
            <a:endParaRPr lang="en-US" sz="14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27000" y="240919"/>
            <a:ext cx="7424536" cy="621037"/>
          </a:xfrm>
        </p:spPr>
        <p:txBody>
          <a:bodyPr/>
          <a:lstStyle/>
          <a:p>
            <a:r>
              <a:rPr lang="en-US" dirty="0"/>
              <a:t>Example-based methods: takeaways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381577" y="1066799"/>
            <a:ext cx="2480733" cy="3420534"/>
          </a:xfrm>
          <a:prstGeom prst="roundRect">
            <a:avLst>
              <a:gd name="adj" fmla="val 8717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marL="185738" indent="-185738">
              <a:buFont typeface="Arial" charset="0"/>
              <a:buChar char="•"/>
            </a:pPr>
            <a:r>
              <a:rPr lang="en-US" sz="1400" b="1" dirty="0">
                <a:latin typeface="Helvetica Neue" charset="0"/>
                <a:ea typeface="Helvetica Neue" charset="0"/>
                <a:cs typeface="Helvetica Neue" charset="0"/>
              </a:rPr>
              <a:t>Complex search space</a:t>
            </a:r>
          </a:p>
          <a:p>
            <a:pPr marL="185738" indent="-185738">
              <a:spcBef>
                <a:spcPts val="600"/>
              </a:spcBef>
              <a:buFont typeface="Arial" charset="0"/>
              <a:buChar char="•"/>
            </a:pP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Exact and approximate</a:t>
            </a:r>
          </a:p>
          <a:p>
            <a:pPr marL="185738" indent="-185738">
              <a:spcBef>
                <a:spcPts val="600"/>
              </a:spcBef>
              <a:buFont typeface="Arial" charset="0"/>
              <a:buChar char="•"/>
            </a:pP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Interactivity can improve the quality</a:t>
            </a:r>
          </a:p>
          <a:p>
            <a:pPr marL="185738" indent="-185738">
              <a:spcBef>
                <a:spcPts val="600"/>
              </a:spcBef>
              <a:buFont typeface="Arial" charset="0"/>
              <a:buChar char="•"/>
            </a:pP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Limited to query inference</a:t>
            </a:r>
          </a:p>
          <a:p>
            <a:pPr marL="185738" indent="-185738">
              <a:buFont typeface="Arial" charset="0"/>
              <a:buChar char="•"/>
            </a:pPr>
            <a:endParaRPr lang="en-US" sz="1400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185738" indent="-185738" algn="ctr"/>
            <a:endParaRPr lang="en-US" sz="14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9843" y="3817141"/>
            <a:ext cx="584199" cy="58419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1257" y="3918551"/>
            <a:ext cx="522817" cy="52281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6" name="Group 15"/>
          <p:cNvGrpSpPr/>
          <p:nvPr/>
        </p:nvGrpSpPr>
        <p:grpSpPr>
          <a:xfrm>
            <a:off x="7062101" y="3950239"/>
            <a:ext cx="522817" cy="518708"/>
            <a:chOff x="2221864" y="-1094450"/>
            <a:chExt cx="983187" cy="983187"/>
          </a:xfrm>
          <a:effectLst/>
        </p:grpSpPr>
        <p:sp>
          <p:nvSpPr>
            <p:cNvPr id="17" name="Rounded Rectangle 16"/>
            <p:cNvSpPr/>
            <p:nvPr/>
          </p:nvSpPr>
          <p:spPr>
            <a:xfrm>
              <a:off x="2221864" y="-1094450"/>
              <a:ext cx="983187" cy="98318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erpetua Regular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2633133" y="-660400"/>
              <a:ext cx="160867" cy="16086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erpetua Regular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2953408" y="-1007269"/>
              <a:ext cx="160867" cy="160867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erpetua Regular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2988157" y="-499532"/>
              <a:ext cx="160867" cy="160867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erpetua Regular" charset="0"/>
              </a:endParaRPr>
            </a:p>
          </p:txBody>
        </p:sp>
        <p:cxnSp>
          <p:nvCxnSpPr>
            <p:cNvPr id="21" name="Straight Arrow Connector 20"/>
            <p:cNvCxnSpPr>
              <a:stCxn id="26" idx="7"/>
            </p:cNvCxnSpPr>
            <p:nvPr/>
          </p:nvCxnSpPr>
          <p:spPr>
            <a:xfrm flipV="1">
              <a:off x="2770441" y="-869961"/>
              <a:ext cx="206525" cy="23312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w="sm" len="sm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26" idx="6"/>
            </p:cNvCxnSpPr>
            <p:nvPr/>
          </p:nvCxnSpPr>
          <p:spPr>
            <a:xfrm>
              <a:off x="2793999" y="-579966"/>
              <a:ext cx="194158" cy="160867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w="sm" len="sm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3033841" y="-846402"/>
              <a:ext cx="34749" cy="346870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triangle" w="sm" len="sm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/>
            <p:cNvSpPr/>
            <p:nvPr/>
          </p:nvSpPr>
          <p:spPr>
            <a:xfrm>
              <a:off x="2334984" y="-369507"/>
              <a:ext cx="160867" cy="16086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erpetua Regular" charset="0"/>
              </a:endParaRPr>
            </a:p>
          </p:txBody>
        </p:sp>
        <p:cxnSp>
          <p:nvCxnSpPr>
            <p:cNvPr id="25" name="Straight Arrow Connector 24"/>
            <p:cNvCxnSpPr>
              <a:stCxn id="26" idx="3"/>
            </p:cNvCxnSpPr>
            <p:nvPr/>
          </p:nvCxnSpPr>
          <p:spPr>
            <a:xfrm flipH="1">
              <a:off x="2415418" y="-523091"/>
              <a:ext cx="241273" cy="153584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w="sm" len="sm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/>
            <p:cNvSpPr/>
            <p:nvPr/>
          </p:nvSpPr>
          <p:spPr>
            <a:xfrm>
              <a:off x="2358542" y="-998410"/>
              <a:ext cx="160867" cy="16086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erpetua Regular" charset="0"/>
              </a:endParaRPr>
            </a:p>
          </p:txBody>
        </p:sp>
        <p:cxnSp>
          <p:nvCxnSpPr>
            <p:cNvPr id="27" name="Straight Arrow Connector 26"/>
            <p:cNvCxnSpPr>
              <a:stCxn id="26" idx="1"/>
            </p:cNvCxnSpPr>
            <p:nvPr/>
          </p:nvCxnSpPr>
          <p:spPr>
            <a:xfrm flipH="1" flipV="1">
              <a:off x="2495851" y="-861101"/>
              <a:ext cx="160840" cy="224259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w="sm" len="sm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1021457" y="1107797"/>
            <a:ext cx="1250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Relational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983914" y="1092080"/>
            <a:ext cx="9337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1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Textual</a:t>
            </a:r>
            <a:endParaRPr lang="en-US" sz="2000" b="1" dirty="0">
              <a:solidFill>
                <a:schemeClr val="accent1"/>
              </a:solidFill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826465" y="1067885"/>
            <a:ext cx="811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Graph</a:t>
            </a:r>
          </a:p>
        </p:txBody>
      </p:sp>
    </p:spTree>
    <p:extLst>
      <p:ext uri="{BB962C8B-B14F-4D97-AF65-F5344CB8AC3E}">
        <p14:creationId xmlns:p14="http://schemas.microsoft.com/office/powerpoint/2010/main" val="1145356762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use of examples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9183" y="1004047"/>
            <a:ext cx="8467975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2400" b="1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Examples can ease data exploration</a:t>
            </a:r>
          </a:p>
          <a:p>
            <a:pPr marL="285750" indent="-285750" defTabSz="430213">
              <a:spcAft>
                <a:spcPts val="400"/>
              </a:spcAft>
              <a:buSzPct val="100000"/>
              <a:buFont typeface="Arial" charset="0"/>
              <a:buChar char="•"/>
            </a:pPr>
            <a:r>
              <a:rPr lang="mr-IN" sz="24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…</a:t>
            </a:r>
            <a:r>
              <a:rPr lang="en-US" sz="24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 reduce need for complex queries / simplify user input</a:t>
            </a:r>
          </a:p>
          <a:p>
            <a:pPr marL="285750" indent="-285750" defTabSz="430213">
              <a:spcAft>
                <a:spcPts val="400"/>
              </a:spcAft>
              <a:buSzPct val="100000"/>
              <a:buFont typeface="Arial" charset="0"/>
              <a:buChar char="•"/>
            </a:pPr>
            <a:r>
              <a:rPr lang="mr-IN" sz="24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…</a:t>
            </a:r>
            <a:r>
              <a:rPr lang="en-US" sz="24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 require no schema knowledge</a:t>
            </a:r>
          </a:p>
          <a:p>
            <a:pPr marL="285750" indent="-285750" defTabSz="430213">
              <a:spcAft>
                <a:spcPts val="400"/>
              </a:spcAft>
              <a:buSzPct val="100000"/>
              <a:buFont typeface="Arial" charset="0"/>
              <a:buChar char="•"/>
            </a:pPr>
            <a:r>
              <a:rPr lang="is-IS" sz="24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… allow uncertainity in search conditions</a:t>
            </a:r>
          </a:p>
          <a:p>
            <a:pPr marL="285750" indent="-285750" defTabSz="430213">
              <a:spcAft>
                <a:spcPts val="400"/>
              </a:spcAft>
              <a:buSzPct val="100000"/>
              <a:buFont typeface="Arial" charset="0"/>
              <a:buChar char="•"/>
            </a:pPr>
            <a:r>
              <a:rPr lang="mr-IN" sz="24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…</a:t>
            </a:r>
            <a:r>
              <a:rPr lang="en-US" sz="24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 require little data analytics expertise</a:t>
            </a:r>
          </a:p>
        </p:txBody>
      </p:sp>
    </p:spTree>
    <p:extLst>
      <p:ext uri="{BB962C8B-B14F-4D97-AF65-F5344CB8AC3E}">
        <p14:creationId xmlns:p14="http://schemas.microsoft.com/office/powerpoint/2010/main" val="2127543633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&#10;&#10;Description automatically generated">
            <a:extLst>
              <a:ext uri="{FF2B5EF4-FFF2-40B4-BE49-F238E27FC236}">
                <a16:creationId xmlns:a16="http://schemas.microsoft.com/office/drawing/2014/main" id="{DC621AF8-0778-AD47-BE29-DEFC52A23C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76250"/>
            <a:ext cx="9144000" cy="60960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0D2046-2808-7345-8ECB-03566A62E7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11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55 0.11709" pathEditMode="relative" ptsTypes="AA">
                                      <p:cBhvr>
                                        <p:cTn id="6" dur="3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0055 0.11709 L -0.24896 0.38704" pathEditMode="relative" ptsTypes="AA">
                                      <p:cBhvr>
                                        <p:cTn id="11" dur="3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896 0.38704 L 0 0" pathEditMode="relative" ptsTypes="AA">
                                      <p:cBhvr>
                                        <p:cTn id="14" dur="3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6" dur="30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1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Acknowledgments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42900" y="995246"/>
            <a:ext cx="8458200" cy="536992"/>
          </a:xfrm>
        </p:spPr>
        <p:txBody>
          <a:bodyPr/>
          <a:lstStyle/>
          <a:p>
            <a:r>
              <a:rPr lang="en-US" dirty="0"/>
              <a:t>We would like to thank the authors of the papers </a:t>
            </a:r>
          </a:p>
          <a:p>
            <a:r>
              <a:rPr lang="en-US" dirty="0"/>
              <a:t>who kindly provided us the slides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9184" y="1861533"/>
            <a:ext cx="8471916" cy="1620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0213">
              <a:spcAft>
                <a:spcPts val="400"/>
              </a:spcAft>
              <a:buSzPct val="100000"/>
            </a:pPr>
            <a:r>
              <a:rPr lang="en-US" sz="1600" dirty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Angela </a:t>
            </a:r>
            <a:r>
              <a:rPr lang="en-US" sz="1600" dirty="0" err="1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Bonifati</a:t>
            </a:r>
            <a:r>
              <a:rPr lang="en-US" sz="1600" dirty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, Radu </a:t>
            </a:r>
            <a:r>
              <a:rPr lang="en-US" sz="1600" dirty="0" err="1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Ciucianu</a:t>
            </a:r>
            <a:r>
              <a:rPr lang="en-US" sz="1600" dirty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, Marcelo Arenas, Gonzalo Diaz, </a:t>
            </a:r>
            <a:r>
              <a:rPr lang="en-US" sz="1600" dirty="0" err="1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Egor</a:t>
            </a:r>
            <a:r>
              <a:rPr lang="en-US" sz="1600" dirty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Kostylev</a:t>
            </a:r>
            <a:r>
              <a:rPr lang="en-US" sz="1600" dirty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, Yaacov Weiss, Sarah Cohen, </a:t>
            </a:r>
            <a:r>
              <a:rPr lang="en-US" sz="1600" dirty="0" err="1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Fotis</a:t>
            </a:r>
            <a:r>
              <a:rPr lang="en-US" sz="1600" dirty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Psallidas</a:t>
            </a:r>
            <a:r>
              <a:rPr lang="en-US" sz="1600" dirty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, Li Hao, Chan Chee Yong, Ilaria </a:t>
            </a:r>
            <a:r>
              <a:rPr lang="en-US" sz="1600" dirty="0" err="1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Bordino</a:t>
            </a:r>
            <a:r>
              <a:rPr lang="en-US" sz="1600" dirty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, Mohamed </a:t>
            </a:r>
            <a:r>
              <a:rPr lang="en-US" sz="1600" dirty="0" err="1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Yakout</a:t>
            </a:r>
            <a:r>
              <a:rPr lang="en-US" sz="1600" dirty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, Kris </a:t>
            </a:r>
            <a:r>
              <a:rPr lang="en-US" sz="1600" dirty="0" err="1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Ganjam</a:t>
            </a:r>
            <a:r>
              <a:rPr lang="en-US" sz="1600" dirty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, Kaushik </a:t>
            </a:r>
            <a:r>
              <a:rPr lang="en-US" sz="1600" dirty="0" err="1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Chakrabati</a:t>
            </a:r>
            <a:r>
              <a:rPr lang="en-US" sz="1600" dirty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, Thibault </a:t>
            </a:r>
            <a:r>
              <a:rPr lang="en-US" sz="1600" dirty="0" err="1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Sellam</a:t>
            </a:r>
            <a:r>
              <a:rPr lang="en-US" sz="1600" dirty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, Rohit Singh, Maeda Hanafi, Dmitri Kalashnikov, Marcin </a:t>
            </a:r>
            <a:r>
              <a:rPr lang="en-US" sz="1600" dirty="0" err="1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Sydow</a:t>
            </a:r>
            <a:r>
              <a:rPr lang="en-US" sz="1600" dirty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Mingzhu</a:t>
            </a:r>
            <a:r>
              <a:rPr lang="en-US" sz="1600" dirty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 Zhu, Yoshiharu Ishikawa, Daniel </a:t>
            </a:r>
            <a:r>
              <a:rPr lang="en-US" sz="1600" dirty="0" err="1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Deutch</a:t>
            </a:r>
            <a:r>
              <a:rPr lang="en-US" sz="1600" dirty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Nandish</a:t>
            </a:r>
            <a:r>
              <a:rPr lang="en-US" sz="1600" dirty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 Jayaram, Paolo </a:t>
            </a:r>
            <a:r>
              <a:rPr lang="en-US" sz="1600" dirty="0" err="1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Papotti</a:t>
            </a:r>
            <a:r>
              <a:rPr lang="en-US" sz="1600" dirty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, Bryan </a:t>
            </a:r>
            <a:r>
              <a:rPr lang="en-US" sz="1600" dirty="0" err="1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Perozzi</a:t>
            </a:r>
            <a:r>
              <a:rPr lang="en-US" sz="1600" dirty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Kiriaki</a:t>
            </a:r>
            <a:r>
              <a:rPr lang="en-US" sz="1600" dirty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Dimitriadou</a:t>
            </a:r>
            <a:r>
              <a:rPr lang="en-US" sz="1600" dirty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, </a:t>
            </a:r>
            <a:r>
              <a:rPr lang="en-US" sz="1600" dirty="0" err="1"/>
              <a:t>Yifei</a:t>
            </a:r>
            <a:r>
              <a:rPr lang="en-US" sz="1600" dirty="0"/>
              <a:t> Ma, Natali </a:t>
            </a:r>
            <a:r>
              <a:rPr lang="en-US" sz="1600" dirty="0" err="1"/>
              <a:t>Ruchansky</a:t>
            </a:r>
            <a:r>
              <a:rPr lang="en-US" sz="1600" dirty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, Quoc </a:t>
            </a:r>
            <a:r>
              <a:rPr lang="en-US" sz="1600" dirty="0" err="1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Trung</a:t>
            </a:r>
            <a:r>
              <a:rPr lang="en-US" sz="1600" dirty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 Tran, </a:t>
            </a:r>
            <a:r>
              <a:rPr lang="en-US" sz="1600" dirty="0" err="1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Hastagiri</a:t>
            </a:r>
            <a:r>
              <a:rPr lang="en-US" sz="1600" dirty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 Prakash </a:t>
            </a:r>
            <a:r>
              <a:rPr lang="en-US" sz="1600" dirty="0" err="1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Vanchinathan</a:t>
            </a:r>
            <a:r>
              <a:rPr lang="en-US" sz="1600" dirty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 </a:t>
            </a:r>
          </a:p>
          <a:p>
            <a:pPr algn="r" defTabSz="430213">
              <a:spcAft>
                <a:spcPts val="400"/>
              </a:spcAft>
              <a:buSzPct val="100000"/>
            </a:pPr>
            <a:r>
              <a:rPr lang="en-US" sz="1600" i="1" dirty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… and many others (see references)</a:t>
            </a:r>
          </a:p>
        </p:txBody>
      </p:sp>
    </p:spTree>
    <p:extLst>
      <p:ext uri="{BB962C8B-B14F-4D97-AF65-F5344CB8AC3E}">
        <p14:creationId xmlns:p14="http://schemas.microsoft.com/office/powerpoint/2010/main" val="14235588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or comments? Please share!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1742302"/>
            <a:ext cx="9144000" cy="1495167"/>
          </a:xfrm>
          <a:prstGeom prst="rect">
            <a:avLst/>
          </a:prstGeom>
          <a:ln w="38100">
            <a:solidFill>
              <a:srgbClr val="5373CA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Lato" charset="0"/>
                <a:ea typeface="Lato" charset="0"/>
                <a:cs typeface="Lato" charset="0"/>
                <a:hlinkClick r:id="rId2"/>
              </a:rPr>
              <a:t>https://j.mp/ExploreSIGMOD</a:t>
            </a:r>
            <a:endParaRPr lang="en-US" sz="4000" dirty="0">
              <a:latin typeface="Lato" charset="0"/>
              <a:ea typeface="Lato" charset="0"/>
              <a:cs typeface="La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613361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582" y="771726"/>
            <a:ext cx="1613647" cy="13349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3836" y="2455823"/>
            <a:ext cx="1464277" cy="14224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14" y="2552850"/>
            <a:ext cx="1835488" cy="158367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should we invest time?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2007770" y="958866"/>
            <a:ext cx="2340000" cy="1008559"/>
          </a:xfrm>
          <a:prstGeom prst="roundRect">
            <a:avLst/>
          </a:prstGeom>
          <a:solidFill>
            <a:schemeClr val="accent1"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Helvetica Neue Condensed" charset="0"/>
                <a:ea typeface="Helvetica Neue Condensed" charset="0"/>
                <a:cs typeface="Helvetica Neue Condensed" charset="0"/>
              </a:rPr>
              <a:t>Machine learning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003400" y="2545979"/>
            <a:ext cx="2340000" cy="1008559"/>
          </a:xfrm>
          <a:prstGeom prst="roundRect">
            <a:avLst/>
          </a:prstGeom>
          <a:solidFill>
            <a:schemeClr val="accent5">
              <a:lumMod val="50000"/>
              <a:alpha val="84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Helvetica Neue Condensed" charset="0"/>
                <a:ea typeface="Helvetica Neue Condensed" charset="0"/>
                <a:cs typeface="Helvetica Neue Condensed" charset="0"/>
              </a:rPr>
              <a:t>User models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727948" y="2545979"/>
            <a:ext cx="2340000" cy="1008559"/>
          </a:xfrm>
          <a:prstGeom prst="roundRect">
            <a:avLst/>
          </a:prstGeom>
          <a:solidFill>
            <a:schemeClr val="accent6">
              <a:lumMod val="75000"/>
              <a:alpha val="84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Helvetica Neue Condensed" charset="0"/>
                <a:ea typeface="Helvetica Neue Condensed" charset="0"/>
                <a:cs typeface="Helvetica Neue Condensed" charset="0"/>
              </a:rPr>
              <a:t>Scalability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6345" y="555299"/>
            <a:ext cx="1333500" cy="88392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727948" y="949084"/>
            <a:ext cx="2340000" cy="1008559"/>
          </a:xfrm>
          <a:prstGeom prst="roundRect">
            <a:avLst/>
          </a:prstGeom>
          <a:solidFill>
            <a:schemeClr val="accent2">
              <a:alpha val="88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Helvetica Neue Condensed" charset="0"/>
                <a:ea typeface="Helvetica Neue Condensed" charset="0"/>
                <a:cs typeface="Helvetica Neue Condensed" charset="0"/>
              </a:rPr>
              <a:t>Approximate</a:t>
            </a:r>
          </a:p>
          <a:p>
            <a:pPr algn="ctr"/>
            <a:r>
              <a:rPr lang="en-US" sz="2800" b="1" dirty="0">
                <a:latin typeface="Helvetica Neue Condensed" charset="0"/>
                <a:ea typeface="Helvetica Neue Condensed" charset="0"/>
                <a:cs typeface="Helvetica Neue Condensed" charset="0"/>
              </a:rPr>
              <a:t>Methods</a:t>
            </a:r>
          </a:p>
        </p:txBody>
      </p:sp>
    </p:spTree>
    <p:extLst>
      <p:ext uri="{BB962C8B-B14F-4D97-AF65-F5344CB8AC3E}">
        <p14:creationId xmlns:p14="http://schemas.microsoft.com/office/powerpoint/2010/main" val="1630346542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582" y="771726"/>
            <a:ext cx="1613647" cy="133498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should we invest time?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2007770" y="958866"/>
            <a:ext cx="2340000" cy="1008559"/>
          </a:xfrm>
          <a:prstGeom prst="roundRect">
            <a:avLst/>
          </a:prstGeom>
          <a:solidFill>
            <a:schemeClr val="accent1"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Helvetica Neue Condensed" charset="0"/>
                <a:ea typeface="Helvetica Neue Condensed" charset="0"/>
                <a:cs typeface="Helvetica Neue Condensed" charset="0"/>
              </a:rPr>
              <a:t>Machine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0F7596-5627-E140-8389-0B393AE90F40}"/>
              </a:ext>
            </a:extLst>
          </p:cNvPr>
          <p:cNvSpPr txBox="1"/>
          <p:nvPr/>
        </p:nvSpPr>
        <p:spPr>
          <a:xfrm>
            <a:off x="352175" y="2227597"/>
            <a:ext cx="8467975" cy="1614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2000" b="1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Learn from Examples</a:t>
            </a:r>
          </a:p>
          <a:p>
            <a:pPr marL="285750" indent="-285750" defTabSz="430213">
              <a:lnSpc>
                <a:spcPct val="150000"/>
              </a:lnSpc>
              <a:spcAft>
                <a:spcPts val="400"/>
              </a:spcAft>
              <a:buSzPct val="100000"/>
              <a:buFont typeface="Arial" charset="0"/>
              <a:buChar char="•"/>
            </a:pPr>
            <a:r>
              <a:rPr lang="mr-IN" sz="16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…</a:t>
            </a:r>
            <a:r>
              <a:rPr lang="en-US" sz="16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 Similarity Measures: are often “fuzzy” and “implicit”</a:t>
            </a:r>
          </a:p>
          <a:p>
            <a:pPr marL="285750" indent="-285750" defTabSz="430213">
              <a:lnSpc>
                <a:spcPct val="150000"/>
              </a:lnSpc>
              <a:spcAft>
                <a:spcPts val="400"/>
              </a:spcAft>
              <a:buSzPct val="100000"/>
              <a:buFont typeface="Arial" charset="0"/>
              <a:buChar char="•"/>
            </a:pPr>
            <a:r>
              <a:rPr lang="mr-IN" sz="16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…</a:t>
            </a:r>
            <a:r>
              <a:rPr lang="en-US" sz="16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 New representations of the search space</a:t>
            </a:r>
          </a:p>
          <a:p>
            <a:pPr marL="285750" indent="-285750" defTabSz="430213">
              <a:lnSpc>
                <a:spcPct val="150000"/>
              </a:lnSpc>
              <a:spcAft>
                <a:spcPts val="400"/>
              </a:spcAft>
              <a:buSzPct val="100000"/>
              <a:buFont typeface="Arial" charset="0"/>
              <a:buChar char="•"/>
            </a:pPr>
            <a:r>
              <a:rPr lang="is-IS" sz="16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Challenge: Scale! Exploration of large search spaces</a:t>
            </a:r>
          </a:p>
        </p:txBody>
      </p:sp>
    </p:spTree>
    <p:extLst>
      <p:ext uri="{BB962C8B-B14F-4D97-AF65-F5344CB8AC3E}">
        <p14:creationId xmlns:p14="http://schemas.microsoft.com/office/powerpoint/2010/main" val="753438111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582" y="771726"/>
            <a:ext cx="1613647" cy="133498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should we invest time?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2007770" y="958866"/>
            <a:ext cx="2340000" cy="1008559"/>
          </a:xfrm>
          <a:prstGeom prst="roundRect">
            <a:avLst/>
          </a:prstGeom>
          <a:solidFill>
            <a:schemeClr val="accent1"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Helvetica Neue Condensed" charset="0"/>
                <a:ea typeface="Helvetica Neue Condensed" charset="0"/>
                <a:cs typeface="Helvetica Neue Condensed" charset="0"/>
              </a:rPr>
              <a:t>Machine learning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133114" y="951458"/>
            <a:ext cx="2340000" cy="1008559"/>
          </a:xfrm>
          <a:prstGeom prst="roundRect">
            <a:avLst/>
          </a:prstGeom>
          <a:solidFill>
            <a:schemeClr val="accent5">
              <a:lumMod val="50000"/>
              <a:alpha val="84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Helvetica Neue Condensed" charset="0"/>
                <a:ea typeface="Helvetica Neue Condensed" charset="0"/>
                <a:cs typeface="Helvetica Neue Condensed" charset="0"/>
              </a:rPr>
              <a:t>User models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6230" y="647379"/>
            <a:ext cx="1835488" cy="1583678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35AC3ED0-7F42-E449-B92C-3A8DCEEC0037}"/>
              </a:ext>
            </a:extLst>
          </p:cNvPr>
          <p:cNvSpPr/>
          <p:nvPr/>
        </p:nvSpPr>
        <p:spPr>
          <a:xfrm>
            <a:off x="4473311" y="1121763"/>
            <a:ext cx="512575" cy="63966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31750">
            <a:solidFill>
              <a:srgbClr val="2850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D0532B-DB58-3346-BF9C-2EDEEF8809B8}"/>
              </a:ext>
            </a:extLst>
          </p:cNvPr>
          <p:cNvSpPr txBox="1"/>
          <p:nvPr/>
        </p:nvSpPr>
        <p:spPr>
          <a:xfrm>
            <a:off x="352175" y="2227597"/>
            <a:ext cx="8467975" cy="2075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2000" b="1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Learn from Examples </a:t>
            </a:r>
          </a:p>
          <a:p>
            <a:pPr marL="285750" indent="-285750" defTabSz="430213">
              <a:lnSpc>
                <a:spcPct val="150000"/>
              </a:lnSpc>
              <a:spcAft>
                <a:spcPts val="400"/>
              </a:spcAft>
              <a:buSzPct val="100000"/>
              <a:buFont typeface="Arial" charset="0"/>
              <a:buChar char="•"/>
            </a:pPr>
            <a:r>
              <a:rPr lang="mr-IN" sz="16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…</a:t>
            </a:r>
            <a:r>
              <a:rPr lang="en-US" sz="16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 Similarity Measures to represent User Interests</a:t>
            </a:r>
          </a:p>
          <a:p>
            <a:pPr marL="285750" indent="-285750" defTabSz="430213">
              <a:lnSpc>
                <a:spcPct val="150000"/>
              </a:lnSpc>
              <a:spcAft>
                <a:spcPts val="400"/>
              </a:spcAft>
              <a:buSzPct val="100000"/>
              <a:buFont typeface="Arial" charset="0"/>
              <a:buChar char="•"/>
            </a:pPr>
            <a:r>
              <a:rPr lang="mr-IN" sz="16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…</a:t>
            </a:r>
            <a:r>
              <a:rPr lang="en-US" sz="16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 User-centric, dynamic, Exploration-strategies: learn as you go</a:t>
            </a:r>
          </a:p>
          <a:p>
            <a:pPr marL="285750" indent="-285750" defTabSz="430213">
              <a:lnSpc>
                <a:spcPct val="150000"/>
              </a:lnSpc>
              <a:spcAft>
                <a:spcPts val="400"/>
              </a:spcAft>
              <a:buSzPct val="100000"/>
              <a:buFont typeface="Arial" charset="0"/>
              <a:buChar char="•"/>
            </a:pPr>
            <a:r>
              <a:rPr lang="is-IS" sz="16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Challenge: Distinct User have Different Goals! Explore in different ways</a:t>
            </a:r>
          </a:p>
          <a:p>
            <a:pPr lvl="1" defTabSz="430213">
              <a:lnSpc>
                <a:spcPct val="150000"/>
              </a:lnSpc>
              <a:spcAft>
                <a:spcPts val="400"/>
              </a:spcAft>
              <a:buSzPct val="100000"/>
            </a:pPr>
            <a:r>
              <a:rPr lang="is-IS" sz="16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		  We need more data!</a:t>
            </a:r>
          </a:p>
        </p:txBody>
      </p:sp>
    </p:spTree>
    <p:extLst>
      <p:ext uri="{BB962C8B-B14F-4D97-AF65-F5344CB8AC3E}">
        <p14:creationId xmlns:p14="http://schemas.microsoft.com/office/powerpoint/2010/main" val="129966273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22" y="767299"/>
            <a:ext cx="1464277" cy="142244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should we invest time?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2022856" y="974240"/>
            <a:ext cx="2340000" cy="1008559"/>
          </a:xfrm>
          <a:prstGeom prst="roundRect">
            <a:avLst/>
          </a:prstGeom>
          <a:solidFill>
            <a:schemeClr val="accent6">
              <a:lumMod val="75000"/>
              <a:alpha val="84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Helvetica Neue Condensed" charset="0"/>
                <a:ea typeface="Helvetica Neue Condensed" charset="0"/>
                <a:cs typeface="Helvetica Neue Condensed" charset="0"/>
              </a:rPr>
              <a:t>Scalability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786C97-5B78-DB42-A446-6799E0E10D40}"/>
              </a:ext>
            </a:extLst>
          </p:cNvPr>
          <p:cNvSpPr txBox="1"/>
          <p:nvPr/>
        </p:nvSpPr>
        <p:spPr>
          <a:xfrm>
            <a:off x="352175" y="2227597"/>
            <a:ext cx="8467975" cy="1614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2000" b="1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Scale Example-based search </a:t>
            </a:r>
          </a:p>
          <a:p>
            <a:pPr marL="285750" indent="-285750" defTabSz="430213">
              <a:lnSpc>
                <a:spcPct val="150000"/>
              </a:lnSpc>
              <a:spcAft>
                <a:spcPts val="400"/>
              </a:spcAft>
              <a:buSzPct val="100000"/>
              <a:buFont typeface="Arial" charset="0"/>
              <a:buChar char="•"/>
            </a:pPr>
            <a:r>
              <a:rPr lang="mr-IN" sz="16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…</a:t>
            </a:r>
            <a:r>
              <a:rPr lang="en-US" sz="16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 Huge search space, dynamic data, variety of data models</a:t>
            </a:r>
          </a:p>
          <a:p>
            <a:pPr marL="285750" indent="-285750" defTabSz="430213">
              <a:lnSpc>
                <a:spcPct val="150000"/>
              </a:lnSpc>
              <a:spcAft>
                <a:spcPts val="400"/>
              </a:spcAft>
              <a:buSzPct val="100000"/>
              <a:buFont typeface="Arial" charset="0"/>
              <a:buChar char="•"/>
            </a:pPr>
            <a:r>
              <a:rPr lang="mr-IN" sz="16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…</a:t>
            </a:r>
            <a:r>
              <a:rPr lang="en-US" sz="16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 Exploration is Interactive, requires Interactive response time</a:t>
            </a:r>
          </a:p>
          <a:p>
            <a:pPr marL="285750" indent="-285750" defTabSz="430213">
              <a:lnSpc>
                <a:spcPct val="150000"/>
              </a:lnSpc>
              <a:spcAft>
                <a:spcPts val="400"/>
              </a:spcAft>
              <a:buSzPct val="100000"/>
              <a:buFont typeface="Arial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Adaptive Data-structures, localized access, flexible schema, incremental index</a:t>
            </a:r>
          </a:p>
        </p:txBody>
      </p:sp>
    </p:spTree>
    <p:extLst>
      <p:ext uri="{BB962C8B-B14F-4D97-AF65-F5344CB8AC3E}">
        <p14:creationId xmlns:p14="http://schemas.microsoft.com/office/powerpoint/2010/main" val="794880420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22" y="767299"/>
            <a:ext cx="1464277" cy="142244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should we invest time?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2022856" y="974240"/>
            <a:ext cx="2340000" cy="1008559"/>
          </a:xfrm>
          <a:prstGeom prst="roundRect">
            <a:avLst/>
          </a:prstGeom>
          <a:solidFill>
            <a:schemeClr val="accent6">
              <a:lumMod val="75000"/>
              <a:alpha val="84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Helvetica Neue Condensed" charset="0"/>
                <a:ea typeface="Helvetica Neue Condensed" charset="0"/>
                <a:cs typeface="Helvetica Neue Condensed" charset="0"/>
              </a:rPr>
              <a:t>Scalability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786C97-5B78-DB42-A446-6799E0E10D40}"/>
              </a:ext>
            </a:extLst>
          </p:cNvPr>
          <p:cNvSpPr txBox="1"/>
          <p:nvPr/>
        </p:nvSpPr>
        <p:spPr>
          <a:xfrm>
            <a:off x="352175" y="2227597"/>
            <a:ext cx="8467975" cy="2035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2000" b="1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Scale Example-based search </a:t>
            </a:r>
          </a:p>
          <a:p>
            <a:pPr marL="285750" indent="-285750" defTabSz="430213">
              <a:lnSpc>
                <a:spcPct val="150000"/>
              </a:lnSpc>
              <a:spcAft>
                <a:spcPts val="400"/>
              </a:spcAft>
              <a:buSzPct val="100000"/>
              <a:buFont typeface="Arial" charset="0"/>
              <a:buChar char="•"/>
            </a:pPr>
            <a:r>
              <a:rPr lang="mr-IN" sz="16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…</a:t>
            </a:r>
            <a:r>
              <a:rPr lang="en-US" sz="16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 An approximate answer now is better than a precise answer in 1hour</a:t>
            </a:r>
          </a:p>
          <a:p>
            <a:pPr marL="285750" indent="-285750" defTabSz="430213">
              <a:lnSpc>
                <a:spcPct val="150000"/>
              </a:lnSpc>
              <a:spcAft>
                <a:spcPts val="400"/>
              </a:spcAft>
              <a:buSzPct val="100000"/>
              <a:buFont typeface="Arial" charset="0"/>
              <a:buChar char="•"/>
            </a:pPr>
            <a:r>
              <a:rPr lang="mr-IN" sz="16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…</a:t>
            </a:r>
            <a:r>
              <a:rPr lang="en-US" sz="16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 Approximate answers can provide insights without being accurate </a:t>
            </a:r>
          </a:p>
          <a:p>
            <a:pPr defTabSz="430213">
              <a:lnSpc>
                <a:spcPct val="150000"/>
              </a:lnSpc>
              <a:spcAft>
                <a:spcPts val="400"/>
              </a:spcAft>
              <a:buSzPct val="100000"/>
            </a:pPr>
            <a:r>
              <a:rPr lang="en-US" sz="16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Exploratory queries retrieve large </a:t>
            </a:r>
            <a:r>
              <a:rPr lang="en-US" sz="1600" dirty="0" err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resultsets</a:t>
            </a:r>
            <a:r>
              <a:rPr lang="en-US" sz="16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: the user needs only a glimpse to  figure out </a:t>
            </a:r>
          </a:p>
          <a:p>
            <a:pPr defTabSz="430213">
              <a:spcAft>
                <a:spcPts val="400"/>
              </a:spcAft>
              <a:buSzPct val="100000"/>
            </a:pPr>
            <a:r>
              <a:rPr lang="en-US" sz="16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									   if they are moving in the right direction!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F308C1-FC3A-3F49-BE25-E38F733482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8905" y="992467"/>
            <a:ext cx="1333500" cy="883920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EC35627-F16E-9A49-AEB1-A44B7EB4FDD9}"/>
              </a:ext>
            </a:extLst>
          </p:cNvPr>
          <p:cNvSpPr/>
          <p:nvPr/>
        </p:nvSpPr>
        <p:spPr>
          <a:xfrm>
            <a:off x="5084083" y="951458"/>
            <a:ext cx="2340000" cy="1008559"/>
          </a:xfrm>
          <a:prstGeom prst="roundRect">
            <a:avLst/>
          </a:prstGeom>
          <a:solidFill>
            <a:schemeClr val="accent2">
              <a:alpha val="88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Helvetica Neue Condensed" charset="0"/>
                <a:ea typeface="Helvetica Neue Condensed" charset="0"/>
                <a:cs typeface="Helvetica Neue Condensed" charset="0"/>
              </a:rPr>
              <a:t>Approximate</a:t>
            </a:r>
          </a:p>
          <a:p>
            <a:pPr algn="ctr"/>
            <a:r>
              <a:rPr lang="en-US" sz="2800" b="1" dirty="0">
                <a:latin typeface="Helvetica Neue Condensed" charset="0"/>
                <a:ea typeface="Helvetica Neue Condensed" charset="0"/>
                <a:cs typeface="Helvetica Neue Condensed" charset="0"/>
              </a:rPr>
              <a:t>Methods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325D6E17-9844-6049-A328-BAA345370300}"/>
              </a:ext>
            </a:extLst>
          </p:cNvPr>
          <p:cNvSpPr/>
          <p:nvPr/>
        </p:nvSpPr>
        <p:spPr>
          <a:xfrm>
            <a:off x="4473311" y="1121763"/>
            <a:ext cx="512575" cy="63966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31750">
            <a:solidFill>
              <a:srgbClr val="2850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588887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3AA1B-4E07-8B40-B9D0-E324B7036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Features of Exploratory Search Systems</a:t>
            </a:r>
            <a:br>
              <a:rPr lang="en-GB" dirty="0"/>
            </a:br>
            <a:br>
              <a:rPr lang="en-GB" dirty="0"/>
            </a:b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24D380-5E5C-B04E-B4F8-A54320C1DB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FF2E25-6640-3A40-B8AA-717CC8107780}"/>
              </a:ext>
            </a:extLst>
          </p:cNvPr>
          <p:cNvSpPr/>
          <p:nvPr/>
        </p:nvSpPr>
        <p:spPr>
          <a:xfrm>
            <a:off x="7041824" y="372651"/>
            <a:ext cx="262536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latin typeface="ACaslonPro-Regular-Identity-H"/>
              </a:rPr>
              <a:t>[</a:t>
            </a:r>
            <a:r>
              <a:rPr lang="en-GB" sz="1400" dirty="0">
                <a:solidFill>
                  <a:srgbClr val="0072E5"/>
                </a:solidFill>
                <a:latin typeface="ACaslonPro-Regular-Identity-H"/>
              </a:rPr>
              <a:t>White and Roth</a:t>
            </a:r>
            <a:r>
              <a:rPr lang="en-GB" sz="1400" dirty="0">
                <a:latin typeface="ACaslonPro-Regular-Identity-H"/>
              </a:rPr>
              <a:t>, </a:t>
            </a:r>
            <a:r>
              <a:rPr lang="en-GB" sz="1400" dirty="0">
                <a:solidFill>
                  <a:srgbClr val="0072E5"/>
                </a:solidFill>
                <a:latin typeface="ACaslonPro-Regular-Identity-H"/>
              </a:rPr>
              <a:t>2009</a:t>
            </a:r>
            <a:r>
              <a:rPr lang="en-GB" sz="1400" dirty="0">
                <a:latin typeface="ACaslonPro-Regular-Identity-H"/>
              </a:rPr>
              <a:t>]</a:t>
            </a:r>
            <a:endParaRPr lang="en-GB" sz="1400" dirty="0">
              <a:effectLst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B48F76-0904-DB45-8ED0-9F2D243C3B14}"/>
              </a:ext>
            </a:extLst>
          </p:cNvPr>
          <p:cNvSpPr/>
          <p:nvPr/>
        </p:nvSpPr>
        <p:spPr>
          <a:xfrm>
            <a:off x="184420" y="818015"/>
            <a:ext cx="7591181" cy="35548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Support querying and rapid query refinement: </a:t>
            </a:r>
            <a:endParaRPr lang="en-GB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Offer facets and metadata-based </a:t>
            </a:r>
            <a:r>
              <a:rPr lang="en-GB" u="sng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result filtering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Leverage </a:t>
            </a:r>
            <a:r>
              <a:rPr lang="en-GB" u="sng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search context</a:t>
            </a:r>
          </a:p>
          <a:p>
            <a:endParaRPr lang="en-GB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en-GB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Example-driven</a:t>
            </a:r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visualizations, summarizations, and </a:t>
            </a:r>
            <a:r>
              <a:rPr lang="en-GB" u="sng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explanations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paired with methods to </a:t>
            </a:r>
            <a:r>
              <a:rPr lang="en-GB" u="sng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suggest</a:t>
            </a:r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further example-based explorations. </a:t>
            </a:r>
          </a:p>
          <a:p>
            <a:endParaRPr lang="en-GB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GB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en-GB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Support learning and understanding</a:t>
            </a:r>
          </a:p>
          <a:p>
            <a:endParaRPr lang="en-GB" dirty="0"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374321-5739-F946-A4D3-B89C329B50B1}"/>
              </a:ext>
            </a:extLst>
          </p:cNvPr>
          <p:cNvSpPr txBox="1"/>
          <p:nvPr/>
        </p:nvSpPr>
        <p:spPr>
          <a:xfrm>
            <a:off x="5910263" y="1609528"/>
            <a:ext cx="3233737" cy="1131180"/>
          </a:xfrm>
          <a:prstGeom prst="rect">
            <a:avLst/>
          </a:prstGeom>
          <a:solidFill>
            <a:schemeClr val="accent1"/>
          </a:solidFill>
        </p:spPr>
        <p:txBody>
          <a:bodyPr wrap="square" lIns="108000" tIns="108000" rIns="108000" bIns="108000" rtlCol="0" anchor="ctr">
            <a:spAutoFit/>
          </a:bodyPr>
          <a:lstStyle/>
          <a:p>
            <a:pPr algn="ctr" defTabSz="430213">
              <a:spcAft>
                <a:spcPts val="400"/>
              </a:spcAft>
              <a:buSzPct val="100000"/>
            </a:pPr>
            <a:r>
              <a:rPr lang="en-GB" sz="2800" b="1" dirty="0"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Via Interactivity </a:t>
            </a:r>
          </a:p>
          <a:p>
            <a:pPr algn="ctr" defTabSz="430213">
              <a:spcAft>
                <a:spcPts val="400"/>
              </a:spcAft>
              <a:buSzPct val="100000"/>
            </a:pPr>
            <a:r>
              <a:rPr lang="en-GB" sz="2800" b="1" dirty="0"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&amp; Personalization! </a:t>
            </a:r>
          </a:p>
        </p:txBody>
      </p:sp>
    </p:spTree>
    <p:extLst>
      <p:ext uri="{BB962C8B-B14F-4D97-AF65-F5344CB8AC3E}">
        <p14:creationId xmlns:p14="http://schemas.microsoft.com/office/powerpoint/2010/main" val="149047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3D95E6-DC0F-AA48-9897-AC9295945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Lissandrini,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C2723BA1-8471-AA40-BA57-9ABA96AC607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720" y="875272"/>
            <a:ext cx="5623715" cy="3392956"/>
          </a:xfrm>
          <a:prstGeom prst="rect">
            <a:avLst/>
          </a:prstGeom>
        </p:spPr>
      </p:pic>
      <p:sp>
        <p:nvSpPr>
          <p:cNvPr id="41" name="Title 1">
            <a:extLst>
              <a:ext uri="{FF2B5EF4-FFF2-40B4-BE49-F238E27FC236}">
                <a16:creationId xmlns:a16="http://schemas.microsoft.com/office/drawing/2014/main" id="{4D80C00E-C264-2E4A-AA58-D82DA0646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4" y="235064"/>
            <a:ext cx="8117206" cy="430887"/>
          </a:xfrm>
        </p:spPr>
        <p:txBody>
          <a:bodyPr/>
          <a:lstStyle/>
          <a:p>
            <a:r>
              <a:rPr lang="en-GB" dirty="0"/>
              <a:t>Interactive Example Based Exploration System?</a:t>
            </a:r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56B0786-7FA4-A84D-BDA5-60C0E47CF5D7}"/>
              </a:ext>
            </a:extLst>
          </p:cNvPr>
          <p:cNvSpPr txBox="1"/>
          <p:nvPr/>
        </p:nvSpPr>
        <p:spPr>
          <a:xfrm>
            <a:off x="6127423" y="829559"/>
            <a:ext cx="3016577" cy="4390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b="1" dirty="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Requires:</a:t>
            </a:r>
          </a:p>
          <a:p>
            <a:pPr marL="0" defTabSz="430213">
              <a:spcAft>
                <a:spcPts val="400"/>
              </a:spcAft>
              <a:buSzPct val="100000"/>
            </a:pPr>
            <a:endParaRPr lang="en-US" sz="1600" b="1" dirty="0">
              <a:solidFill>
                <a:srgbClr val="00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defTabSz="430213">
              <a:spcAft>
                <a:spcPts val="400"/>
              </a:spcAft>
              <a:buSzPct val="100000"/>
            </a:pPr>
            <a:r>
              <a:rPr lang="en-GB" b="1" dirty="0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Fast Query Processing </a:t>
            </a:r>
            <a:endParaRPr lang="en-GB" sz="1600" b="1" dirty="0">
              <a:latin typeface="Helvetica Neue Condensed Black" panose="02000503000000020004" pitchFamily="2" charset="0"/>
              <a:ea typeface="Helvetica Neue Condensed Black" panose="02000503000000020004" pitchFamily="2" charset="0"/>
              <a:cs typeface="Helvetica Neue Condensed Black" panose="02000503000000020004" pitchFamily="2" charset="0"/>
            </a:endParaRPr>
          </a:p>
          <a:p>
            <a:pPr defTabSz="430213">
              <a:spcAft>
                <a:spcPts val="400"/>
              </a:spcAft>
              <a:buSzPct val="100000"/>
            </a:pPr>
            <a:r>
              <a:rPr lang="en-GB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Avoid the full </a:t>
            </a:r>
            <a:r>
              <a:rPr lang="en-GB" sz="1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recomputation</a:t>
            </a:r>
            <a:r>
              <a:rPr lang="en-GB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of a query </a:t>
            </a:r>
            <a:endParaRPr lang="en-GB" sz="11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defTabSz="430213">
              <a:spcAft>
                <a:spcPts val="400"/>
              </a:spcAft>
              <a:buSzPct val="100000"/>
            </a:pPr>
            <a:r>
              <a:rPr lang="en-GB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Limit the computation to only a sample </a:t>
            </a:r>
            <a:endParaRPr lang="en-GB" sz="11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defTabSz="430213">
              <a:spcAft>
                <a:spcPts val="400"/>
              </a:spcAft>
              <a:buSzPct val="100000"/>
            </a:pPr>
            <a:r>
              <a:rPr lang="en-GB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Adaptive query executions </a:t>
            </a:r>
            <a:endParaRPr lang="en-GB" sz="11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defTabSz="430213">
              <a:spcAft>
                <a:spcPts val="400"/>
              </a:spcAft>
              <a:buSzPct val="100000"/>
            </a:pPr>
            <a:r>
              <a:rPr lang="en-GB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Adaptive data-structures and indexes, </a:t>
            </a:r>
            <a:endParaRPr lang="en-GB" sz="11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defTabSz="430213">
              <a:spcAft>
                <a:spcPts val="400"/>
              </a:spcAft>
              <a:buSzPct val="100000"/>
            </a:pPr>
            <a:endParaRPr lang="en-US" sz="1600" dirty="0">
              <a:solidFill>
                <a:srgbClr val="00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defTabSz="430213">
              <a:spcAft>
                <a:spcPts val="400"/>
              </a:spcAft>
              <a:buSzPct val="100000"/>
            </a:pPr>
            <a:r>
              <a:rPr lang="en-GB" b="1" dirty="0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Automatic Result Analysis </a:t>
            </a:r>
            <a:endParaRPr lang="en-GB" sz="1600" b="1" dirty="0">
              <a:latin typeface="Helvetica Neue Condensed Black" panose="02000503000000020004" pitchFamily="2" charset="0"/>
              <a:ea typeface="Helvetica Neue Condensed Black" panose="02000503000000020004" pitchFamily="2" charset="0"/>
              <a:cs typeface="Helvetica Neue Condensed Black" panose="02000503000000020004" pitchFamily="2" charset="0"/>
            </a:endParaRPr>
          </a:p>
          <a:p>
            <a:pPr defTabSz="430213">
              <a:spcAft>
                <a:spcPts val="400"/>
              </a:spcAft>
              <a:buSzPct val="100000"/>
            </a:pPr>
            <a:r>
              <a:rPr lang="en-GB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Automatically identify peculiar characteristics</a:t>
            </a:r>
          </a:p>
          <a:p>
            <a:pPr defTabSz="430213">
              <a:spcAft>
                <a:spcPts val="400"/>
              </a:spcAft>
              <a:buSzPct val="100000"/>
            </a:pPr>
            <a:r>
              <a:rPr lang="en-GB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Data-summarization techniques Learn user interests automatically</a:t>
            </a:r>
            <a:endParaRPr lang="en-GB" sz="12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defTabSz="430213">
              <a:spcAft>
                <a:spcPts val="400"/>
              </a:spcAft>
              <a:buSzPct val="100000"/>
            </a:pPr>
            <a:endParaRPr lang="en-US" sz="1600" dirty="0">
              <a:solidFill>
                <a:srgbClr val="00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defTabSz="430213">
              <a:spcAft>
                <a:spcPts val="400"/>
              </a:spcAft>
              <a:buSzPct val="100000"/>
            </a:pPr>
            <a:endParaRPr lang="en-US" sz="1600" dirty="0">
              <a:solidFill>
                <a:srgbClr val="00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defTabSz="430213">
              <a:spcAft>
                <a:spcPts val="400"/>
              </a:spcAft>
              <a:buSzPct val="100000"/>
            </a:pPr>
            <a:endParaRPr lang="en-US" sz="1600" dirty="0">
              <a:solidFill>
                <a:srgbClr val="00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60538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10263" y="273842"/>
            <a:ext cx="3154906" cy="47672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defTabSz="914400">
              <a:lnSpc>
                <a:spcPct val="90000"/>
              </a:lnSpc>
            </a:pPr>
            <a:r>
              <a:rPr lang="en-US" sz="3200" b="1" dirty="0">
                <a:solidFill>
                  <a:schemeClr val="tx1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ADOPT HETEROGENEITY</a:t>
            </a:r>
            <a:br>
              <a:rPr lang="en-US" sz="32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br>
              <a:rPr lang="en-US" sz="32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2000" dirty="0">
                <a:solidFill>
                  <a:schemeClr val="tx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 Condensed" charset="0"/>
              </a:rPr>
              <a:t>Need for solutions that </a:t>
            </a:r>
            <a:br>
              <a:rPr lang="en-US" sz="2000" b="1" dirty="0">
                <a:solidFill>
                  <a:schemeClr val="tx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</a:br>
            <a:r>
              <a:rPr lang="en-US" sz="18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operate across different models</a:t>
            </a:r>
            <a:br>
              <a:rPr lang="en-US" sz="18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</a:br>
            <a:br>
              <a:rPr lang="en-US" sz="18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</a:br>
            <a:r>
              <a:rPr lang="en-US" sz="18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operate on heterogeneous datastores</a:t>
            </a:r>
            <a:br>
              <a:rPr lang="en-US" sz="18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</a:br>
            <a:br>
              <a:rPr lang="en-US" sz="18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</a:br>
            <a:r>
              <a:rPr lang="en-US" sz="18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dataset search </a:t>
            </a:r>
            <a:br>
              <a:rPr lang="en-US" sz="18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</a:br>
            <a:br>
              <a:rPr lang="en-US" sz="18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</a:br>
            <a:r>
              <a:rPr lang="en-US" sz="1600" i="1" dirty="0">
                <a:solidFill>
                  <a:schemeClr val="tx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  <a:cs typeface="Helvetica Neue Condensed" panose="02000503000000020004" pitchFamily="2" charset="0"/>
              </a:rPr>
              <a:t>Data Lakes??</a:t>
            </a:r>
            <a:endParaRPr lang="en-US" sz="3600" i="1" dirty="0">
              <a:solidFill>
                <a:schemeClr val="tx1"/>
              </a:solidFill>
              <a:latin typeface="Helvetica Neue UltraLight" panose="02000206000000020004" pitchFamily="2" charset="0"/>
              <a:ea typeface="Helvetica Neue UltraLight" panose="02000206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7073" y="4767262"/>
            <a:ext cx="4303274" cy="273844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12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D. Mottin, M. Lissandrini, T. Palpanas, Y. Velegrakis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9000"/>
          <a:stretch/>
        </p:blipFill>
        <p:spPr>
          <a:xfrm>
            <a:off x="0" y="0"/>
            <a:ext cx="8475132" cy="5143500"/>
          </a:xfrm>
          <a:prstGeom prst="rect">
            <a:avLst/>
          </a:prstGeom>
        </p:spPr>
      </p:pic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6D12F818-C3B4-9040-B6F2-8BDD811C3955}"/>
              </a:ext>
            </a:extLst>
          </p:cNvPr>
          <p:cNvSpPr txBox="1">
            <a:spLocks/>
          </p:cNvSpPr>
          <p:nvPr/>
        </p:nvSpPr>
        <p:spPr bwMode="black">
          <a:xfrm>
            <a:off x="2568710" y="4874683"/>
            <a:ext cx="3173621" cy="27463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100000"/>
              <a:buFont typeface="Arial"/>
              <a:buNone/>
              <a:defRPr sz="1800" b="0" i="0" kern="1200">
                <a:solidFill>
                  <a:srgbClr val="5373CA"/>
                </a:solidFill>
                <a:latin typeface="Helvetica Neue"/>
                <a:ea typeface="+mn-ea"/>
                <a:cs typeface="Helvetica Neue"/>
              </a:defRPr>
            </a:lvl1pPr>
            <a:lvl2pPr marL="0" indent="0" algn="l" defTabSz="4302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100000"/>
              <a:buFont typeface="Lucida Grande"/>
              <a:buNone/>
              <a:defRPr sz="1600" b="0" i="0" kern="1200">
                <a:solidFill>
                  <a:srgbClr val="000000"/>
                </a:solidFill>
                <a:latin typeface="Helvetica Neue"/>
                <a:ea typeface="+mn-ea"/>
                <a:cs typeface="Helvetica Neue"/>
              </a:defRPr>
            </a:lvl2pPr>
            <a:lvl3pPr marL="169863" indent="-16986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HP Simplified" pitchFamily="34" charset="0"/>
              <a:buChar char="•"/>
              <a:defRPr sz="1400" b="0" i="0" kern="1200">
                <a:solidFill>
                  <a:srgbClr val="000000"/>
                </a:solidFill>
                <a:latin typeface="Helvetica Neue"/>
                <a:ea typeface="+mn-ea"/>
                <a:cs typeface="Helvetica Neue"/>
              </a:defRPr>
            </a:lvl3pPr>
            <a:lvl4pPr marL="341313" indent="-18097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80000"/>
              <a:buFont typeface="HP Simplified" pitchFamily="34" charset="0"/>
              <a:buChar char="–"/>
              <a:defRPr lang="en-US" sz="1400" b="0" i="0" kern="1200">
                <a:solidFill>
                  <a:srgbClr val="000000"/>
                </a:solidFill>
                <a:latin typeface="Helvetica Neue"/>
                <a:ea typeface="+mn-ea"/>
                <a:cs typeface="Helvetica Neue"/>
              </a:defRPr>
            </a:lvl4pPr>
            <a:lvl5pPr marL="469900" indent="-15081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HP Simplified" pitchFamily="34" charset="0"/>
              <a:buChar char="•"/>
              <a:tabLst/>
              <a:defRPr sz="1400" b="0" i="0" kern="1200">
                <a:solidFill>
                  <a:srgbClr val="000000"/>
                </a:solidFill>
                <a:latin typeface="Helvetica Neue"/>
                <a:ea typeface="+mn-ea"/>
                <a:cs typeface="Helvetica Neue"/>
              </a:defRPr>
            </a:lvl5pPr>
            <a:lvl6pPr marL="2286000" indent="0" algn="l" defTabSz="457200" rtl="0" eaLnBrk="1" latinLnBrk="0" hangingPunct="1">
              <a:lnSpc>
                <a:spcPts val="2500"/>
              </a:lnSpc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</a:rPr>
              <a:t>D. </a:t>
            </a:r>
            <a:r>
              <a:rPr lang="en-US" sz="1000" dirty="0" err="1">
                <a:solidFill>
                  <a:schemeClr val="bg1"/>
                </a:solidFill>
              </a:rPr>
              <a:t>Mottin</a:t>
            </a:r>
            <a:r>
              <a:rPr lang="en-US" sz="1000" dirty="0">
                <a:solidFill>
                  <a:schemeClr val="bg1"/>
                </a:solidFill>
              </a:rPr>
              <a:t>, M. Lissandrini, T. </a:t>
            </a:r>
            <a:r>
              <a:rPr lang="en-US" sz="1000" dirty="0" err="1">
                <a:solidFill>
                  <a:schemeClr val="bg1"/>
                </a:solidFill>
              </a:rPr>
              <a:t>Palpanas</a:t>
            </a:r>
            <a:r>
              <a:rPr lang="en-US" sz="1000" dirty="0">
                <a:solidFill>
                  <a:schemeClr val="bg1"/>
                </a:solidFill>
              </a:rPr>
              <a:t>, Y. </a:t>
            </a:r>
            <a:r>
              <a:rPr lang="en-US" sz="1000" dirty="0" err="1">
                <a:solidFill>
                  <a:schemeClr val="bg1"/>
                </a:solidFill>
              </a:rPr>
              <a:t>Velegrakis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001779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"/>
            <a:ext cx="5529834" cy="514348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10263" y="231775"/>
            <a:ext cx="2909887" cy="3476625"/>
          </a:xfrm>
        </p:spPr>
        <p:txBody>
          <a:bodyPr vert="horz" lIns="91440" tIns="45720" rIns="91440" bIns="45720" rtlCol="0" anchor="t">
            <a:noAutofit/>
          </a:bodyPr>
          <a:lstStyle/>
          <a:p>
            <a:pPr defTabSz="914400">
              <a:lnSpc>
                <a:spcPct val="90000"/>
              </a:lnSpc>
            </a:pPr>
            <a:r>
              <a:rPr lang="en-US" b="1" dirty="0">
                <a:solidFill>
                  <a:schemeClr val="tx1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DEMOCRATIZATION</a:t>
            </a:r>
            <a:br>
              <a:rPr lang="en-US" sz="2000" b="1" dirty="0">
                <a:solidFill>
                  <a:schemeClr val="tx1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</a:br>
            <a:r>
              <a:rPr lang="en-US" sz="2400" b="1" dirty="0">
                <a:solidFill>
                  <a:schemeClr val="tx1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easy access to data </a:t>
            </a:r>
            <a:br>
              <a:rPr lang="en-US" sz="2400" b="1" dirty="0">
                <a:solidFill>
                  <a:schemeClr val="tx1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</a:br>
            <a:br>
              <a:rPr lang="en-US" sz="3600" b="1" dirty="0">
                <a:solidFill>
                  <a:schemeClr val="tx1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</a:br>
            <a:r>
              <a:rPr lang="en-US" sz="1800" dirty="0">
                <a:solidFill>
                  <a:schemeClr val="tx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charset="0"/>
              </a:rPr>
              <a:t>Tools that work on </a:t>
            </a:r>
            <a:r>
              <a:rPr lang="en-US" sz="18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commodity</a:t>
            </a:r>
            <a:br>
              <a:rPr lang="en-US" sz="18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</a:br>
            <a:r>
              <a:rPr lang="en-US" sz="18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hardware, mobile devices</a:t>
            </a:r>
            <a:br>
              <a:rPr lang="en-US" sz="18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</a:br>
            <a:br>
              <a:rPr lang="en-US" sz="14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1800" dirty="0">
                <a:solidFill>
                  <a:schemeClr val="tx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charset="0"/>
              </a:rPr>
              <a:t>Data-exploration for </a:t>
            </a:r>
            <a:r>
              <a:rPr lang="en-US" sz="1800" b="1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everyday use-cases</a:t>
            </a:r>
            <a:br>
              <a:rPr lang="en-US" sz="1800" b="1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br>
              <a:rPr lang="en-US" sz="18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1800" dirty="0">
                <a:solidFill>
                  <a:schemeClr val="tx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charset="0"/>
              </a:rPr>
              <a:t>Users want back </a:t>
            </a:r>
            <a:br>
              <a:rPr lang="en-US" sz="1800" dirty="0">
                <a:solidFill>
                  <a:schemeClr val="tx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charset="0"/>
              </a:rPr>
            </a:br>
            <a:r>
              <a:rPr lang="en-US" sz="18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the control on their data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55283" y="4840288"/>
            <a:ext cx="3086100" cy="273844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D.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Mottin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, M. Lissandrini, T.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Palpanas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, Y.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Velegrakis</a:t>
            </a:r>
            <a:endParaRPr lang="en-US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964680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455967" y="10"/>
            <a:ext cx="9143980" cy="514349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29417" y="4840288"/>
            <a:ext cx="3086100" cy="273844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2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D. </a:t>
            </a:r>
            <a:r>
              <a:rPr lang="en-US" sz="12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Mottin</a:t>
            </a:r>
            <a:r>
              <a:rPr lang="en-US" sz="12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, M. Lissandrini, T. </a:t>
            </a:r>
            <a:r>
              <a:rPr lang="en-US" sz="12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Palpanas</a:t>
            </a:r>
            <a:r>
              <a:rPr lang="en-US" sz="12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, Y. </a:t>
            </a:r>
            <a:r>
              <a:rPr lang="en-US" sz="12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Velegrakis</a:t>
            </a:r>
            <a:endParaRPr lang="en-US" sz="12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50428" y="5785945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endParaRPr lang="en-US" sz="1600" dirty="0">
              <a:solidFill>
                <a:srgbClr val="000000"/>
              </a:solidFill>
              <a:latin typeface="HP Simplified" pitchFamily="34" charset="0"/>
              <a:cs typeface="HP Simplified" pitchFamily="34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 bwMode="black">
          <a:xfrm>
            <a:off x="5910263" y="231775"/>
            <a:ext cx="3233737" cy="4662488"/>
          </a:xfrm>
          <a:prstGeom prst="rect">
            <a:avLst/>
          </a:prstGeom>
          <a:ln>
            <a:noFill/>
          </a:ln>
        </p:spPr>
        <p:txBody>
          <a:bodyPr vert="horz" wrap="none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lang="en-GB" sz="2800" b="0" i="0" kern="1200">
                <a:solidFill>
                  <a:srgbClr val="000000"/>
                </a:solidFill>
                <a:latin typeface="Helvetica Neue Bold Condensed"/>
                <a:ea typeface="+mj-ea"/>
                <a:cs typeface="Helvetica Neue Bold Condensed"/>
              </a:defRPr>
            </a:lvl1pPr>
          </a:lstStyle>
          <a:p>
            <a:pPr defTabSz="914400">
              <a:lnSpc>
                <a:spcPct val="90000"/>
              </a:lnSpc>
            </a:pP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NATARUAL </a:t>
            </a:r>
          </a:p>
          <a:p>
            <a:pPr defTabSz="914400">
              <a:lnSpc>
                <a:spcPct val="90000"/>
              </a:lnSpc>
            </a:pP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LANGUAGE </a:t>
            </a:r>
          </a:p>
          <a:p>
            <a:pPr defTabSz="914400">
              <a:lnSpc>
                <a:spcPct val="90000"/>
              </a:lnSpc>
            </a:pP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INTERFACE</a:t>
            </a:r>
            <a:br>
              <a:rPr lang="en-US" sz="4000" b="1" dirty="0">
                <a:solidFill>
                  <a:schemeClr val="tx1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</a:br>
            <a:r>
              <a:rPr lang="en-US" sz="19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br>
              <a:rPr lang="en-US" sz="19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2300" i="1" dirty="0">
                <a:solidFill>
                  <a:schemeClr val="tx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charset="0"/>
              </a:rPr>
              <a:t>flexible, vague, </a:t>
            </a:r>
          </a:p>
          <a:p>
            <a:pPr defTabSz="914400">
              <a:lnSpc>
                <a:spcPct val="90000"/>
              </a:lnSpc>
            </a:pPr>
            <a:r>
              <a:rPr lang="en-US" sz="2300" i="1" dirty="0">
                <a:solidFill>
                  <a:schemeClr val="tx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charset="0"/>
              </a:rPr>
              <a:t>imprecise input</a:t>
            </a:r>
          </a:p>
          <a:p>
            <a:pPr defTabSz="914400">
              <a:lnSpc>
                <a:spcPct val="90000"/>
              </a:lnSpc>
            </a:pPr>
            <a:endParaRPr lang="en-US" sz="23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defTabSz="914400">
              <a:lnSpc>
                <a:spcPct val="90000"/>
              </a:lnSpc>
            </a:pPr>
            <a:endParaRPr lang="en-US" sz="23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defTabSz="914400">
              <a:lnSpc>
                <a:spcPct val="90000"/>
              </a:lnSpc>
            </a:pPr>
            <a:r>
              <a:rPr lang="en-US" sz="23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Exploration through </a:t>
            </a:r>
          </a:p>
          <a:p>
            <a:pPr defTabSz="914400">
              <a:lnSpc>
                <a:spcPct val="90000"/>
              </a:lnSpc>
            </a:pPr>
            <a:r>
              <a:rPr lang="en-US" sz="23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conversation</a:t>
            </a:r>
          </a:p>
          <a:p>
            <a:pPr defTabSz="914400">
              <a:lnSpc>
                <a:spcPct val="90000"/>
              </a:lnSpc>
            </a:pPr>
            <a:endParaRPr lang="en-US" sz="23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8413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/>
          <p:cNvSpPr/>
          <p:nvPr/>
        </p:nvSpPr>
        <p:spPr>
          <a:xfrm>
            <a:off x="3224693" y="1066799"/>
            <a:ext cx="2480733" cy="3420534"/>
          </a:xfrm>
          <a:prstGeom prst="roundRect">
            <a:avLst>
              <a:gd name="adj" fmla="val 8717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Helvetica Neue Regular" charset="0"/>
              </a:rPr>
              <a:t>Entity extraction by example text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Helvetica Neue Regular" charset="0"/>
              </a:rPr>
              <a:t>Web table completion using examples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Helvetica Neue Regular" charset="0"/>
              </a:rPr>
              <a:t>Search by example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latin typeface="Helvetica Neue Regular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dirty="0">
              <a:latin typeface="Helvetica Neue Regular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dirty="0">
              <a:latin typeface="Helvetica Neue Regular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083144" y="1066799"/>
            <a:ext cx="2480733" cy="3420534"/>
          </a:xfrm>
          <a:prstGeom prst="roundRect">
            <a:avLst>
              <a:gd name="adj" fmla="val 8717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charset="0"/>
              <a:buChar char="•"/>
            </a:pPr>
            <a:endParaRPr lang="en-US" dirty="0">
              <a:latin typeface="Helvetica Neue Regular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Helvetica Neue Regular" charset="0"/>
              </a:rPr>
              <a:t>Community-based Node-retrieval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Helvetica Neue Regular" charset="0"/>
              </a:rPr>
              <a:t>Entity Search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Helvetica Neue Regular" charset="0"/>
              </a:rPr>
              <a:t>Path and SPARQL queries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Helvetica Neue Regular" charset="0"/>
              </a:rPr>
              <a:t>Graph structures as Examples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latin typeface="Helvetica Neue Regular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dirty="0">
              <a:latin typeface="Helvetica Neue Regular" charset="0"/>
            </a:endParaRPr>
          </a:p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27000" y="240919"/>
            <a:ext cx="7424536" cy="621037"/>
          </a:xfrm>
        </p:spPr>
        <p:txBody>
          <a:bodyPr/>
          <a:lstStyle/>
          <a:p>
            <a:r>
              <a:rPr lang="en-US" dirty="0"/>
              <a:t>Example-based methods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381577" y="1066799"/>
            <a:ext cx="2480733" cy="3420534"/>
          </a:xfrm>
          <a:prstGeom prst="roundRect">
            <a:avLst>
              <a:gd name="adj" fmla="val 8717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Helvetica Neue Regular" charset="0"/>
              </a:rPr>
              <a:t>Reverse engineering queries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Helvetica Neue Regular" charset="0"/>
              </a:rPr>
              <a:t>Example-driven schema mapping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Helvetica Neue Regular" charset="0"/>
              </a:rPr>
              <a:t>Interactive data repairing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latin typeface="Helvetica Neue Regular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dirty="0">
              <a:latin typeface="Helvetica Neue Regular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dirty="0">
              <a:latin typeface="Helvetica Neue Regular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dirty="0">
              <a:latin typeface="Helvetica Neue Regular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9843" y="3817141"/>
            <a:ext cx="584199" cy="58419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1257" y="3918551"/>
            <a:ext cx="522817" cy="52281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6" name="Group 15"/>
          <p:cNvGrpSpPr/>
          <p:nvPr/>
        </p:nvGrpSpPr>
        <p:grpSpPr>
          <a:xfrm>
            <a:off x="7062101" y="3878523"/>
            <a:ext cx="522817" cy="518708"/>
            <a:chOff x="2221864" y="-1094450"/>
            <a:chExt cx="983187" cy="983187"/>
          </a:xfrm>
          <a:effectLst/>
        </p:grpSpPr>
        <p:sp>
          <p:nvSpPr>
            <p:cNvPr id="17" name="Rounded Rectangle 16"/>
            <p:cNvSpPr/>
            <p:nvPr/>
          </p:nvSpPr>
          <p:spPr>
            <a:xfrm>
              <a:off x="2221864" y="-1094450"/>
              <a:ext cx="983187" cy="98318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Neue Regular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2633133" y="-660400"/>
              <a:ext cx="160867" cy="16086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Neue Regular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2953408" y="-1007269"/>
              <a:ext cx="160867" cy="160867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Neue Regular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2988157" y="-499532"/>
              <a:ext cx="160867" cy="160867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Neue Regular" charset="0"/>
              </a:endParaRPr>
            </a:p>
          </p:txBody>
        </p:sp>
        <p:cxnSp>
          <p:nvCxnSpPr>
            <p:cNvPr id="21" name="Straight Arrow Connector 20"/>
            <p:cNvCxnSpPr>
              <a:stCxn id="26" idx="7"/>
            </p:cNvCxnSpPr>
            <p:nvPr/>
          </p:nvCxnSpPr>
          <p:spPr>
            <a:xfrm flipV="1">
              <a:off x="2770441" y="-869961"/>
              <a:ext cx="206525" cy="23312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w="sm" len="sm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26" idx="6"/>
            </p:cNvCxnSpPr>
            <p:nvPr/>
          </p:nvCxnSpPr>
          <p:spPr>
            <a:xfrm>
              <a:off x="2793999" y="-579966"/>
              <a:ext cx="194158" cy="160867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w="sm" len="sm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3033841" y="-846402"/>
              <a:ext cx="34749" cy="346870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triangle" w="sm" len="sm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/>
            <p:cNvSpPr/>
            <p:nvPr/>
          </p:nvSpPr>
          <p:spPr>
            <a:xfrm>
              <a:off x="2334984" y="-369507"/>
              <a:ext cx="160867" cy="16086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Neue Regular" charset="0"/>
              </a:endParaRPr>
            </a:p>
          </p:txBody>
        </p:sp>
        <p:cxnSp>
          <p:nvCxnSpPr>
            <p:cNvPr id="25" name="Straight Arrow Connector 24"/>
            <p:cNvCxnSpPr>
              <a:stCxn id="26" idx="3"/>
            </p:cNvCxnSpPr>
            <p:nvPr/>
          </p:nvCxnSpPr>
          <p:spPr>
            <a:xfrm flipH="1">
              <a:off x="2415418" y="-523091"/>
              <a:ext cx="241273" cy="153584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w="sm" len="sm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/>
            <p:cNvSpPr/>
            <p:nvPr/>
          </p:nvSpPr>
          <p:spPr>
            <a:xfrm>
              <a:off x="2358542" y="-998410"/>
              <a:ext cx="160867" cy="16086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Neue Regular" charset="0"/>
              </a:endParaRPr>
            </a:p>
          </p:txBody>
        </p:sp>
        <p:cxnSp>
          <p:nvCxnSpPr>
            <p:cNvPr id="27" name="Straight Arrow Connector 26"/>
            <p:cNvCxnSpPr>
              <a:stCxn id="26" idx="1"/>
            </p:cNvCxnSpPr>
            <p:nvPr/>
          </p:nvCxnSpPr>
          <p:spPr>
            <a:xfrm flipH="1" flipV="1">
              <a:off x="2495851" y="-861101"/>
              <a:ext cx="160840" cy="224259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w="sm" len="sm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7473434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7721" y="950374"/>
            <a:ext cx="8575566" cy="626181"/>
          </a:xfrm>
        </p:spPr>
        <p:txBody>
          <a:bodyPr/>
          <a:lstStyle/>
          <a:p>
            <a:r>
              <a:rPr lang="en-US" sz="3600" dirty="0">
                <a:effectLst/>
              </a:rPr>
              <a:t>Example is always more efficacious than precept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67423" y="1690268"/>
            <a:ext cx="5148072" cy="649224"/>
          </a:xfrm>
        </p:spPr>
        <p:txBody>
          <a:bodyPr/>
          <a:lstStyle/>
          <a:p>
            <a:r>
              <a:rPr lang="en-US" b="1" dirty="0"/>
              <a:t>Samuel Johnson</a:t>
            </a:r>
            <a:r>
              <a:rPr lang="en-US" dirty="0"/>
              <a:t>, </a:t>
            </a:r>
            <a:r>
              <a:rPr lang="en-US" dirty="0" err="1"/>
              <a:t>Rasselas</a:t>
            </a:r>
            <a:r>
              <a:rPr lang="en-US" dirty="0"/>
              <a:t> (1759), Chapter 29.</a:t>
            </a:r>
            <a:br>
              <a:rPr lang="en-US" dirty="0"/>
            </a:b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137184" y="3878209"/>
            <a:ext cx="5868851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Slides: </a:t>
            </a:r>
            <a:r>
              <a:rPr lang="en-US" sz="2800" dirty="0">
                <a:hlinkClick r:id="rId2"/>
              </a:rPr>
              <a:t>https://data-exploration.ml/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7136" y="2264188"/>
            <a:ext cx="6963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0213">
              <a:spcAft>
                <a:spcPts val="400"/>
              </a:spcAft>
              <a:buSzPct val="100000"/>
            </a:pPr>
            <a:r>
              <a:rPr lang="en-US" sz="16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“New Trends on Exploratory Methods for Data Analytics.” </a:t>
            </a:r>
            <a:r>
              <a:rPr lang="en-US" sz="1400" i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PVLDB, 2017.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7136" y="3068273"/>
            <a:ext cx="6540573" cy="636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430213">
              <a:spcAft>
                <a:spcPts val="400"/>
              </a:spcAft>
              <a:buSzPct val="100000"/>
            </a:pPr>
            <a:r>
              <a:rPr lang="en-US" sz="16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“Exploring the Data Wilderness through Examples.” </a:t>
            </a:r>
            <a:r>
              <a:rPr lang="en-US" sz="1400" i="1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SIGMOD, 2019.</a:t>
            </a:r>
          </a:p>
          <a:p>
            <a:pPr defTabSz="430213">
              <a:spcAft>
                <a:spcPts val="400"/>
              </a:spcAft>
              <a:buSzPct val="100000"/>
            </a:pPr>
            <a:r>
              <a:rPr lang="en-US" sz="16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7135" y="2666230"/>
            <a:ext cx="62568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430213">
              <a:spcAft>
                <a:spcPts val="400"/>
              </a:spcAft>
              <a:buSzPct val="100000"/>
            </a:pPr>
            <a:r>
              <a:rPr lang="en-US" sz="16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”Data Exploration Using Example-Based Methods.”  </a:t>
            </a:r>
            <a:r>
              <a:rPr lang="en-US" sz="1400" i="1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M&amp;C, 2018.</a:t>
            </a:r>
          </a:p>
        </p:txBody>
      </p:sp>
      <p:pic>
        <p:nvPicPr>
          <p:cNvPr id="10" name="Picture 2" descr="atteo Lissandrini's phot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0115" y="2264188"/>
            <a:ext cx="976039" cy="1215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366155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Bef>
                <a:spcPts val="400"/>
              </a:spcBef>
            </a:pP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M. Arenas, G. I. Diaz, and E. V.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Kostylev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Reverse engineering </a:t>
            </a:r>
            <a:r>
              <a:rPr lang="en-GB" sz="140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sparql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 queries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WWW, 2016.</a:t>
            </a:r>
          </a:p>
          <a:p>
            <a:pPr>
              <a:spcBef>
                <a:spcPts val="400"/>
              </a:spcBef>
            </a:pP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Agichtein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E. and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Gravano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L. 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Snowball: Extracting relations from large plain-text collections.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 ICDL, 2000.</a:t>
            </a:r>
          </a:p>
          <a:p>
            <a:pPr>
              <a:lnSpc>
                <a:spcPct val="150000"/>
              </a:lnSpc>
              <a:spcBef>
                <a:spcPts val="400"/>
              </a:spcBef>
            </a:pP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A.Bonifati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R.Ciucanu,and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A.Lemay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Learning path queries on graph databases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EDBT, 2015.</a:t>
            </a:r>
          </a:p>
          <a:p>
            <a:pPr>
              <a:lnSpc>
                <a:spcPct val="150000"/>
              </a:lnSpc>
              <a:spcBef>
                <a:spcPts val="400"/>
              </a:spcBef>
            </a:pP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A.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Bonifati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R.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Ciucanu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and S.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Staworko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Learning join queries from user examples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TODS, 2016.</a:t>
            </a:r>
          </a:p>
          <a:p>
            <a:pPr>
              <a:spcBef>
                <a:spcPts val="400"/>
              </a:spcBef>
            </a:pP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A.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Bonifati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U.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Comignani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E.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Coquery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and R.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Thion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Interactive mapping specification with exemplar tuples. 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SIGMOD, 2017.</a:t>
            </a:r>
          </a:p>
          <a:p>
            <a:pPr>
              <a:spcBef>
                <a:spcPts val="400"/>
              </a:spcBef>
            </a:pP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I.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Bordino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G. De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Francisci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 Morales, I. Weber, and F.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Bonchi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From </a:t>
            </a:r>
            <a:r>
              <a:rPr lang="en-GB" sz="140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machu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 </a:t>
            </a:r>
            <a:r>
              <a:rPr lang="en-GB" sz="140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picchu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 to rafting the </a:t>
            </a:r>
            <a:r>
              <a:rPr lang="en-GB" sz="140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urubamba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 river: anticipating information needs via the entity-query graph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WSDM, 2013.</a:t>
            </a:r>
          </a:p>
          <a:p>
            <a:pPr>
              <a:lnSpc>
                <a:spcPct val="150000"/>
              </a:lnSpc>
              <a:spcBef>
                <a:spcPts val="400"/>
              </a:spcBef>
            </a:pP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D.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Deutch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 and A. Gilad. </a:t>
            </a:r>
            <a:r>
              <a:rPr lang="en-GB" sz="140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Qplain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: Query by explanation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ICDE, 2016.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717768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995246"/>
            <a:ext cx="8458200" cy="3739910"/>
          </a:xfrm>
        </p:spPr>
        <p:txBody>
          <a:bodyPr>
            <a:noAutofit/>
          </a:bodyPr>
          <a:lstStyle/>
          <a:p>
            <a:pPr>
              <a:spcBef>
                <a:spcPts val="400"/>
              </a:spcBef>
            </a:pP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G. Diaz, M. Arenas, and M.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Benedikt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</a:t>
            </a:r>
            <a:r>
              <a:rPr lang="en-GB" sz="140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Sparqlbye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: Querying </a:t>
            </a:r>
            <a:r>
              <a:rPr lang="en-GB" sz="140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rdf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 data by example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PVLDB, 2016.</a:t>
            </a:r>
          </a:p>
          <a:p>
            <a:pPr>
              <a:spcBef>
                <a:spcPts val="400"/>
              </a:spcBef>
            </a:pP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K.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Dimitriadou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O.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Papaemmanouil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and Y.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Diao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Explore-by-example: An automatic query steering framework for interactive data exploration.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 In SIGMOD, 2014.</a:t>
            </a:r>
          </a:p>
          <a:p>
            <a:pPr>
              <a:spcBef>
                <a:spcPts val="400"/>
              </a:spcBef>
            </a:pP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B.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Eravci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 and H.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Ferhatosmanoglu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Diversity based relevance feedback for time series search.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 PVLDB, 2013.</a:t>
            </a:r>
          </a:p>
          <a:p>
            <a:pPr>
              <a:spcBef>
                <a:spcPts val="400"/>
              </a:spcBef>
            </a:pP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A.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Gionis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M.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Mathioudakis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and A.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Ukkonen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Bump hunting in the dark: Local discrepancy maximization on graphs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ICDE, 2015.</a:t>
            </a:r>
          </a:p>
          <a:p>
            <a:pPr>
              <a:spcBef>
                <a:spcPts val="400"/>
              </a:spcBef>
            </a:pP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M. F. Hanafi, A.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Abouzied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L.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Chiticariu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and Y. Li. 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Synthesizing extraction rules from user examples with seer.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 SIGMOD, 2017.</a:t>
            </a:r>
          </a:p>
          <a:p>
            <a:pPr>
              <a:spcBef>
                <a:spcPts val="400"/>
              </a:spcBef>
            </a:pP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He, J., </a:t>
            </a:r>
            <a:r>
              <a:rPr lang="en-GB" sz="140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Veltri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E., Santoro, D., Li, G., Mecca, G., </a:t>
            </a:r>
            <a:r>
              <a:rPr lang="en-GB" sz="140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Papotti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P. and Tang, N. Interactive and deterministic data cleaning. SIGMOD, 2016.</a:t>
            </a:r>
          </a:p>
          <a:p>
            <a:pPr>
              <a:spcBef>
                <a:spcPts val="400"/>
              </a:spcBef>
            </a:pP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Y. Ishikawa, R.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Subramanya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and C.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Faloutsos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</a:t>
            </a:r>
            <a:r>
              <a:rPr lang="en-GB" sz="140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Mindreader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: Querying databases through multiple examples.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 VLDB, 1998.</a:t>
            </a:r>
          </a:p>
          <a:p>
            <a:pPr>
              <a:lnSpc>
                <a:spcPct val="150000"/>
              </a:lnSpc>
              <a:spcBef>
                <a:spcPts val="400"/>
              </a:spcBef>
            </a:pPr>
            <a:endParaRPr lang="en-GB" sz="1400" b="0" dirty="0">
              <a:solidFill>
                <a:srgbClr val="285096"/>
              </a:solidFill>
              <a:latin typeface="Helvetica Neue Regular" charset="0"/>
              <a:ea typeface="Helvetica Neue Regular" charset="0"/>
              <a:cs typeface="Helvetica Neue Regular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77588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596763"/>
            <a:ext cx="8458200" cy="3881726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N. </a:t>
            </a:r>
            <a:r>
              <a:rPr lang="en-GB" sz="140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Jayaram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A. Khan, C. Li, X. Yan, and R. </a:t>
            </a:r>
            <a:r>
              <a:rPr lang="en-GB" sz="140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Elmasri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Querying knowledge graphs by example entity tuples. TKDE, 2015.</a:t>
            </a:r>
            <a:endParaRPr lang="en-GB" sz="1400" b="0" dirty="0">
              <a:solidFill>
                <a:srgbClr val="285096"/>
              </a:solidFill>
              <a:latin typeface="Helvetica Neue Regular" charset="0"/>
              <a:ea typeface="Helvetica Neue Regular" charset="0"/>
              <a:cs typeface="Helvetica Neue Regular" charset="0"/>
            </a:endParaRPr>
          </a:p>
          <a:p>
            <a:pPr>
              <a:spcBef>
                <a:spcPts val="600"/>
              </a:spcBef>
            </a:pP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H. Li, C.-Y. Chan, and D. Maier. 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Query from examples: An iterative, data-driven approach to query construction.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 PVLDB, 2015.</a:t>
            </a:r>
          </a:p>
          <a:p>
            <a:pPr>
              <a:spcBef>
                <a:spcPts val="600"/>
              </a:spcBef>
            </a:pP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M. Lissandrini, D. </a:t>
            </a:r>
            <a:r>
              <a:rPr lang="en-GB" sz="140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Mottin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Y. </a:t>
            </a:r>
            <a:r>
              <a:rPr lang="en-GB" sz="140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Velegrakis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T. </a:t>
            </a:r>
            <a:r>
              <a:rPr lang="en-GB" sz="140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Palpanas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Multi-Example Search in Rich Information Graphs 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ICDE 2018</a:t>
            </a:r>
          </a:p>
          <a:p>
            <a:pPr>
              <a:spcBef>
                <a:spcPts val="600"/>
              </a:spcBef>
            </a:pP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Y. Ma, T.-K. Huang, and J. G. Schneider. 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Active search and bandits on graphs using sigma-optimality. 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UAI, 2015.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S. Metzger, R.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Schenkel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and M.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Sydow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</a:t>
            </a:r>
            <a:r>
              <a:rPr lang="en-GB" sz="140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Qbees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: query by entity examples. 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CIKM, 2013.</a:t>
            </a:r>
          </a:p>
          <a:p>
            <a:pPr>
              <a:spcBef>
                <a:spcPts val="600"/>
              </a:spcBef>
            </a:pP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D. Mottin, M.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Lissandrini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Y.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Velegrakis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and T.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Palpanas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Searching with </a:t>
            </a:r>
            <a:r>
              <a:rPr lang="en-GB" sz="140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xq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: the exemplar query search engine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SIGMOD, 2014.</a:t>
            </a:r>
          </a:p>
          <a:p>
            <a:pPr>
              <a:spcBef>
                <a:spcPts val="600"/>
              </a:spcBef>
            </a:pP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D. Mottin, M.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Lissandrini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Y.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Velegrakis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and T.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Palpanas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Exemplar queries: a new way of searching.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 VLDB J., 2016.</a:t>
            </a:r>
          </a:p>
          <a:p>
            <a:pPr>
              <a:spcBef>
                <a:spcPts val="600"/>
              </a:spcBef>
            </a:pP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B.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Perozzi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L.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Akoglu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P. Iglesias Sanchez, and E. Müller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Focused clustering and outlier detection in large attributed graphs.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 KDD, 2014.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endParaRPr lang="en-US" sz="1400" b="0" dirty="0">
              <a:solidFill>
                <a:srgbClr val="285096"/>
              </a:solidFill>
              <a:latin typeface="Helvetica Neue Regular" charset="0"/>
              <a:ea typeface="Helvetica Neue Regular" charset="0"/>
              <a:cs typeface="Helvetica Neue Regular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endParaRPr lang="en-US" sz="1400" b="0" dirty="0">
              <a:solidFill>
                <a:srgbClr val="285096"/>
              </a:solidFill>
              <a:latin typeface="Helvetica Neue Regular" charset="0"/>
              <a:ea typeface="Helvetica Neue Regular" charset="0"/>
              <a:cs typeface="Helvetica Neue Regular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276398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F.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Psallidas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B. Ding, K.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Chakrabarti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and S. Chaudhuri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S4: Top-k spreadsheet-style search for query discovery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SIGMOD, 2015.</a:t>
            </a:r>
          </a:p>
          <a:p>
            <a:pPr>
              <a:spcBef>
                <a:spcPts val="600"/>
              </a:spcBef>
            </a:pP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R.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Rolim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G.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Soares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L.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D’Antoni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O.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Polozov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S.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Gulwani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R.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Gheyi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R. Suzuki, and B. Hartmann. 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Learning syntactic program transformations from examples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ICSE, 2017.</a:t>
            </a:r>
          </a:p>
          <a:p>
            <a:pPr>
              <a:spcBef>
                <a:spcPts val="600"/>
              </a:spcBef>
            </a:pP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N.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Ruchansky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F.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Bonchi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D.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García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-Soriano, F.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Gullo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and N.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Kourtellis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The minimum wiener connector problem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SIGMOD, 2015.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T.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Sellam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 and M.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Kersten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Cluster-driven navigation of the query space. 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TKDE, 2016.</a:t>
            </a:r>
          </a:p>
          <a:p>
            <a:pPr>
              <a:spcBef>
                <a:spcPts val="600"/>
              </a:spcBef>
            </a:pP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Y. Shen, K.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Chakrabarti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S. Chaudhuri, B. Ding, and L.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Novik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Discovering queries based on example tuples.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 SIGMOD, 2014.</a:t>
            </a:r>
          </a:p>
          <a:p>
            <a:pPr>
              <a:spcBef>
                <a:spcPts val="600"/>
              </a:spcBef>
            </a:pP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R. Singh. </a:t>
            </a:r>
            <a:r>
              <a:rPr lang="en-GB" sz="140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Blinkfill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: Semi-supervised programming by example for syntactic string transformations.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 PVLDB, 2016.</a:t>
            </a:r>
          </a:p>
          <a:p>
            <a:pPr>
              <a:spcBef>
                <a:spcPts val="600"/>
              </a:spcBef>
            </a:pP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G.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Sobczak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M.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Chochół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R.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Schenkel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and M.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Sydow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iqbees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: 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Towards interactive semantic entity search based on maximal aspects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Foundations of Intelligent Systems, 2015.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274560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184" y="667475"/>
            <a:ext cx="8458200" cy="3560248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Y. Su, S. Yang, H. Sun, M. Srivatsa, S.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Kase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M.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Vanni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and X. Yan. 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Exploiting relevance feedback in knowledge graph search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KDD, 2015.</a:t>
            </a:r>
          </a:p>
          <a:p>
            <a:pPr>
              <a:spcBef>
                <a:spcPts val="600"/>
              </a:spcBef>
            </a:pP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Q. T. Tran, C.-Y. Chan, and S.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Parthasarathy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Query reverse engineering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VLDB J., 2014.</a:t>
            </a:r>
          </a:p>
          <a:p>
            <a:pPr>
              <a:spcBef>
                <a:spcPts val="600"/>
              </a:spcBef>
            </a:pP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H. P.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Vanchinathan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A.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Marfurt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C.-A.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Robelin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D. Koss-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mann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and A. Krause. 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Discovering valuable items from massive data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In KDD, 2015.</a:t>
            </a:r>
          </a:p>
          <a:p>
            <a:pPr>
              <a:spcBef>
                <a:spcPts val="600"/>
              </a:spcBef>
            </a:pP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C.Wang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A.Cheung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and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R.Bodik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Interactive query synthesis from input-output examples. 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In SIGMOD, 2017.</a:t>
            </a:r>
          </a:p>
          <a:p>
            <a:pPr>
              <a:spcBef>
                <a:spcPts val="600"/>
              </a:spcBef>
            </a:pP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C. Wang, A. Cheung, and R.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Bodik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Synthesizing highly expressive </a:t>
            </a:r>
            <a:r>
              <a:rPr lang="en-GB" sz="140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sql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 queries from input-output examples. 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In PLDI, 2017.</a:t>
            </a:r>
          </a:p>
          <a:p>
            <a:pPr>
              <a:spcBef>
                <a:spcPts val="600"/>
              </a:spcBef>
            </a:pP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Y. Y. Weiss and S. Cohen. 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Reverse engineering </a:t>
            </a:r>
            <a:r>
              <a:rPr lang="en-GB" sz="140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spj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-queries from examples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SIGMOD, 2017.</a:t>
            </a:r>
          </a:p>
          <a:p>
            <a:pPr>
              <a:spcBef>
                <a:spcPts val="600"/>
              </a:spcBef>
            </a:pP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M.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Yakout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K.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Ganjam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K.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Chakrabarti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and S. Chaudhuri. </a:t>
            </a:r>
            <a:r>
              <a:rPr lang="en-GB" sz="140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Infogather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: Entity augmentation and attribute discovery by holistic matching with web tables. 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SIGMOD, 2012.</a:t>
            </a:r>
          </a:p>
          <a:p>
            <a:pPr>
              <a:spcBef>
                <a:spcPts val="600"/>
              </a:spcBef>
            </a:pP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M. Zhu and Y.-F. B. Wu. 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Search by multiple examples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WSDM, 2014.</a:t>
            </a:r>
          </a:p>
          <a:p>
            <a:pPr>
              <a:spcBef>
                <a:spcPts val="600"/>
              </a:spcBef>
            </a:pP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M. M.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Zloof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Query by example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AFIPS NCC, 1975.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708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we are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29184" y="975390"/>
            <a:ext cx="4014216" cy="144550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939800" indent="47625">
              <a:spcAft>
                <a:spcPts val="1200"/>
              </a:spcAft>
            </a:pPr>
            <a:r>
              <a:rPr lang="en-US" sz="1600" b="1" dirty="0">
                <a:solidFill>
                  <a:schemeClr val="tx1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Davide Mottin</a:t>
            </a:r>
          </a:p>
          <a:p>
            <a:pPr marL="982662">
              <a:spcAft>
                <a:spcPts val="1200"/>
              </a:spcAft>
            </a:pPr>
            <a:r>
              <a:rPr lang="en-US" sz="1400" dirty="0">
                <a:solidFill>
                  <a:schemeClr val="tx1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Graph Mining, Novel Query Paradigms, Interactive Methods</a:t>
            </a:r>
          </a:p>
          <a:p>
            <a:pPr marL="982662">
              <a:spcAft>
                <a:spcPts val="1200"/>
              </a:spcAft>
            </a:pPr>
            <a:r>
              <a:rPr lang="en-US" sz="1100" dirty="0">
                <a:solidFill>
                  <a:schemeClr val="tx1"/>
                </a:solidFill>
                <a:latin typeface="Helvetica Neue Regular" charset="0"/>
                <a:ea typeface="Helvetica Neue Regular" charset="0"/>
                <a:cs typeface="Helvetica Neue Regular" charset="0"/>
                <a:hlinkClick r:id="rId3"/>
              </a:rPr>
              <a:t>https://mott.in</a:t>
            </a:r>
            <a:r>
              <a:rPr lang="en-US" sz="1100" dirty="0">
                <a:solidFill>
                  <a:schemeClr val="tx1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569177" y="975390"/>
            <a:ext cx="4250973" cy="144550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112838"/>
            <a:r>
              <a:rPr lang="en-US" sz="1600" b="1" dirty="0">
                <a:solidFill>
                  <a:schemeClr val="tx1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Matteo </a:t>
            </a:r>
            <a:r>
              <a:rPr lang="en-US" sz="1600" b="1" dirty="0" err="1">
                <a:solidFill>
                  <a:schemeClr val="tx1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Lissandrini</a:t>
            </a:r>
            <a:endParaRPr lang="en-US" sz="1600" b="1" dirty="0">
              <a:solidFill>
                <a:schemeClr val="tx1"/>
              </a:solidFill>
              <a:latin typeface="Helvetica Neue Regular" charset="0"/>
              <a:ea typeface="Helvetica Neue Regular" charset="0"/>
              <a:cs typeface="Helvetica Neue Regular" charset="0"/>
            </a:endParaRPr>
          </a:p>
          <a:p>
            <a:pPr marL="1120775"/>
            <a:endParaRPr lang="en-US" sz="1400" dirty="0">
              <a:solidFill>
                <a:schemeClr val="tx1"/>
              </a:solidFill>
              <a:latin typeface="Helvetica Neue Regular" charset="0"/>
              <a:ea typeface="Helvetica Neue Regular" charset="0"/>
              <a:cs typeface="Helvetica Neue Regular" charset="0"/>
            </a:endParaRPr>
          </a:p>
          <a:p>
            <a:pPr marL="1120775"/>
            <a:r>
              <a:rPr lang="en-US" sz="1400" dirty="0">
                <a:solidFill>
                  <a:schemeClr val="tx1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Knowledge Graphs , Novel Query Paradigms, Graph Mining</a:t>
            </a:r>
          </a:p>
          <a:p>
            <a:pPr marL="1120775"/>
            <a:endParaRPr lang="en-US" sz="1100" dirty="0">
              <a:solidFill>
                <a:schemeClr val="tx1"/>
              </a:solidFill>
              <a:latin typeface="Helvetica Neue Regular" charset="0"/>
              <a:ea typeface="Helvetica Neue Regular" charset="0"/>
              <a:cs typeface="Helvetica Neue Regular" charset="0"/>
              <a:hlinkClick r:id="rId4"/>
            </a:endParaRPr>
          </a:p>
          <a:p>
            <a:pPr marL="1120775"/>
            <a:r>
              <a:rPr lang="en-US" sz="1100" dirty="0">
                <a:hlinkClick r:id="rId5"/>
              </a:rPr>
              <a:t>http://people.cs.aau.dk/~matteo/</a:t>
            </a:r>
            <a:endParaRPr lang="en-US" sz="1100" dirty="0">
              <a:solidFill>
                <a:schemeClr val="tx1"/>
              </a:solidFill>
              <a:latin typeface="Helvetica Neue Regular" charset="0"/>
              <a:ea typeface="Helvetica Neue Regular" charset="0"/>
              <a:cs typeface="Helvetica Neue Regular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20674" y="2661372"/>
            <a:ext cx="4022725" cy="1445503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accent5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033463"/>
            <a:r>
              <a:rPr lang="en-US" sz="1600" b="1" dirty="0" err="1">
                <a:solidFill>
                  <a:schemeClr val="tx1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Yannis</a:t>
            </a:r>
            <a:r>
              <a:rPr lang="en-US" sz="1600" b="1" dirty="0">
                <a:solidFill>
                  <a:schemeClr val="tx1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Velegrakis</a:t>
            </a:r>
            <a:endParaRPr lang="en-US" sz="1600" b="1" dirty="0">
              <a:solidFill>
                <a:schemeClr val="tx1"/>
              </a:solidFill>
              <a:latin typeface="Helvetica Neue Regular" charset="0"/>
              <a:ea typeface="Helvetica Neue Regular" charset="0"/>
              <a:cs typeface="Helvetica Neue Regular" charset="0"/>
            </a:endParaRPr>
          </a:p>
          <a:p>
            <a:pPr marL="1114425"/>
            <a:endParaRPr lang="en-US" sz="1400" dirty="0">
              <a:solidFill>
                <a:schemeClr val="tx1"/>
              </a:solidFill>
              <a:latin typeface="Helvetica Neue Regular" charset="0"/>
              <a:ea typeface="Helvetica Neue Regular" charset="0"/>
              <a:cs typeface="Helvetica Neue Regular" charset="0"/>
            </a:endParaRPr>
          </a:p>
          <a:p>
            <a:pPr marL="1028700"/>
            <a:r>
              <a:rPr lang="en-US" sz="1400" dirty="0">
                <a:solidFill>
                  <a:schemeClr val="tx1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Big Data Management &amp; Analytics, Information Integration </a:t>
            </a:r>
          </a:p>
          <a:p>
            <a:pPr marL="1028700"/>
            <a:endParaRPr lang="en-US" sz="1100" dirty="0">
              <a:solidFill>
                <a:schemeClr val="tx1"/>
              </a:solidFill>
              <a:latin typeface="Helvetica Neue Regular" charset="0"/>
              <a:ea typeface="Helvetica Neue Regular" charset="0"/>
              <a:cs typeface="Helvetica Neue Regular" charset="0"/>
              <a:hlinkClick r:id="" action="ppaction://noaction"/>
            </a:endParaRPr>
          </a:p>
          <a:p>
            <a:pPr marL="1028700"/>
            <a:r>
              <a:rPr lang="en-US" sz="1100" dirty="0">
                <a:solidFill>
                  <a:schemeClr val="tx1"/>
                </a:solidFill>
                <a:latin typeface="Helvetica Neue Regular" charset="0"/>
                <a:ea typeface="Helvetica Neue Regular" charset="0"/>
                <a:cs typeface="Helvetica Neue Regular" charset="0"/>
                <a:hlinkClick r:id="" action="ppaction://noaction"/>
              </a:rPr>
              <a:t>https</a:t>
            </a:r>
            <a:r>
              <a:rPr lang="en-US" sz="1100" dirty="0">
                <a:solidFill>
                  <a:schemeClr val="tx1"/>
                </a:solidFill>
                <a:latin typeface="Helvetica Neue Regular" charset="0"/>
                <a:ea typeface="Helvetica Neue Regular" charset="0"/>
                <a:cs typeface="Helvetica Neue Regular" charset="0"/>
                <a:hlinkClick r:id="rId6"/>
              </a:rPr>
              <a:t>://velgias.github.io</a:t>
            </a:r>
            <a:r>
              <a:rPr lang="en-US" sz="1100" dirty="0">
                <a:solidFill>
                  <a:schemeClr val="tx1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	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580752" y="2664288"/>
            <a:ext cx="4225908" cy="1445503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accent5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114425"/>
            <a:r>
              <a:rPr lang="en-US" sz="1600" b="1" dirty="0">
                <a:solidFill>
                  <a:schemeClr val="tx1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Themis </a:t>
            </a:r>
            <a:r>
              <a:rPr lang="en-US" sz="1600" b="1" dirty="0" err="1">
                <a:solidFill>
                  <a:schemeClr val="tx1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Palpanas</a:t>
            </a:r>
            <a:endParaRPr lang="en-US" sz="1600" b="1" dirty="0">
              <a:solidFill>
                <a:schemeClr val="tx1"/>
              </a:solidFill>
              <a:latin typeface="Helvetica Neue Regular" charset="0"/>
              <a:ea typeface="Helvetica Neue Regular" charset="0"/>
              <a:cs typeface="Helvetica Neue Regular" charset="0"/>
            </a:endParaRPr>
          </a:p>
          <a:p>
            <a:pPr marL="1120775"/>
            <a:endParaRPr lang="en-US" sz="1400" dirty="0">
              <a:solidFill>
                <a:schemeClr val="tx1"/>
              </a:solidFill>
              <a:latin typeface="Helvetica Neue Regular" charset="0"/>
              <a:ea typeface="Helvetica Neue Regular" charset="0"/>
              <a:cs typeface="Helvetica Neue Regular" charset="0"/>
            </a:endParaRPr>
          </a:p>
          <a:p>
            <a:pPr marL="1120775"/>
            <a:r>
              <a:rPr lang="en-US" sz="1400" dirty="0">
                <a:solidFill>
                  <a:schemeClr val="tx1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Data Series Indexing &amp; Mining, Data Management, Data Analytics</a:t>
            </a:r>
          </a:p>
          <a:p>
            <a:pPr marL="1120775"/>
            <a:endParaRPr lang="en-US" sz="1400" dirty="0">
              <a:solidFill>
                <a:schemeClr val="tx1"/>
              </a:solidFill>
              <a:latin typeface="Helvetica Neue Regular" charset="0"/>
              <a:ea typeface="Helvetica Neue Regular" charset="0"/>
              <a:cs typeface="Helvetica Neue Regular" charset="0"/>
            </a:endParaRPr>
          </a:p>
          <a:p>
            <a:pPr marL="1120775"/>
            <a:r>
              <a:rPr lang="en-US" sz="1100" dirty="0">
                <a:solidFill>
                  <a:schemeClr val="tx1"/>
                </a:solidFill>
                <a:latin typeface="Helvetica Neue Regular" charset="0"/>
                <a:ea typeface="Helvetica Neue Regular" charset="0"/>
                <a:cs typeface="Helvetica Neue Regular" charset="0"/>
                <a:hlinkClick r:id="rId7"/>
              </a:rPr>
              <a:t>http://www.mi.parisdescartes.fr/~themisp/</a:t>
            </a:r>
            <a:r>
              <a:rPr lang="en-US" sz="1200" dirty="0">
                <a:solidFill>
                  <a:schemeClr val="tx1"/>
                </a:solidFill>
                <a:latin typeface="Helvetica Neue Regular" charset="0"/>
              </a:rPr>
              <a:t>	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799" y="1126067"/>
            <a:ext cx="855133" cy="11401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21767" y="1126067"/>
            <a:ext cx="850900" cy="11345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1799" y="2786970"/>
            <a:ext cx="855957" cy="11412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15886" y="2786970"/>
            <a:ext cx="855957" cy="11412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2438069" y="4211587"/>
            <a:ext cx="4888967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Slides. </a:t>
            </a:r>
            <a:r>
              <a:rPr lang="en-US" sz="2400" dirty="0">
                <a:hlinkClick r:id="rId12"/>
              </a:rPr>
              <a:t>https://data-exploration.ml/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6896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we are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1023450" y="3716217"/>
            <a:ext cx="6811871" cy="66071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Challenges and Remarks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023450" y="1866529"/>
            <a:ext cx="5664639" cy="75384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Textual data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1023450" y="986194"/>
            <a:ext cx="5664639" cy="753848"/>
            <a:chOff x="1023451" y="969801"/>
            <a:chExt cx="5664639" cy="753848"/>
          </a:xfrm>
        </p:grpSpPr>
        <p:sp>
          <p:nvSpPr>
            <p:cNvPr id="4" name="Rounded Rectangle 3"/>
            <p:cNvSpPr/>
            <p:nvPr/>
          </p:nvSpPr>
          <p:spPr>
            <a:xfrm>
              <a:off x="1023451" y="969801"/>
              <a:ext cx="5664639" cy="75384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Helvetica Neue" charset="0"/>
                  <a:ea typeface="Helvetica Neue" charset="0"/>
                  <a:cs typeface="Helvetica Neue" charset="0"/>
                </a:rPr>
                <a:t>Relational databases 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0515" y="1051538"/>
              <a:ext cx="584199" cy="584199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6" name="Rounded Rectangle 5"/>
          <p:cNvSpPr/>
          <p:nvPr/>
        </p:nvSpPr>
        <p:spPr>
          <a:xfrm>
            <a:off x="1023450" y="2758497"/>
            <a:ext cx="5664639" cy="71079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Graphs and networks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014055" y="986194"/>
            <a:ext cx="821267" cy="248309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 Machine learning 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4965" y="1033574"/>
            <a:ext cx="489073" cy="6520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56532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tasks?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565" y="878012"/>
            <a:ext cx="8629650" cy="347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0961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 for </a:t>
            </a:r>
            <a:r>
              <a:rPr lang="mr-IN" dirty="0"/>
              <a:t>…</a:t>
            </a:r>
            <a:r>
              <a:rPr lang="en-US" dirty="0"/>
              <a:t>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565" y="878012"/>
            <a:ext cx="8629650" cy="3473684"/>
          </a:xfrm>
          <a:prstGeom prst="rect">
            <a:avLst/>
          </a:prstGeom>
        </p:spPr>
      </p:pic>
      <p:pic>
        <p:nvPicPr>
          <p:cNvPr id="1026" name="Picture 2" descr="mage result for check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7787" y="798710"/>
            <a:ext cx="563404" cy="5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372100" y="665951"/>
            <a:ext cx="3451115" cy="3820324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7989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Reverse engineering queries (REQ)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763752" y="4735156"/>
            <a:ext cx="3279499" cy="274637"/>
          </a:xfrm>
        </p:spPr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795466" y="3920309"/>
            <a:ext cx="2323072" cy="63607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SELECT </a:t>
            </a:r>
            <a:r>
              <a:rPr lang="en-US" sz="1600" dirty="0" err="1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galaxy_name</a:t>
            </a:r>
            <a:endParaRPr lang="en-US" sz="1600" dirty="0">
              <a:solidFill>
                <a:srgbClr val="000000"/>
              </a:solidFill>
              <a:latin typeface="Helvetica Neue Regular" charset="0"/>
              <a:cs typeface="Helvetica Neue Regular" charset="0"/>
            </a:endParaRPr>
          </a:p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FROM </a:t>
            </a:r>
            <a:r>
              <a:rPr lang="en-US" sz="1600" dirty="0" err="1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Universe.Galaxy</a:t>
            </a:r>
            <a:endParaRPr lang="en-US" sz="1600" dirty="0">
              <a:solidFill>
                <a:srgbClr val="000000"/>
              </a:solidFill>
              <a:latin typeface="Helvetica Neue Regular" charset="0"/>
              <a:cs typeface="Helvetica Neue Regular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94010" y="842061"/>
            <a:ext cx="6993584" cy="46666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Helvetica Neue Regular" charset="0"/>
              </a:rPr>
              <a:t>Given a set of examples, find the query that generated that set of tuples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775663" y="2019052"/>
            <a:ext cx="0" cy="1721595"/>
          </a:xfrm>
          <a:prstGeom prst="straightConnector1">
            <a:avLst/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775663" y="3740647"/>
            <a:ext cx="2856712" cy="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17" y="3111648"/>
            <a:ext cx="779868" cy="443763"/>
          </a:xfrm>
          <a:prstGeom prst="ellipse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4709" y="2325564"/>
            <a:ext cx="536031" cy="442673"/>
          </a:xfrm>
          <a:prstGeom prst="ellipse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3467" y="2192290"/>
            <a:ext cx="440402" cy="368179"/>
          </a:xfrm>
          <a:prstGeom prst="ellipse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4827" y="2883131"/>
            <a:ext cx="633143" cy="488447"/>
          </a:xfrm>
          <a:prstGeom prst="ellipse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8665" y="2383459"/>
            <a:ext cx="456909" cy="354020"/>
          </a:xfrm>
          <a:prstGeom prst="ellipse">
            <a:avLst/>
          </a:prstGeom>
          <a:ln>
            <a:noFill/>
          </a:ln>
          <a:effectLst>
            <a:softEdge rad="38100"/>
          </a:effectLst>
        </p:spPr>
      </p:pic>
      <p:sp>
        <p:nvSpPr>
          <p:cNvPr id="22" name="TextBox 21"/>
          <p:cNvSpPr txBox="1"/>
          <p:nvPr/>
        </p:nvSpPr>
        <p:spPr>
          <a:xfrm>
            <a:off x="1595574" y="1649892"/>
            <a:ext cx="15937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Example tuples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95466" y="1575952"/>
            <a:ext cx="3628237" cy="216469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200" b="1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SELECT</a:t>
            </a:r>
            <a:r>
              <a:rPr lang="en-US" sz="12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g.galaxy_name</a:t>
            </a:r>
            <a:r>
              <a:rPr lang="en-US" sz="12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, SUM(</a:t>
            </a:r>
            <a:r>
              <a:rPr lang="en-US" sz="1200" dirty="0" err="1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s.stars</a:t>
            </a:r>
            <a:r>
              <a:rPr lang="en-US" sz="12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) </a:t>
            </a:r>
            <a:r>
              <a:rPr lang="en-US" sz="1200" b="1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AS</a:t>
            </a:r>
            <a:r>
              <a:rPr lang="en-US" sz="12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st_s</a:t>
            </a:r>
            <a:endParaRPr lang="en-US" sz="1200" dirty="0">
              <a:solidFill>
                <a:srgbClr val="000000"/>
              </a:solidFill>
              <a:latin typeface="Helvetica Neue Regular" charset="0"/>
              <a:cs typeface="Helvetica Neue Regular" charset="0"/>
            </a:endParaRPr>
          </a:p>
          <a:p>
            <a:pPr marL="0" defTabSz="430213">
              <a:spcAft>
                <a:spcPts val="400"/>
              </a:spcAft>
              <a:buSzPct val="100000"/>
            </a:pPr>
            <a:r>
              <a:rPr lang="en-US" sz="1200" b="1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FROM</a:t>
            </a:r>
            <a:r>
              <a:rPr lang="en-US" sz="12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Universe.Galaxy</a:t>
            </a:r>
            <a:r>
              <a:rPr lang="en-US" sz="12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  </a:t>
            </a:r>
            <a:r>
              <a:rPr lang="en-US" sz="1200" b="1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AS</a:t>
            </a:r>
            <a:r>
              <a:rPr lang="en-US" sz="12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 g</a:t>
            </a:r>
          </a:p>
          <a:p>
            <a:pPr defTabSz="430213">
              <a:spcAft>
                <a:spcPts val="400"/>
              </a:spcAft>
              <a:buSzPct val="100000"/>
            </a:pPr>
            <a:r>
              <a:rPr lang="en-US" sz="1200" b="1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JOIN</a:t>
            </a:r>
            <a:r>
              <a:rPr lang="en-US" sz="12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Universe.System</a:t>
            </a:r>
            <a:r>
              <a:rPr lang="en-US" sz="12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 </a:t>
            </a:r>
            <a:r>
              <a:rPr lang="en-US" sz="1200" b="1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AS</a:t>
            </a:r>
            <a:r>
              <a:rPr lang="en-US" sz="12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 s</a:t>
            </a:r>
          </a:p>
          <a:p>
            <a:pPr defTabSz="430213">
              <a:spcAft>
                <a:spcPts val="400"/>
              </a:spcAft>
              <a:buSzPct val="100000"/>
            </a:pPr>
            <a:r>
              <a:rPr lang="en-US" sz="1200" b="1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ON</a:t>
            </a:r>
            <a:r>
              <a:rPr lang="en-US" sz="12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g.galaxy_name</a:t>
            </a:r>
            <a:r>
              <a:rPr lang="en-US" sz="12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 = </a:t>
            </a:r>
            <a:r>
              <a:rPr lang="en-US" sz="1200" dirty="0" err="1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s.galaxy_name</a:t>
            </a:r>
            <a:endParaRPr lang="en-US" sz="1200" dirty="0">
              <a:solidFill>
                <a:srgbClr val="000000"/>
              </a:solidFill>
              <a:latin typeface="Helvetica Neue Regular" charset="0"/>
              <a:cs typeface="Helvetica Neue Regular" charset="0"/>
            </a:endParaRPr>
          </a:p>
          <a:p>
            <a:pPr defTabSz="430213">
              <a:spcAft>
                <a:spcPts val="400"/>
              </a:spcAft>
              <a:buSzPct val="100000"/>
            </a:pPr>
            <a:r>
              <a:rPr lang="en-US" sz="1200" b="1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WHERE </a:t>
            </a:r>
          </a:p>
          <a:p>
            <a:pPr defTabSz="430213">
              <a:spcAft>
                <a:spcPts val="400"/>
              </a:spcAft>
              <a:buSzPct val="100000"/>
            </a:pPr>
            <a:r>
              <a:rPr lang="en-US" sz="12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	</a:t>
            </a:r>
            <a:r>
              <a:rPr lang="en-US" sz="1200" dirty="0" err="1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g.st_s</a:t>
            </a:r>
            <a:r>
              <a:rPr lang="en-US" sz="12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 &gt; 100B</a:t>
            </a:r>
          </a:p>
          <a:p>
            <a:pPr defTabSz="430213">
              <a:spcAft>
                <a:spcPts val="400"/>
              </a:spcAft>
              <a:buSzPct val="100000"/>
            </a:pPr>
            <a:r>
              <a:rPr lang="en-US" sz="1200" dirty="0">
                <a:latin typeface="Helvetica Neue Regular" charset="0"/>
              </a:rPr>
              <a:t>	AND diameter &gt; 100k AND diameter &gt; 180k</a:t>
            </a:r>
          </a:p>
          <a:p>
            <a:pPr defTabSz="430213">
              <a:spcAft>
                <a:spcPts val="400"/>
              </a:spcAft>
              <a:buSzPct val="100000"/>
            </a:pPr>
            <a:r>
              <a:rPr lang="en-US" sz="12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	AND </a:t>
            </a:r>
            <a:r>
              <a:rPr lang="en-US" sz="1200" dirty="0" err="1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has_black_hole</a:t>
            </a:r>
            <a:r>
              <a:rPr lang="en-US" sz="12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 = TRUE</a:t>
            </a:r>
          </a:p>
          <a:p>
            <a:pPr defTabSz="430213">
              <a:spcAft>
                <a:spcPts val="400"/>
              </a:spcAft>
              <a:buSzPct val="100000"/>
            </a:pPr>
            <a:r>
              <a:rPr lang="en-US" sz="1200" b="1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GROUP BY </a:t>
            </a:r>
            <a:r>
              <a:rPr lang="en-US" sz="1200" dirty="0" err="1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g.galaxy_name</a:t>
            </a:r>
            <a:endParaRPr lang="en-US" sz="1200" dirty="0">
              <a:solidFill>
                <a:srgbClr val="000000"/>
              </a:solidFill>
              <a:latin typeface="Helvetica Neue Regular" charset="0"/>
              <a:cs typeface="Helvetica Neue Regular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72029" y="4023946"/>
            <a:ext cx="3241390" cy="435128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Helvetica Neue Regular" charset="0"/>
              </a:rPr>
              <a:t>How do you find such queries? </a:t>
            </a:r>
          </a:p>
        </p:txBody>
      </p:sp>
    </p:spTree>
    <p:extLst>
      <p:ext uri="{BB962C8B-B14F-4D97-AF65-F5344CB8AC3E}">
        <p14:creationId xmlns:p14="http://schemas.microsoft.com/office/powerpoint/2010/main" val="32101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045 3.33333E-6 L -0.32222 -0.07099 C -0.29774 -0.08673 -0.26059 -0.09537 -0.22222 -0.09537 C -0.17795 -0.09537 -0.14288 -0.08673 -0.11823 -0.07099 L -8.33333E-7 3.33333E-6 " pathEditMode="relative" rAng="0" ptsTypes="AAA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14" y="-47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951 -0.2608 C -0.35365 -0.21698 -0.32743 -0.17006 -0.27517 -0.12901 C -0.22274 -0.08796 -0.13142 -0.02932 -0.07899 -0.00895 C -0.03958 0.0145 -0.01354 0.00586 0 1.48148E-6 " pathEditMode="relative" rAng="0" ptsTypes="AA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76" y="133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7" grpId="0" animBg="1"/>
      <p:bldP spid="7" grpId="1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Reverse engineering queries (REQ)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4010748" y="920167"/>
            <a:ext cx="969746" cy="371352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 Regular" charset="0"/>
              </a:rPr>
              <a:t>REQ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690064" y="1859078"/>
            <a:ext cx="1538714" cy="359454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 Regular" charset="0"/>
              </a:rPr>
              <a:t>Exact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084081" y="1859078"/>
            <a:ext cx="1538714" cy="359454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 Regular" charset="0"/>
              </a:rPr>
              <a:t>Approximate</a:t>
            </a:r>
          </a:p>
        </p:txBody>
      </p:sp>
      <p:cxnSp>
        <p:nvCxnSpPr>
          <p:cNvPr id="12" name="Elbow Connector 11"/>
          <p:cNvCxnSpPr>
            <a:stCxn id="9" idx="0"/>
            <a:endCxn id="6" idx="2"/>
          </p:cNvCxnSpPr>
          <p:nvPr/>
        </p:nvCxnSpPr>
        <p:spPr>
          <a:xfrm rot="5400000" flipH="1" flipV="1">
            <a:off x="3193742" y="557199"/>
            <a:ext cx="567559" cy="2036200"/>
          </a:xfrm>
          <a:prstGeom prst="bentConnector3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>
            <a:stCxn id="10" idx="0"/>
            <a:endCxn id="6" idx="2"/>
          </p:cNvCxnSpPr>
          <p:nvPr/>
        </p:nvCxnSpPr>
        <p:spPr>
          <a:xfrm rot="16200000" flipV="1">
            <a:off x="5390751" y="396390"/>
            <a:ext cx="567559" cy="2357817"/>
          </a:xfrm>
          <a:prstGeom prst="bentConnector3">
            <a:avLst>
              <a:gd name="adj1" fmla="val 50000"/>
            </a:avLst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2799359" y="2883032"/>
            <a:ext cx="1324305" cy="41408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 Regular" charset="0"/>
              </a:rPr>
              <a:t>Interactive</a:t>
            </a:r>
          </a:p>
        </p:txBody>
      </p:sp>
      <p:cxnSp>
        <p:nvCxnSpPr>
          <p:cNvPr id="18" name="Elbow Connector 17"/>
          <p:cNvCxnSpPr>
            <a:stCxn id="9" idx="2"/>
            <a:endCxn id="16" idx="0"/>
          </p:cNvCxnSpPr>
          <p:nvPr/>
        </p:nvCxnSpPr>
        <p:spPr>
          <a:xfrm rot="16200000" flipH="1">
            <a:off x="2628216" y="2049736"/>
            <a:ext cx="664500" cy="1002091"/>
          </a:xfrm>
          <a:prstGeom prst="bentConnector3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755324" y="3297117"/>
            <a:ext cx="1450916" cy="122084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71450" indent="-171450" defTabSz="430213">
              <a:spcAft>
                <a:spcPts val="400"/>
              </a:spcAft>
              <a:buSzPct val="100000"/>
              <a:buFont typeface="Arial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Helvetica Neue Regular" charset="0"/>
                <a:cs typeface="Helvetica Neue Regular" charset="0"/>
              </a:rPr>
              <a:t>Query From examples (QFE)</a:t>
            </a:r>
          </a:p>
          <a:p>
            <a:pPr marL="171450" indent="-171450" defTabSz="430213">
              <a:spcAft>
                <a:spcPts val="400"/>
              </a:spcAft>
              <a:buSzPct val="100000"/>
              <a:buFont typeface="Arial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Helvetica Neue Regular" charset="0"/>
                <a:cs typeface="Helvetica Neue Regular" charset="0"/>
              </a:rPr>
              <a:t>Interactive inference of join queries</a:t>
            </a:r>
          </a:p>
        </p:txBody>
      </p:sp>
      <p:cxnSp>
        <p:nvCxnSpPr>
          <p:cNvPr id="22" name="Elbow Connector 21"/>
          <p:cNvCxnSpPr>
            <a:stCxn id="9" idx="2"/>
            <a:endCxn id="23" idx="0"/>
          </p:cNvCxnSpPr>
          <p:nvPr/>
        </p:nvCxnSpPr>
        <p:spPr>
          <a:xfrm rot="5400000">
            <a:off x="1603248" y="2027875"/>
            <a:ext cx="665516" cy="1046831"/>
          </a:xfrm>
          <a:prstGeom prst="bentConnector3">
            <a:avLst>
              <a:gd name="adj1" fmla="val 50000"/>
            </a:avLst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750437" y="2884048"/>
            <a:ext cx="1324305" cy="41408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 Regular" charset="0"/>
              </a:rPr>
              <a:t>One-shot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23815" y="3304741"/>
            <a:ext cx="1482078" cy="129525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71450" indent="-171450" defTabSz="430213">
              <a:spcAft>
                <a:spcPts val="400"/>
              </a:spcAft>
              <a:buSzPct val="100000"/>
              <a:buFont typeface="Arial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Helvetica Neue Regular" charset="0"/>
                <a:cs typeface="Helvetica Neue Regular" charset="0"/>
              </a:rPr>
              <a:t>Query by output - TALOS</a:t>
            </a:r>
          </a:p>
          <a:p>
            <a:pPr marL="171450" indent="-171450" defTabSz="430213">
              <a:spcAft>
                <a:spcPts val="400"/>
              </a:spcAft>
              <a:buSzPct val="100000"/>
              <a:buFont typeface="Arial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Helvetica Neue Regular" charset="0"/>
                <a:cs typeface="Helvetica Neue Regular" charset="0"/>
              </a:rPr>
              <a:t>REQ SPJ queries from examples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5230044" y="2883032"/>
            <a:ext cx="1324305" cy="41408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 Regular" charset="0"/>
              </a:rPr>
              <a:t>Minimal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7251082" y="2890656"/>
            <a:ext cx="1324305" cy="41408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 Regular" charset="0"/>
              </a:rPr>
              <a:t>Top-k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230044" y="3314904"/>
            <a:ext cx="1422506" cy="7386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71450" indent="-171450" defTabSz="430213">
              <a:spcAft>
                <a:spcPts val="400"/>
              </a:spcAft>
              <a:buSzPct val="100000"/>
              <a:buFont typeface="Arial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Helvetica Neue Regular" charset="0"/>
                <a:cs typeface="Helvetica Neue Regular" charset="0"/>
              </a:rPr>
              <a:t>Discovering Queries based on Examples</a:t>
            </a:r>
          </a:p>
          <a:p>
            <a:pPr marL="171450" indent="-171450" defTabSz="430213">
              <a:spcAft>
                <a:spcPts val="400"/>
              </a:spcAft>
              <a:buSzPct val="100000"/>
              <a:buFont typeface="Arial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Helvetica Neue Regular" charset="0"/>
                <a:cs typeface="Helvetica Neue Regular" charset="0"/>
              </a:rPr>
              <a:t>TALOS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201981" y="3314904"/>
            <a:ext cx="1422506" cy="7386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71450" indent="-171450" defTabSz="430213">
              <a:spcAft>
                <a:spcPts val="400"/>
              </a:spcAft>
              <a:buSzPct val="100000"/>
              <a:buFont typeface="Arial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Helvetica Neue Regular" charset="0"/>
                <a:cs typeface="Helvetica Neue Regular" charset="0"/>
              </a:rPr>
              <a:t>S4: Top-k Spreadsheet style</a:t>
            </a:r>
          </a:p>
          <a:p>
            <a:pPr marL="171450" indent="-171450" defTabSz="430213">
              <a:spcAft>
                <a:spcPts val="400"/>
              </a:spcAft>
              <a:buSzPct val="100000"/>
              <a:buFont typeface="Arial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Helvetica Neue Regular" charset="0"/>
                <a:cs typeface="Helvetica Neue Regular" charset="0"/>
              </a:rPr>
              <a:t>PALEO: top-k with aggregation</a:t>
            </a:r>
          </a:p>
        </p:txBody>
      </p:sp>
      <p:cxnSp>
        <p:nvCxnSpPr>
          <p:cNvPr id="37" name="Elbow Connector 36"/>
          <p:cNvCxnSpPr>
            <a:stCxn id="10" idx="2"/>
            <a:endCxn id="33" idx="0"/>
          </p:cNvCxnSpPr>
          <p:nvPr/>
        </p:nvCxnSpPr>
        <p:spPr>
          <a:xfrm rot="16200000" flipH="1">
            <a:off x="7047274" y="2024695"/>
            <a:ext cx="672124" cy="1059797"/>
          </a:xfrm>
          <a:prstGeom prst="bentConnector3">
            <a:avLst>
              <a:gd name="adj1" fmla="val 50000"/>
            </a:avLst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10" idx="2"/>
            <a:endCxn id="32" idx="0"/>
          </p:cNvCxnSpPr>
          <p:nvPr/>
        </p:nvCxnSpPr>
        <p:spPr>
          <a:xfrm rot="5400000">
            <a:off x="6040568" y="2070162"/>
            <a:ext cx="664500" cy="961241"/>
          </a:xfrm>
          <a:prstGeom prst="bentConnector3">
            <a:avLst>
              <a:gd name="adj1" fmla="val 50000"/>
            </a:avLst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300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6" grpId="0" animBg="1"/>
      <p:bldP spid="20" grpId="0"/>
      <p:bldP spid="23" grpId="0" animBg="1"/>
      <p:bldP spid="27" grpId="0"/>
      <p:bldP spid="32" grpId="0" animBg="1"/>
      <p:bldP spid="33" grpId="0" animBg="1"/>
      <p:bldP spid="35" grpId="0"/>
      <p:bldP spid="3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Query by Output - TALOS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2808288" y="4735156"/>
            <a:ext cx="3185535" cy="274637"/>
          </a:xfrm>
        </p:spPr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285096"/>
                </a:solidFill>
              </a:rPr>
              <a:t>[Tran </a:t>
            </a:r>
            <a:r>
              <a:rPr lang="en-US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</a:t>
            </a:r>
            <a:r>
              <a:rPr lang="en-US" dirty="0">
                <a:solidFill>
                  <a:srgbClr val="285096"/>
                </a:solidFill>
              </a:rPr>
              <a:t> 2013]</a:t>
            </a:r>
          </a:p>
        </p:txBody>
      </p:sp>
      <p:sp>
        <p:nvSpPr>
          <p:cNvPr id="7" name="Rectangle 6"/>
          <p:cNvSpPr/>
          <p:nvPr/>
        </p:nvSpPr>
        <p:spPr>
          <a:xfrm>
            <a:off x="3564750" y="2971824"/>
            <a:ext cx="1912319" cy="48485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 Regular" charset="0"/>
              </a:rPr>
              <a:t>Query by Output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96700" y="2172672"/>
            <a:ext cx="949299" cy="338554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Query Q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4710" y="1790133"/>
            <a:ext cx="648982" cy="648982"/>
          </a:xfrm>
          <a:prstGeom prst="rect">
            <a:avLst/>
          </a:prstGeom>
        </p:spPr>
      </p:pic>
      <p:cxnSp>
        <p:nvCxnSpPr>
          <p:cNvPr id="14" name="Straight Arrow Connector 13"/>
          <p:cNvCxnSpPr>
            <a:stCxn id="12" idx="2"/>
            <a:endCxn id="7" idx="0"/>
          </p:cNvCxnSpPr>
          <p:nvPr/>
        </p:nvCxnSpPr>
        <p:spPr>
          <a:xfrm>
            <a:off x="4499201" y="2439115"/>
            <a:ext cx="21709" cy="53270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0" idx="3"/>
            <a:endCxn id="7" idx="1"/>
          </p:cNvCxnSpPr>
          <p:nvPr/>
        </p:nvCxnSpPr>
        <p:spPr>
          <a:xfrm>
            <a:off x="2545999" y="2341949"/>
            <a:ext cx="1018751" cy="872302"/>
          </a:xfrm>
          <a:prstGeom prst="straightConnector1">
            <a:avLst/>
          </a:prstGeom>
          <a:ln w="12700" cmpd="sng">
            <a:solidFill>
              <a:schemeClr val="tx1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374164" y="2904522"/>
            <a:ext cx="2008370" cy="636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Reverse engineered</a:t>
            </a:r>
          </a:p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Queries Q’</a:t>
            </a:r>
          </a:p>
        </p:txBody>
      </p:sp>
      <p:cxnSp>
        <p:nvCxnSpPr>
          <p:cNvPr id="19" name="Straight Arrow Connector 18"/>
          <p:cNvCxnSpPr>
            <a:stCxn id="7" idx="3"/>
            <a:endCxn id="17" idx="1"/>
          </p:cNvCxnSpPr>
          <p:nvPr/>
        </p:nvCxnSpPr>
        <p:spPr>
          <a:xfrm>
            <a:off x="5477069" y="3214251"/>
            <a:ext cx="897095" cy="8307"/>
          </a:xfrm>
          <a:prstGeom prst="straightConnector1">
            <a:avLst/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2089036" y="3860582"/>
            <a:ext cx="5057192" cy="54054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Helvetica Neue Regular" charset="0"/>
              </a:rPr>
              <a:t>Two queries Q and Q’ are instance equivalent on a database D, if the results of Q are the same of the results of Q’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601060" y="2904522"/>
            <a:ext cx="949299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Helvetica Neue Regular" charset="0"/>
              </a:rPr>
              <a:t>Query </a:t>
            </a:r>
          </a:p>
          <a:p>
            <a:r>
              <a:rPr lang="en-US" dirty="0">
                <a:solidFill>
                  <a:srgbClr val="000000"/>
                </a:solidFill>
                <a:latin typeface="Helvetica Neue Regular" charset="0"/>
              </a:rPr>
              <a:t>Results</a:t>
            </a:r>
            <a:endParaRPr lang="en-US" dirty="0">
              <a:latin typeface="Helvetica Neue Regular" charset="0"/>
            </a:endParaRPr>
          </a:p>
        </p:txBody>
      </p:sp>
      <p:cxnSp>
        <p:nvCxnSpPr>
          <p:cNvPr id="29" name="Straight Arrow Connector 28"/>
          <p:cNvCxnSpPr>
            <a:stCxn id="28" idx="3"/>
            <a:endCxn id="7" idx="1"/>
          </p:cNvCxnSpPr>
          <p:nvPr/>
        </p:nvCxnSpPr>
        <p:spPr>
          <a:xfrm flipV="1">
            <a:off x="2550359" y="3214251"/>
            <a:ext cx="1014391" cy="13437"/>
          </a:xfrm>
          <a:prstGeom prst="straightConnector1">
            <a:avLst/>
          </a:prstGeom>
          <a:ln w="12700" cmpd="sng">
            <a:solidFill>
              <a:schemeClr val="tx1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/>
          <p:cNvSpPr/>
          <p:nvPr/>
        </p:nvSpPr>
        <p:spPr>
          <a:xfrm>
            <a:off x="852730" y="940744"/>
            <a:ext cx="7529804" cy="522514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Helvetica Neue Regular" charset="0"/>
              </a:rPr>
              <a:t>Main idea</a:t>
            </a:r>
            <a:r>
              <a:rPr lang="en-US" dirty="0">
                <a:latin typeface="Helvetica Neue Regular" charset="0"/>
              </a:rPr>
              <a:t>: Find the set of queries that exactly return a set of examples </a:t>
            </a:r>
          </a:p>
        </p:txBody>
      </p:sp>
    </p:spTree>
    <p:extLst>
      <p:ext uri="{BB962C8B-B14F-4D97-AF65-F5344CB8AC3E}">
        <p14:creationId xmlns:p14="http://schemas.microsoft.com/office/powerpoint/2010/main" val="664178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reverse queries?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44218" y="3630314"/>
            <a:ext cx="6940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Q1 = SELECT name, team FROM Master WHERE bat = ’R’ AND throw = ’R’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444218" y="3976751"/>
                <a:ext cx="7124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Q2 = SELECT name, team FROM Master WHERE bat = ’R’ AND weight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&gt;</m:t>
                    </m:r>
                  </m:oMath>
                </a14:m>
                <a:r>
                  <a:rPr lang="en-US" dirty="0"/>
                  <a:t> 35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218" y="3976751"/>
                <a:ext cx="7124836" cy="369332"/>
              </a:xfrm>
              <a:prstGeom prst="rect">
                <a:avLst/>
              </a:prstGeom>
              <a:blipFill rotWithShape="0">
                <a:blip r:embed="rId2"/>
                <a:stretch>
                  <a:fillRect l="-770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444218" y="4325534"/>
            <a:ext cx="6894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Q3 = SELECT name, team FROM Master WHERE bat = ’R’ AND stint &lt;&gt; 2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684975" y="4479761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dirty="0"/>
              <a:t>…</a:t>
            </a:r>
            <a:endParaRPr lang="en-US" dirty="0"/>
          </a:p>
        </p:txBody>
      </p:sp>
      <p:sp>
        <p:nvSpPr>
          <p:cNvPr id="27" name="Right Brace 26"/>
          <p:cNvSpPr/>
          <p:nvPr/>
        </p:nvSpPr>
        <p:spPr>
          <a:xfrm>
            <a:off x="7439777" y="3702653"/>
            <a:ext cx="258554" cy="107205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7673041" y="3915514"/>
            <a:ext cx="12197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Equivalent </a:t>
            </a:r>
          </a:p>
          <a:p>
            <a:r>
              <a:rPr lang="en-US" dirty="0">
                <a:solidFill>
                  <a:schemeClr val="accent6"/>
                </a:solidFill>
              </a:rPr>
              <a:t>Queries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0111" y="1066366"/>
            <a:ext cx="3929238" cy="1889327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131605" y="742832"/>
            <a:ext cx="849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Master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6316017" y="2606470"/>
                <a:ext cx="75918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charset="0"/>
                        </a:rPr>
                        <m:t>𝑄</m:t>
                      </m:r>
                      <m:r>
                        <a:rPr lang="en-US" i="1" dirty="0" smtClean="0">
                          <a:latin typeface="Cambria Math" charset="0"/>
                        </a:rPr>
                        <m:t>(</m:t>
                      </m:r>
                      <m:r>
                        <a:rPr lang="en-US" i="1" dirty="0" smtClean="0">
                          <a:latin typeface="Cambria Math" charset="0"/>
                        </a:rPr>
                        <m:t>𝐷</m:t>
                      </m:r>
                      <m:r>
                        <a:rPr lang="en-US" i="1" dirty="0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6017" y="2606470"/>
                <a:ext cx="759182" cy="64633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0350" y="2006468"/>
            <a:ext cx="1428769" cy="509362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2571067" y="2904047"/>
            <a:ext cx="4001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What queries generated Q(D)?</a:t>
            </a:r>
          </a:p>
        </p:txBody>
      </p:sp>
    </p:spTree>
    <p:extLst>
      <p:ext uri="{BB962C8B-B14F-4D97-AF65-F5344CB8AC3E}">
        <p14:creationId xmlns:p14="http://schemas.microsoft.com/office/powerpoint/2010/main" val="90711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 animBg="1"/>
      <p:bldP spid="2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TALOS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2756085" y="4735156"/>
            <a:ext cx="3299523" cy="274637"/>
          </a:xfrm>
        </p:spPr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285096"/>
                </a:solidFill>
              </a:rPr>
              <a:t>[Tran </a:t>
            </a:r>
            <a:r>
              <a:rPr lang="en-US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 </a:t>
            </a:r>
            <a:r>
              <a:rPr lang="en-US" dirty="0">
                <a:solidFill>
                  <a:srgbClr val="285096"/>
                </a:solidFill>
              </a:rPr>
              <a:t>2013]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7684" y="2480433"/>
            <a:ext cx="3929238" cy="21086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9797" y="772708"/>
            <a:ext cx="7061145" cy="136244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110" y="989245"/>
            <a:ext cx="648982" cy="648982"/>
          </a:xfrm>
          <a:prstGeom prst="rect">
            <a:avLst/>
          </a:prstGeom>
        </p:spPr>
      </p:pic>
      <p:graphicFrame>
        <p:nvGraphicFramePr>
          <p:cNvPr id="37" name="Table 36"/>
          <p:cNvGraphicFramePr>
            <a:graphicFrameLocks noGrp="1"/>
          </p:cNvGraphicFramePr>
          <p:nvPr/>
        </p:nvGraphicFramePr>
        <p:xfrm>
          <a:off x="1431509" y="2319123"/>
          <a:ext cx="1002613" cy="56406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85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40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8513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rgbClr val="C00000"/>
                          </a:solidFill>
                          <a:latin typeface="Helvetica Neue Regular" charset="0"/>
                        </a:rPr>
                        <a:t>B</a:t>
                      </a:r>
                    </a:p>
                  </a:txBody>
                  <a:tcPr marL="68674" marR="68674" marT="34337" marB="343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rgbClr val="C00000"/>
                          </a:solidFill>
                          <a:latin typeface="Helvetica Neue Regular" charset="0"/>
                        </a:rPr>
                        <a:t>PIT</a:t>
                      </a:r>
                    </a:p>
                  </a:txBody>
                  <a:tcPr marL="68674" marR="68674" marT="34337" marB="343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13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chemeClr val="accent1"/>
                          </a:solidFill>
                          <a:latin typeface="Helvetica Neue Regular" charset="0"/>
                        </a:rPr>
                        <a:t>E</a:t>
                      </a:r>
                    </a:p>
                  </a:txBody>
                  <a:tcPr marL="68674" marR="68674" marT="34337" marB="343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chemeClr val="accent1"/>
                          </a:solidFill>
                          <a:latin typeface="Helvetica Neue Regular" charset="0"/>
                        </a:rPr>
                        <a:t>CHA</a:t>
                      </a:r>
                    </a:p>
                  </a:txBody>
                  <a:tcPr marL="68674" marR="68674" marT="34337" marB="343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416209" y="2284289"/>
            <a:ext cx="651140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Input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517110" y="3288099"/>
            <a:ext cx="1002687" cy="277473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 Regular" charset="0"/>
              </a:rPr>
              <a:t>Master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2192956" y="3288099"/>
            <a:ext cx="1002687" cy="277473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 Regular" charset="0"/>
              </a:rPr>
              <a:t>Batting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1354711" y="3996908"/>
            <a:ext cx="1002687" cy="277473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 Regular" charset="0"/>
              </a:rPr>
              <a:t>Team</a:t>
            </a:r>
          </a:p>
        </p:txBody>
      </p:sp>
      <p:cxnSp>
        <p:nvCxnSpPr>
          <p:cNvPr id="43" name="Straight Arrow Connector 42"/>
          <p:cNvCxnSpPr>
            <a:stCxn id="40" idx="2"/>
            <a:endCxn id="41" idx="0"/>
          </p:cNvCxnSpPr>
          <p:nvPr/>
        </p:nvCxnSpPr>
        <p:spPr>
          <a:xfrm flipH="1">
            <a:off x="1856055" y="3565572"/>
            <a:ext cx="838245" cy="431336"/>
          </a:xfrm>
          <a:prstGeom prst="straightConnector1">
            <a:avLst/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40" idx="1"/>
            <a:endCxn id="39" idx="3"/>
          </p:cNvCxnSpPr>
          <p:nvPr/>
        </p:nvCxnSpPr>
        <p:spPr>
          <a:xfrm flipH="1">
            <a:off x="1519797" y="3426836"/>
            <a:ext cx="673159" cy="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6195955" y="804695"/>
            <a:ext cx="454081" cy="1078733"/>
          </a:xfrm>
          <a:prstGeom prst="rect">
            <a:avLst/>
          </a:prstGeom>
          <a:solidFill>
            <a:srgbClr val="C00000">
              <a:alpha val="4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174054" y="1064641"/>
            <a:ext cx="508241" cy="573586"/>
          </a:xfrm>
          <a:prstGeom prst="rect">
            <a:avLst/>
          </a:prstGeom>
          <a:solidFill>
            <a:srgbClr val="C00000">
              <a:alpha val="4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943155" y="937263"/>
            <a:ext cx="490967" cy="811789"/>
          </a:xfrm>
          <a:prstGeom prst="rect">
            <a:avLst/>
          </a:prstGeom>
          <a:solidFill>
            <a:srgbClr val="C00000">
              <a:alpha val="4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05870" y="4337738"/>
            <a:ext cx="23663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Join graph computation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993823" y="2141879"/>
            <a:ext cx="1075936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Join table</a:t>
            </a:r>
          </a:p>
        </p:txBody>
      </p:sp>
      <p:sp>
        <p:nvSpPr>
          <p:cNvPr id="52" name="Right Arrow 51"/>
          <p:cNvSpPr/>
          <p:nvPr/>
        </p:nvSpPr>
        <p:spPr>
          <a:xfrm>
            <a:off x="3544088" y="3288099"/>
            <a:ext cx="655846" cy="277473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99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7" grpId="0" animBg="1"/>
      <p:bldP spid="48" grpId="0" animBg="1"/>
      <p:bldP spid="49" grpId="0" animBg="1"/>
      <p:bldP spid="50" grpId="0"/>
      <p:bldP spid="50" grpId="1"/>
      <p:bldP spid="51" grpId="0" animBg="1"/>
      <p:bldP spid="5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TALOS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2877954" y="4735156"/>
            <a:ext cx="3115869" cy="274637"/>
          </a:xfrm>
        </p:spPr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285096"/>
                </a:solidFill>
              </a:rPr>
              <a:t>[Tran </a:t>
            </a:r>
            <a:r>
              <a:rPr lang="en-US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 </a:t>
            </a:r>
            <a:r>
              <a:rPr lang="en-US" dirty="0">
                <a:solidFill>
                  <a:srgbClr val="285096"/>
                </a:solidFill>
              </a:rPr>
              <a:t>2013]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535" y="870256"/>
            <a:ext cx="3929238" cy="18893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363918" y="1122723"/>
            <a:ext cx="173710" cy="1763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363918" y="1375190"/>
            <a:ext cx="173710" cy="17635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363918" y="1579495"/>
            <a:ext cx="173710" cy="17635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363918" y="1809050"/>
            <a:ext cx="173710" cy="1763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546" y="2038361"/>
            <a:ext cx="154082" cy="15134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3732" y="2269251"/>
            <a:ext cx="154082" cy="15134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3732" y="2473556"/>
            <a:ext cx="154082" cy="151349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164784" y="876890"/>
            <a:ext cx="3399045" cy="586477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Helvetica Neue Regular" charset="0"/>
              </a:rPr>
              <a:t>Idea</a:t>
            </a:r>
            <a:r>
              <a:rPr lang="en-US" dirty="0">
                <a:latin typeface="Helvetica Neue Regular" charset="0"/>
              </a:rPr>
              <a:t>: treat the problem as a binary classification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64784" y="1579119"/>
            <a:ext cx="3449495" cy="1128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430213">
              <a:spcAft>
                <a:spcPts val="400"/>
              </a:spcAft>
              <a:buSzPct val="100000"/>
              <a:buFont typeface="+mj-lt"/>
              <a:buAutoNum type="arabicPeriod"/>
            </a:pPr>
            <a:r>
              <a:rPr lang="en-US" sz="1600" b="1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Strict</a:t>
            </a:r>
            <a:r>
              <a:rPr lang="en-US" sz="16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: all tuples must be captured</a:t>
            </a:r>
          </a:p>
          <a:p>
            <a:pPr marL="342900" indent="-342900" defTabSz="430213">
              <a:spcAft>
                <a:spcPts val="400"/>
              </a:spcAft>
              <a:buSzPct val="100000"/>
              <a:buFont typeface="+mj-lt"/>
              <a:buAutoNum type="arabicPeriod"/>
            </a:pPr>
            <a:r>
              <a:rPr lang="en-US" sz="1600" b="1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At-Least-one</a:t>
            </a:r>
            <a:r>
              <a:rPr lang="en-US" sz="16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: one tuple for example must be captured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352" y="2789812"/>
            <a:ext cx="2437746" cy="1595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171789" y="3053379"/>
                <a:ext cx="2284856" cy="3898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defTabSz="430213">
                  <a:spcAft>
                    <a:spcPts val="400"/>
                  </a:spcAft>
                  <a:buSzPct val="10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𝐺𝑖𝑛𝑖</m:t>
                      </m:r>
                      <m:d>
                        <m:dPr>
                          <m:ctrlPr>
                            <a:rPr lang="en-US" sz="1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Helvetica Neue Regular" charset="0"/>
                            </a:rPr>
                          </m:ctrlPr>
                        </m:dPr>
                        <m:e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𝑆</m:t>
                          </m:r>
                        </m:e>
                      </m:d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=1−</m:t>
                      </m:r>
                      <m:sSubSup>
                        <m:sSubSupPr>
                          <m:ctrlPr>
                            <a:rPr lang="en-US" sz="1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Helvetica Neue Regular" charset="0"/>
                            </a:rPr>
                          </m:ctrlPr>
                        </m:sSubSupPr>
                        <m:e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(</m:t>
                          </m:r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𝑓</m:t>
                          </m:r>
                        </m:e>
                        <m:sub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+</m:t>
                          </m:r>
                        </m:sub>
                        <m:sup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2</m:t>
                          </m:r>
                        </m:sup>
                      </m:sSubSup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+</m:t>
                      </m:r>
                      <m:sSubSup>
                        <m:sSubSupPr>
                          <m:ctrlPr>
                            <a:rPr lang="en-US" sz="1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Helvetica Neue Regular" charset="0"/>
                            </a:rPr>
                          </m:ctrlPr>
                        </m:sSubSupPr>
                        <m:e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𝑓</m:t>
                          </m:r>
                        </m:e>
                        <m:sub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−</m:t>
                          </m:r>
                        </m:sub>
                        <m:sup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2</m:t>
                          </m:r>
                        </m:sup>
                      </m:sSubSup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)</m:t>
                      </m:r>
                    </m:oMath>
                  </m:oMathPara>
                </a14:m>
                <a:endParaRPr lang="en-US" sz="1600" dirty="0">
                  <a:solidFill>
                    <a:srgbClr val="000000"/>
                  </a:solidFill>
                  <a:latin typeface="Helvetica Neue Regular" charset="0"/>
                  <a:cs typeface="Helvetica Neue Regular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1789" y="3053379"/>
                <a:ext cx="2284856" cy="38985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3058098" y="3672751"/>
                <a:ext cx="4112472" cy="6617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defTabSz="430213">
                  <a:spcAft>
                    <a:spcPts val="400"/>
                  </a:spcAft>
                  <a:buSzPct val="10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𝐺𝑖𝑛𝑖</m:t>
                      </m:r>
                      <m:d>
                        <m:dPr>
                          <m:ctrlPr>
                            <a:rPr lang="en-US" sz="1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Helvetica Neue Regular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Helvetica Neue Regular" charset="0"/>
                                </a:rPr>
                              </m:ctrlPr>
                            </m:sSubPr>
                            <m:e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6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Helvetica Neue Regular" charset="0"/>
                                </a:rPr>
                              </m:ctrlPr>
                            </m:sSubPr>
                            <m:e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=</m:t>
                      </m:r>
                      <m:f>
                        <m:fPr>
                          <m:ctrlPr>
                            <a:rPr lang="en-US" sz="1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Helvetica Neue Regular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16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Helvetica Neue Regular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6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Helvetica Neue Regular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60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Helvetica Neue Regular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smtClean="0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cs typeface="Helvetica Neue Regular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US" sz="1600" smtClean="0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cs typeface="Helvetica Neue Regular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𝐺𝑖𝑛𝑖</m:t>
                              </m:r>
                              <m:d>
                                <m:dPr>
                                  <m:ctrlPr>
                                    <a:rPr lang="en-US" sz="16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Helvetica Neue Regular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60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Helvetica Neue Regular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smtClean="0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cs typeface="Helvetica Neue Regular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US" sz="1600" smtClean="0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cs typeface="Helvetica Neue Regular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6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Helvetica Neue Regular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  <m:t>|</m:t>
                                  </m:r>
                                  <m:r>
                                    <a:rPr lang="en-US" sz="1600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sz="1600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𝐺𝑖𝑛𝑖</m:t>
                              </m:r>
                              <m:d>
                                <m:dPr>
                                  <m:ctrlPr>
                                    <a:rPr lang="en-US" sz="16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Helvetica Neue Regular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60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Helvetica Neue Regular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smtClean="0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cs typeface="Helvetica Neue Regular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US" sz="1600" smtClean="0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cs typeface="Helvetica Neue Regular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sz="16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Helvetica Neue Regular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Helvetica Neue Regular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sz="1600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+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16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Helvetica Neue Regular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Helvetica Neue Regular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sz="1600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sz="1600" dirty="0">
                  <a:solidFill>
                    <a:srgbClr val="000000"/>
                  </a:solidFill>
                  <a:latin typeface="Helvetica Neue Regular" charset="0"/>
                  <a:cs typeface="Helvetica Neue Regular" charset="0"/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8098" y="3672751"/>
                <a:ext cx="4112472" cy="661784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ounded Rectangular Callout 15"/>
          <p:cNvSpPr/>
          <p:nvPr/>
        </p:nvSpPr>
        <p:spPr>
          <a:xfrm>
            <a:off x="5885022" y="2990786"/>
            <a:ext cx="2314827" cy="599785"/>
          </a:xfrm>
          <a:prstGeom prst="wedgeRoundRectCallout">
            <a:avLst>
              <a:gd name="adj1" fmla="val -70433"/>
              <a:gd name="adj2" fmla="val -5147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 Regular" charset="0"/>
              </a:rPr>
              <a:t>Positive and negative tuples in S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80655" y="4396602"/>
            <a:ext cx="1439305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Decision tree </a:t>
            </a: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0140274"/>
              </p:ext>
            </p:extLst>
          </p:nvPr>
        </p:nvGraphicFramePr>
        <p:xfrm>
          <a:off x="3311604" y="204036"/>
          <a:ext cx="1002613" cy="56406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85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40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8513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rgbClr val="C00000"/>
                          </a:solidFill>
                          <a:latin typeface="Helvetica Neue Regular" charset="0"/>
                        </a:rPr>
                        <a:t>B</a:t>
                      </a:r>
                    </a:p>
                  </a:txBody>
                  <a:tcPr marL="68674" marR="68674" marT="34337" marB="343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rgbClr val="C00000"/>
                          </a:solidFill>
                          <a:latin typeface="Helvetica Neue Regular" charset="0"/>
                        </a:rPr>
                        <a:t>PIT</a:t>
                      </a:r>
                    </a:p>
                  </a:txBody>
                  <a:tcPr marL="68674" marR="68674" marT="34337" marB="343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13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chemeClr val="accent1"/>
                          </a:solidFill>
                          <a:latin typeface="Helvetica Neue Regular" charset="0"/>
                        </a:rPr>
                        <a:t>E</a:t>
                      </a:r>
                    </a:p>
                  </a:txBody>
                  <a:tcPr marL="68674" marR="68674" marT="34337" marB="343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chemeClr val="accent1"/>
                          </a:solidFill>
                          <a:latin typeface="Helvetica Neue Regular" charset="0"/>
                        </a:rPr>
                        <a:t>CHA</a:t>
                      </a:r>
                    </a:p>
                  </a:txBody>
                  <a:tcPr marL="68674" marR="68674" marT="34337" marB="343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695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  <p:bldP spid="35" grpId="0"/>
      <p:bldP spid="16" grpId="0" animBg="1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complex is exact REQ?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2550695" y="4735156"/>
            <a:ext cx="3443128" cy="274637"/>
          </a:xfrm>
        </p:spPr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285096"/>
                </a:solidFill>
              </a:rPr>
              <a:t>[Weiss </a:t>
            </a:r>
            <a:r>
              <a:rPr lang="en-US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</a:t>
            </a:r>
            <a:r>
              <a:rPr lang="en-US" dirty="0">
                <a:solidFill>
                  <a:srgbClr val="285096"/>
                </a:solidFill>
              </a:rPr>
              <a:t> 2017]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940531" y="1732833"/>
                <a:ext cx="172835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defTabSz="430213">
                  <a:spcAft>
                    <a:spcPts val="400"/>
                  </a:spcAft>
                  <a:buSzPct val="100000"/>
                </a:pP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⋈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latin typeface="Helvetica Neue Regular" charset="0"/>
                    <a:cs typeface="Helvetica Neue Regular" charset="0"/>
                  </a:rPr>
                  <a:t> natural join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0531" y="1732833"/>
                <a:ext cx="1728358" cy="400110"/>
              </a:xfrm>
              <a:prstGeom prst="rect">
                <a:avLst/>
              </a:prstGeom>
              <a:blipFill rotWithShape="0">
                <a:blip r:embed="rId2"/>
                <a:stretch>
                  <a:fillRect t="-7576" r="-2465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963944" y="1049491"/>
                <a:ext cx="276543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defTabSz="430213">
                  <a:spcAft>
                    <a:spcPts val="400"/>
                  </a:spcAft>
                  <a:buSzPct val="100000"/>
                </a:pP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𝜎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latin typeface="Helvetica Neue Regular" charset="0"/>
                    <a:cs typeface="Helvetica Neue Regular" charset="0"/>
                  </a:rPr>
                  <a:t> selection </a:t>
                </a:r>
                <a14:m>
                  <m:oMath xmlns:m="http://schemas.openxmlformats.org/officeDocument/2006/math">
                    <m:r>
                      <a:rPr lang="en-US" sz="2000" smtClean="0">
                        <a:solidFill>
                          <a:srgbClr val="000000"/>
                        </a:solidFill>
                        <a:latin typeface="Cambria Math" charset="0"/>
                        <a:cs typeface="Helvetica Neue Regular" charset="0"/>
                      </a:rPr>
                      <m:t>{=,≠,≥,≤}</m:t>
                    </m:r>
                  </m:oMath>
                </a14:m>
                <a:endParaRPr lang="en-US" sz="2000" dirty="0">
                  <a:solidFill>
                    <a:srgbClr val="000000"/>
                  </a:solidFill>
                  <a:latin typeface="Helvetica Neue Regular" charset="0"/>
                  <a:cs typeface="Helvetica Neue Regular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3944" y="1049491"/>
                <a:ext cx="2765437" cy="400110"/>
              </a:xfrm>
              <a:prstGeom prst="rect">
                <a:avLst/>
              </a:prstGeom>
              <a:blipFill rotWithShape="0">
                <a:blip r:embed="rId3"/>
                <a:stretch>
                  <a:fillRect t="-7576" r="-220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963944" y="1371315"/>
                <a:ext cx="155452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defTabSz="430213">
                  <a:spcAft>
                    <a:spcPts val="400"/>
                  </a:spcAft>
                  <a:buSzPct val="100000"/>
                </a:pPr>
                <a14:m>
                  <m:oMath xmlns:m="http://schemas.openxmlformats.org/officeDocument/2006/math">
                    <m:r>
                      <a:rPr lang="en-US" sz="2000" smtClean="0">
                        <a:solidFill>
                          <a:srgbClr val="000000"/>
                        </a:solidFill>
                        <a:latin typeface="Cambria Math" charset="0"/>
                        <a:cs typeface="Helvetica Neue Regular" charset="0"/>
                      </a:rPr>
                      <m:t>𝜋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latin typeface="Helvetica Neue Regular" charset="0"/>
                    <a:cs typeface="Helvetica Neue Regular" charset="0"/>
                  </a:rPr>
                  <a:t> projection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3944" y="1371315"/>
                <a:ext cx="1554528" cy="400110"/>
              </a:xfrm>
              <a:prstGeom prst="rect">
                <a:avLst/>
              </a:prstGeom>
              <a:blipFill rotWithShape="0">
                <a:blip r:embed="rId4"/>
                <a:stretch>
                  <a:fillRect t="-9091" r="-3529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3434122" y="2483723"/>
            <a:ext cx="1872943" cy="4870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 Regular" charset="0"/>
              </a:rPr>
              <a:t>REQ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0767" y="921190"/>
            <a:ext cx="834733" cy="834733"/>
          </a:xfrm>
          <a:prstGeom prst="rect">
            <a:avLst/>
          </a:prstGeom>
        </p:spPr>
      </p:pic>
      <p:cxnSp>
        <p:nvCxnSpPr>
          <p:cNvPr id="18" name="Straight Arrow Connector 17"/>
          <p:cNvCxnSpPr>
            <a:stCxn id="17" idx="2"/>
            <a:endCxn id="15" idx="0"/>
          </p:cNvCxnSpPr>
          <p:nvPr/>
        </p:nvCxnSpPr>
        <p:spPr>
          <a:xfrm>
            <a:off x="4368134" y="1755923"/>
            <a:ext cx="2460" cy="72780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241077" y="2270008"/>
                <a:ext cx="2633157" cy="933589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marL="0" defTabSz="430213">
                  <a:spcAft>
                    <a:spcPts val="400"/>
                  </a:spcAft>
                  <a:buSzPct val="100000"/>
                </a:pPr>
                <a14:m>
                  <m:oMath xmlns:m="http://schemas.openxmlformats.org/officeDocument/2006/math">
                    <m:r>
                      <a:rPr lang="en-US" sz="1600" smtClean="0">
                        <a:solidFill>
                          <a:srgbClr val="000000"/>
                        </a:solidFill>
                        <a:latin typeface="Cambria Math" charset="0"/>
                        <a:cs typeface="Helvetica Neue Regular" charset="0"/>
                      </a:rPr>
                      <m:t>𝑄</m:t>
                    </m:r>
                  </m:oMath>
                </a14:m>
                <a:r>
                  <a:rPr lang="en-US" sz="1600" dirty="0">
                    <a:solidFill>
                      <a:srgbClr val="000000"/>
                    </a:solidFill>
                    <a:latin typeface="Helvetica Neue Regular" charset="0"/>
                    <a:cs typeface="Helvetica Neue Regular" charset="0"/>
                  </a:rPr>
                  <a:t> such that results contain</a:t>
                </a:r>
              </a:p>
              <a:p>
                <a:pPr marL="285750" indent="-285750" defTabSz="430213">
                  <a:spcAft>
                    <a:spcPts val="400"/>
                  </a:spcAft>
                  <a:buSzPct val="100000"/>
                  <a:buFont typeface="Arial" charset="0"/>
                  <a:buChar char="•"/>
                </a:pPr>
                <a:r>
                  <a:rPr lang="en-US" sz="1600" dirty="0">
                    <a:solidFill>
                      <a:srgbClr val="000000"/>
                    </a:solidFill>
                    <a:latin typeface="Helvetica Neue Regular" charset="0"/>
                    <a:cs typeface="Helvetica Neue Regular" charset="0"/>
                  </a:rPr>
                  <a:t>All positive examples </a:t>
                </a:r>
              </a:p>
              <a:p>
                <a:pPr marL="285750" indent="-285750" defTabSz="430213">
                  <a:spcAft>
                    <a:spcPts val="400"/>
                  </a:spcAft>
                  <a:buSzPct val="100000"/>
                  <a:buFont typeface="Arial" charset="0"/>
                  <a:buChar char="•"/>
                </a:pPr>
                <a:r>
                  <a:rPr lang="en-US" sz="1600" dirty="0">
                    <a:solidFill>
                      <a:srgbClr val="000000"/>
                    </a:solidFill>
                    <a:latin typeface="Helvetica Neue Regular" charset="0"/>
                    <a:cs typeface="Helvetica Neue Regular" charset="0"/>
                  </a:rPr>
                  <a:t>No negative example </a:t>
                </a:r>
                <a:endParaRPr lang="en-US" sz="1600" dirty="0">
                  <a:solidFill>
                    <a:srgbClr val="000000"/>
                  </a:solidFill>
                  <a:latin typeface="Cambria Math" charset="0"/>
                  <a:cs typeface="Helvetica Neue Regular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1077" y="2270008"/>
                <a:ext cx="2633157" cy="933589"/>
              </a:xfrm>
              <a:prstGeom prst="rect">
                <a:avLst/>
              </a:prstGeom>
              <a:blipFill rotWithShape="0">
                <a:blip r:embed="rId6"/>
                <a:stretch>
                  <a:fillRect l="-459" t="-633" b="-50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/>
          <p:cNvCxnSpPr>
            <a:stCxn id="15" idx="3"/>
            <a:endCxn id="20" idx="1"/>
          </p:cNvCxnSpPr>
          <p:nvPr/>
        </p:nvCxnSpPr>
        <p:spPr>
          <a:xfrm>
            <a:off x="5307065" y="2727261"/>
            <a:ext cx="934012" cy="9542"/>
          </a:xfrm>
          <a:prstGeom prst="straightConnector1">
            <a:avLst/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414769" y="2404094"/>
                <a:ext cx="2497158" cy="64633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6"/>
                            </a:solidFill>
                            <a:latin typeface="Cambria Math" charset="0"/>
                          </a:rPr>
                          <m:t>𝐸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6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accent6"/>
                    </a:solidFill>
                    <a:latin typeface="Helvetica Neue Regular" charset="0"/>
                  </a:rPr>
                  <a:t> Positive examples </a:t>
                </a:r>
                <a:endParaRPr lang="en-US" dirty="0">
                  <a:solidFill>
                    <a:srgbClr val="000000"/>
                  </a:solidFill>
                  <a:latin typeface="Helvetica Neue Regular" charset="0"/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𝐸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C00000"/>
                    </a:solidFill>
                    <a:latin typeface="Helvetica Neue Regular" charset="0"/>
                  </a:rPr>
                  <a:t> Negative examples</a:t>
                </a: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769" y="2404094"/>
                <a:ext cx="2497158" cy="646331"/>
              </a:xfrm>
              <a:prstGeom prst="rect">
                <a:avLst/>
              </a:prstGeom>
              <a:blipFill rotWithShape="0">
                <a:blip r:embed="rId7"/>
                <a:stretch>
                  <a:fillRect t="-2727" r="-725" b="-1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/>
          <p:cNvCxnSpPr>
            <a:stCxn id="22" idx="3"/>
            <a:endCxn id="15" idx="1"/>
          </p:cNvCxnSpPr>
          <p:nvPr/>
        </p:nvCxnSpPr>
        <p:spPr>
          <a:xfrm>
            <a:off x="2911927" y="2727260"/>
            <a:ext cx="522195" cy="1"/>
          </a:xfrm>
          <a:prstGeom prst="straightConnector1">
            <a:avLst/>
          </a:prstGeom>
          <a:ln w="12700" cmpd="sng">
            <a:solidFill>
              <a:schemeClr val="tx1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2776535" y="1028123"/>
                <a:ext cx="126630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defTabSz="430213">
                  <a:spcAft>
                    <a:spcPts val="400"/>
                  </a:spcAft>
                  <a:buSzPct val="100000"/>
                </a:pPr>
                <a:r>
                  <a:rPr lang="en-US" sz="1600" dirty="0">
                    <a:solidFill>
                      <a:srgbClr val="000000"/>
                    </a:solidFill>
                    <a:latin typeface="Helvetica Neue Regular" charset="0"/>
                    <a:cs typeface="Helvetica Neue Regular" charset="0"/>
                  </a:rPr>
                  <a:t>Database </a:t>
                </a:r>
                <a14:m>
                  <m:oMath xmlns:m="http://schemas.openxmlformats.org/officeDocument/2006/math">
                    <m:r>
                      <a:rPr lang="en-US" sz="1600" smtClean="0">
                        <a:solidFill>
                          <a:srgbClr val="000000"/>
                        </a:solidFill>
                        <a:latin typeface="Cambria Math" charset="0"/>
                        <a:cs typeface="Helvetica Neue Regular" charset="0"/>
                      </a:rPr>
                      <m:t>𝐷</m:t>
                    </m:r>
                  </m:oMath>
                </a14:m>
                <a:endParaRPr lang="en-US" sz="1600" dirty="0">
                  <a:solidFill>
                    <a:srgbClr val="000000"/>
                  </a:solidFill>
                  <a:latin typeface="Helvetica Neue Regular" charset="0"/>
                  <a:cs typeface="Helvetica Neue Regular" charset="0"/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6535" y="1028123"/>
                <a:ext cx="1266309" cy="338554"/>
              </a:xfrm>
              <a:prstGeom prst="rect">
                <a:avLst/>
              </a:prstGeom>
              <a:blipFill rotWithShape="0">
                <a:blip r:embed="rId8"/>
                <a:stretch>
                  <a:fillRect l="-2404"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/>
          <p:cNvSpPr txBox="1"/>
          <p:nvPr/>
        </p:nvSpPr>
        <p:spPr>
          <a:xfrm>
            <a:off x="4940531" y="787736"/>
            <a:ext cx="21804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Relational Operators: 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2100840" y="3565115"/>
            <a:ext cx="4484204" cy="90252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 Regular" charset="0"/>
              </a:rPr>
              <a:t>How difficult is to find: </a:t>
            </a:r>
          </a:p>
          <a:p>
            <a:pPr algn="ctr"/>
            <a:r>
              <a:rPr lang="en-US" dirty="0">
                <a:latin typeface="Helvetica Neue Regular" charset="0"/>
              </a:rPr>
              <a:t>A bounded size Q?  an unbounded Q? </a:t>
            </a:r>
          </a:p>
        </p:txBody>
      </p:sp>
    </p:spTree>
    <p:extLst>
      <p:ext uri="{BB962C8B-B14F-4D97-AF65-F5344CB8AC3E}">
        <p14:creationId xmlns:p14="http://schemas.microsoft.com/office/powerpoint/2010/main" val="1905739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book is out!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42899" y="995246"/>
            <a:ext cx="6490520" cy="3560248"/>
          </a:xfrm>
        </p:spPr>
        <p:txBody>
          <a:bodyPr/>
          <a:lstStyle/>
          <a:p>
            <a:pPr marL="0" indent="0">
              <a:spcAft>
                <a:spcPts val="0"/>
              </a:spcAft>
            </a:pPr>
            <a:r>
              <a:rPr lang="en-US" b="0" dirty="0">
                <a:solidFill>
                  <a:schemeClr val="tx1"/>
                </a:solidFill>
              </a:rPr>
              <a:t>Check our book on Example-based methods!!!</a:t>
            </a:r>
          </a:p>
          <a:p>
            <a:pPr marL="0" indent="0">
              <a:spcAft>
                <a:spcPts val="0"/>
              </a:spcAft>
            </a:pPr>
            <a:endParaRPr lang="en-US" dirty="0"/>
          </a:p>
          <a:p>
            <a:pPr marL="0" indent="0">
              <a:spcAft>
                <a:spcPts val="0"/>
              </a:spcAft>
            </a:pPr>
            <a:r>
              <a:rPr lang="en-US" b="0" dirty="0">
                <a:solidFill>
                  <a:schemeClr val="tx1"/>
                </a:solidFill>
              </a:rPr>
              <a:t>M. </a:t>
            </a:r>
            <a:r>
              <a:rPr lang="en-US" b="0" dirty="0" err="1">
                <a:solidFill>
                  <a:schemeClr val="tx1"/>
                </a:solidFill>
              </a:rPr>
              <a:t>Lissandrini</a:t>
            </a:r>
            <a:r>
              <a:rPr lang="en-US" b="0" dirty="0">
                <a:solidFill>
                  <a:schemeClr val="tx1"/>
                </a:solidFill>
              </a:rPr>
              <a:t>, D. Mottin, T. </a:t>
            </a:r>
            <a:r>
              <a:rPr lang="en-US" b="0" dirty="0" err="1">
                <a:solidFill>
                  <a:schemeClr val="tx1"/>
                </a:solidFill>
              </a:rPr>
              <a:t>Palpanas</a:t>
            </a:r>
            <a:r>
              <a:rPr lang="en-US" b="0" dirty="0">
                <a:solidFill>
                  <a:schemeClr val="tx1"/>
                </a:solidFill>
              </a:rPr>
              <a:t>, Y. </a:t>
            </a:r>
            <a:r>
              <a:rPr lang="en-US" b="0" dirty="0" err="1">
                <a:solidFill>
                  <a:schemeClr val="tx1"/>
                </a:solidFill>
              </a:rPr>
              <a:t>Velegrakis</a:t>
            </a:r>
            <a:endParaRPr lang="en-US" b="0" dirty="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spcAft>
                <a:spcPts val="0"/>
              </a:spcAft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“Data Exploration Using Example-based Methods” </a:t>
            </a:r>
          </a:p>
          <a:p>
            <a:pPr marL="0" indent="0">
              <a:spcAft>
                <a:spcPts val="0"/>
              </a:spcAft>
            </a:pPr>
            <a:r>
              <a:rPr lang="en-US" sz="1600" b="0" i="1" dirty="0">
                <a:solidFill>
                  <a:schemeClr val="tx1"/>
                </a:solidFill>
              </a:rPr>
              <a:t>Synthesis Lecture on Data Management</a:t>
            </a:r>
            <a:endParaRPr lang="en-US" sz="1600" b="0" dirty="0">
              <a:solidFill>
                <a:schemeClr val="tx1"/>
              </a:solidFill>
            </a:endParaRPr>
          </a:p>
          <a:p>
            <a:pPr marL="0" indent="0">
              <a:spcAft>
                <a:spcPts val="0"/>
              </a:spcAft>
            </a:pPr>
            <a:r>
              <a:rPr lang="en-US" sz="1400" b="1" dirty="0">
                <a:solidFill>
                  <a:schemeClr val="tx1"/>
                </a:solidFill>
              </a:rPr>
              <a:t>Morgan &amp; Claypool eds. - 2018</a:t>
            </a: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  <p:pic>
        <p:nvPicPr>
          <p:cNvPr id="7" name="Picture 2" descr="atteo Lissandrini's photo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6235" y="1123510"/>
            <a:ext cx="1977402" cy="246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9840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Complexity  - No parameters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2637322" y="4735156"/>
            <a:ext cx="3356501" cy="274637"/>
          </a:xfrm>
        </p:spPr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285096"/>
                </a:solidFill>
              </a:rPr>
              <a:t>[Weiss </a:t>
            </a:r>
            <a:r>
              <a:rPr lang="en-US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 </a:t>
            </a:r>
            <a:r>
              <a:rPr lang="en-US" dirty="0">
                <a:solidFill>
                  <a:srgbClr val="285096"/>
                </a:solidFill>
              </a:rPr>
              <a:t>2017]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/>
              <p:cNvGraphicFramePr>
                <a:graphicFrameLocks noGrp="1"/>
              </p:cNvGraphicFramePr>
              <p:nvPr/>
            </p:nvGraphicFramePr>
            <p:xfrm>
              <a:off x="443345" y="1134066"/>
              <a:ext cx="3855522" cy="3235960"/>
            </p:xfrm>
            <a:graphic>
              <a:graphicData uri="http://schemas.openxmlformats.org/drawingml/2006/table">
                <a:tbl>
                  <a:tblPr firstRow="1" bandRow="1">
                    <a:tableStyleId>{7E9639D4-E3E2-4D34-9284-5A2195B3D0D7}</a:tableStyleId>
                  </a:tblPr>
                  <a:tblGrid>
                    <a:gridCol w="128517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34719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22315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Helvetica Neue Regular" charset="0"/>
                            </a:rPr>
                            <a:t>Operator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Helvetica Neue Regular" charset="0"/>
                            </a:rPr>
                            <a:t>Unbounded Queries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Helvetica Neue Regular" charset="0"/>
                            </a:rPr>
                            <a:t>Bounded</a:t>
                          </a:r>
                        </a:p>
                        <a:p>
                          <a:r>
                            <a:rPr lang="en-US" b="0" i="0" dirty="0">
                              <a:latin typeface="Helvetica Neue Regular" charset="0"/>
                            </a:rPr>
                            <a:t>Queries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 charset="0"/>
                                  </a:rPr>
                                  <m:t>𝜋</m:t>
                                </m:r>
                              </m:oMath>
                            </m:oMathPara>
                          </a14:m>
                          <a:endParaRPr lang="en-US" b="0" i="0" dirty="0">
                            <a:latin typeface="Helvetica Neue Regular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Helvetica Neue Regular" charset="0"/>
                            </a:rPr>
                            <a:t>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Helvetica Neue Regular" charset="0"/>
                            </a:rPr>
                            <a:t>P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 charset="0"/>
                                  </a:rPr>
                                  <m:t>⋈</m:t>
                                </m:r>
                              </m:oMath>
                            </m:oMathPara>
                          </a14:m>
                          <a:endParaRPr lang="en-US" b="0" i="0" dirty="0">
                            <a:latin typeface="Helvetica Neue Regular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Helvetica Neue Regular" charset="0"/>
                            </a:rPr>
                            <a:t>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Helvetica Neue Regular" charset="0"/>
                            </a:rPr>
                            <a:t>NPC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 charset="0"/>
                                  </a:rPr>
                                  <m:t>𝜎</m:t>
                                </m:r>
                              </m:oMath>
                            </m:oMathPara>
                          </a14:m>
                          <a:endParaRPr lang="en-US" b="0" i="0" dirty="0">
                            <a:latin typeface="Helvetica Neue Regular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Helvetica Neue Regular" charset="0"/>
                            </a:rPr>
                            <a:t>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Helvetica Neue Regular" charset="0"/>
                            </a:rPr>
                            <a:t>NPC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 charset="0"/>
                                  </a:rPr>
                                  <m:t>𝜎</m:t>
                                </m:r>
                                <m:r>
                                  <a:rPr lang="en-US" smtClean="0">
                                    <a:latin typeface="Cambria Math" charset="0"/>
                                  </a:rPr>
                                  <m:t>,⋈</m:t>
                                </m:r>
                              </m:oMath>
                            </m:oMathPara>
                          </a14:m>
                          <a:endParaRPr lang="en-US" b="0" i="0" dirty="0">
                            <a:latin typeface="Helvetica Neue Regular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Helvetica Neue Regular" charset="0"/>
                            </a:rPr>
                            <a:t>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Helvetica Neue Regular" charset="0"/>
                            </a:rPr>
                            <a:t>NPC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 charset="0"/>
                                  </a:rPr>
                                  <m:t>𝜋</m:t>
                                </m:r>
                                <m:r>
                                  <a:rPr lang="en-US" smtClean="0">
                                    <a:latin typeface="Cambria Math" charset="0"/>
                                  </a:rPr>
                                  <m:t>,</m:t>
                                </m:r>
                                <m:r>
                                  <a:rPr lang="en-US" smtClean="0">
                                    <a:latin typeface="Cambria Math" charset="0"/>
                                  </a:rPr>
                                  <m:t>𝜎</m:t>
                                </m:r>
                              </m:oMath>
                            </m:oMathPara>
                          </a14:m>
                          <a:endParaRPr lang="en-US" b="0" i="0" dirty="0">
                            <a:latin typeface="Helvetica Neue Regular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Helvetica Neue Regular" charset="0"/>
                            </a:rPr>
                            <a:t>NPC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Helvetica Neue Regular" charset="0"/>
                            </a:rPr>
                            <a:t>NPC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 charset="0"/>
                                  </a:rPr>
                                  <m:t>𝜎</m:t>
                                </m:r>
                                <m:r>
                                  <a:rPr lang="en-US" smtClean="0">
                                    <a:latin typeface="Cambria Math" charset="0"/>
                                  </a:rPr>
                                  <m:t>,⋈</m:t>
                                </m:r>
                              </m:oMath>
                            </m:oMathPara>
                          </a14:m>
                          <a:endParaRPr lang="en-US" b="0" i="0" dirty="0">
                            <a:latin typeface="Helvetica Neue Regular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Helvetica Neue Regular" charset="0"/>
                            </a:rPr>
                            <a:t>DP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Helvetica Neue Regular" charset="0"/>
                            </a:rPr>
                            <a:t>DP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 charset="0"/>
                                  </a:rPr>
                                  <m:t>𝜋</m:t>
                                </m:r>
                                <m:r>
                                  <a:rPr lang="en-US" smtClean="0">
                                    <a:latin typeface="Cambria Math" charset="0"/>
                                  </a:rPr>
                                  <m:t>,</m:t>
                                </m:r>
                                <m:r>
                                  <a:rPr lang="en-US" smtClean="0">
                                    <a:latin typeface="Cambria Math" charset="0"/>
                                  </a:rPr>
                                  <m:t>𝜎</m:t>
                                </m:r>
                                <m:r>
                                  <a:rPr lang="en-US" smtClean="0">
                                    <a:latin typeface="Cambria Math" charset="0"/>
                                  </a:rPr>
                                  <m:t>,⋈</m:t>
                                </m:r>
                              </m:oMath>
                            </m:oMathPara>
                          </a14:m>
                          <a:endParaRPr lang="en-US" b="0" i="0" dirty="0">
                            <a:latin typeface="Helvetica Neue Regular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Helvetica Neue Regular" charset="0"/>
                            </a:rPr>
                            <a:t>DP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Helvetica Neue Regular" charset="0"/>
                            </a:rPr>
                            <a:t>DP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35125957"/>
                  </p:ext>
                </p:extLst>
              </p:nvPr>
            </p:nvGraphicFramePr>
            <p:xfrm>
              <a:off x="443345" y="1134066"/>
              <a:ext cx="3855522" cy="3235960"/>
            </p:xfrm>
            <a:graphic>
              <a:graphicData uri="http://schemas.openxmlformats.org/drawingml/2006/table">
                <a:tbl>
                  <a:tblPr firstRow="1" bandRow="1">
                    <a:tableStyleId>{7E9639D4-E3E2-4D34-9284-5A2195B3D0D7}</a:tableStyleId>
                  </a:tblPr>
                  <a:tblGrid>
                    <a:gridCol w="1285174"/>
                    <a:gridCol w="1347190"/>
                    <a:gridCol w="1223158"/>
                  </a:tblGrid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b="0" i="0" dirty="0" smtClean="0">
                              <a:latin typeface="Helvetica Neue Regular" charset="0"/>
                            </a:rPr>
                            <a:t>Operator</a:t>
                          </a:r>
                          <a:endParaRPr lang="en-US" b="0" i="0" dirty="0">
                            <a:latin typeface="Helvetica Neue Regular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 smtClean="0">
                              <a:latin typeface="Helvetica Neue Regular" charset="0"/>
                            </a:rPr>
                            <a:t>Unbounded Queries</a:t>
                          </a:r>
                          <a:endParaRPr lang="en-US" b="0" i="0" dirty="0">
                            <a:latin typeface="Helvetica Neue Regular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 smtClean="0">
                              <a:latin typeface="Helvetica Neue Regular" charset="0"/>
                            </a:rPr>
                            <a:t>Bounded</a:t>
                          </a:r>
                        </a:p>
                        <a:p>
                          <a:r>
                            <a:rPr lang="en-US" b="0" i="0" dirty="0" smtClean="0">
                              <a:latin typeface="Helvetica Neue Regular" charset="0"/>
                            </a:rPr>
                            <a:t>Queries</a:t>
                          </a:r>
                          <a:endParaRPr lang="en-US" b="0" i="0" dirty="0">
                            <a:latin typeface="Helvetica Neue Regular" charset="0"/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474" t="-180328" r="-200948" b="-6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 smtClean="0">
                              <a:latin typeface="Helvetica Neue Regular" charset="0"/>
                            </a:rPr>
                            <a:t>P</a:t>
                          </a:r>
                          <a:endParaRPr lang="en-US" b="0" i="0" dirty="0">
                            <a:latin typeface="Helvetica Neue Regular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 smtClean="0">
                              <a:latin typeface="Helvetica Neue Regular" charset="0"/>
                            </a:rPr>
                            <a:t>P</a:t>
                          </a:r>
                          <a:endParaRPr lang="en-US" b="0" i="0" dirty="0">
                            <a:latin typeface="Helvetica Neue Regular" charset="0"/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474" t="-280328" r="-200948" b="-5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 smtClean="0">
                              <a:latin typeface="Helvetica Neue Regular" charset="0"/>
                            </a:rPr>
                            <a:t>P</a:t>
                          </a:r>
                          <a:endParaRPr lang="en-US" b="0" i="0" dirty="0">
                            <a:latin typeface="Helvetica Neue Regular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 smtClean="0">
                              <a:latin typeface="Helvetica Neue Regular" charset="0"/>
                            </a:rPr>
                            <a:t>NPC</a:t>
                          </a:r>
                          <a:endParaRPr lang="en-US" b="0" i="0" dirty="0">
                            <a:latin typeface="Helvetica Neue Regular" charset="0"/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474" t="-380328" r="-200948" b="-4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 smtClean="0">
                              <a:latin typeface="Helvetica Neue Regular" charset="0"/>
                            </a:rPr>
                            <a:t>P</a:t>
                          </a:r>
                          <a:endParaRPr lang="en-US" b="0" i="0" dirty="0">
                            <a:latin typeface="Helvetica Neue Regular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 smtClean="0">
                              <a:latin typeface="Helvetica Neue Regular" charset="0"/>
                            </a:rPr>
                            <a:t>NPC</a:t>
                          </a:r>
                          <a:endParaRPr lang="en-US" b="0" i="0" dirty="0">
                            <a:latin typeface="Helvetica Neue Regular" charset="0"/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474" t="-488333" r="-200948" b="-33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 smtClean="0">
                              <a:latin typeface="Helvetica Neue Regular" charset="0"/>
                            </a:rPr>
                            <a:t>P</a:t>
                          </a:r>
                          <a:endParaRPr lang="en-US" b="0" i="0" dirty="0">
                            <a:latin typeface="Helvetica Neue Regular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 smtClean="0">
                              <a:latin typeface="Helvetica Neue Regular" charset="0"/>
                            </a:rPr>
                            <a:t>NPC</a:t>
                          </a:r>
                          <a:endParaRPr lang="en-US" b="0" i="0" dirty="0">
                            <a:latin typeface="Helvetica Neue Regular" charset="0"/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474" t="-578689" r="-200948" b="-2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 smtClean="0">
                              <a:latin typeface="Helvetica Neue Regular" charset="0"/>
                            </a:rPr>
                            <a:t>NPC</a:t>
                          </a:r>
                          <a:endParaRPr lang="en-US" b="0" i="0" dirty="0">
                            <a:latin typeface="Helvetica Neue Regular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 smtClean="0">
                              <a:latin typeface="Helvetica Neue Regular" charset="0"/>
                            </a:rPr>
                            <a:t>NPC</a:t>
                          </a:r>
                          <a:endParaRPr lang="en-US" b="0" i="0" dirty="0">
                            <a:latin typeface="Helvetica Neue Regular" charset="0"/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474" t="-678689" r="-200948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 smtClean="0">
                              <a:latin typeface="Helvetica Neue Regular" charset="0"/>
                            </a:rPr>
                            <a:t>DP</a:t>
                          </a:r>
                          <a:endParaRPr lang="en-US" b="0" i="0" dirty="0">
                            <a:latin typeface="Helvetica Neue Regular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 smtClean="0">
                              <a:latin typeface="Helvetica Neue Regular" charset="0"/>
                            </a:rPr>
                            <a:t>DP</a:t>
                          </a:r>
                          <a:endParaRPr lang="en-US" b="0" i="0" dirty="0">
                            <a:latin typeface="Helvetica Neue Regular" charset="0"/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474" t="-778689" r="-200948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 smtClean="0">
                              <a:latin typeface="Helvetica Neue Regular" charset="0"/>
                            </a:rPr>
                            <a:t>DP</a:t>
                          </a:r>
                          <a:endParaRPr lang="en-US" b="0" i="0" dirty="0">
                            <a:latin typeface="Helvetica Neue Regular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 smtClean="0">
                              <a:latin typeface="Helvetica Neue Regular" charset="0"/>
                            </a:rPr>
                            <a:t>DP</a:t>
                          </a:r>
                          <a:endParaRPr lang="en-US" b="0" i="0" dirty="0">
                            <a:latin typeface="Helvetica Neue Regular" charset="0"/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sp>
        <p:nvSpPr>
          <p:cNvPr id="9" name="Rectangle 8"/>
          <p:cNvSpPr/>
          <p:nvPr/>
        </p:nvSpPr>
        <p:spPr>
          <a:xfrm>
            <a:off x="443345" y="1782286"/>
            <a:ext cx="3855522" cy="368135"/>
          </a:xfrm>
          <a:prstGeom prst="rect">
            <a:avLst/>
          </a:prstGeom>
          <a:solidFill>
            <a:srgbClr val="C00000">
              <a:alpha val="3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Helvetica Neue Regular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3345" y="2515551"/>
            <a:ext cx="3855522" cy="368135"/>
          </a:xfrm>
          <a:prstGeom prst="rect">
            <a:avLst/>
          </a:prstGeom>
          <a:solidFill>
            <a:srgbClr val="C00000">
              <a:alpha val="3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90753" y="1782286"/>
            <a:ext cx="41103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20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Only projections: </a:t>
            </a:r>
            <a:r>
              <a:rPr lang="en-US" sz="2000" dirty="0">
                <a:solidFill>
                  <a:schemeClr val="accent6"/>
                </a:solidFill>
                <a:latin typeface="Helvetica Neue Regular" charset="0"/>
                <a:cs typeface="Helvetica Neue Regular" charset="0"/>
              </a:rPr>
              <a:t>Easy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90753" y="2545132"/>
            <a:ext cx="4110347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20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Unbounded selections: </a:t>
            </a:r>
            <a:r>
              <a:rPr lang="en-US" sz="2000" dirty="0">
                <a:solidFill>
                  <a:schemeClr val="accent6"/>
                </a:solidFill>
                <a:latin typeface="Helvetica Neue Regular" charset="0"/>
                <a:cs typeface="Helvetica Neue Regular" charset="0"/>
              </a:rPr>
              <a:t>Easy</a:t>
            </a:r>
          </a:p>
          <a:p>
            <a:pPr defTabSz="430213">
              <a:spcAft>
                <a:spcPts val="400"/>
              </a:spcAft>
              <a:buSzPct val="100000"/>
            </a:pPr>
            <a:r>
              <a:rPr lang="en-US" sz="20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Unbounded selections: </a:t>
            </a:r>
            <a:r>
              <a:rPr lang="en-US" sz="2000" dirty="0">
                <a:solidFill>
                  <a:srgbClr val="C00000"/>
                </a:solidFill>
                <a:latin typeface="Helvetica Neue Regular" charset="0"/>
                <a:cs typeface="Helvetica Neue Regular" charset="0"/>
              </a:rPr>
              <a:t>HARD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90752" y="3619626"/>
            <a:ext cx="4110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20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Combination of operators: </a:t>
            </a:r>
            <a:r>
              <a:rPr lang="en-US" sz="2000" dirty="0">
                <a:solidFill>
                  <a:srgbClr val="C00000"/>
                </a:solidFill>
                <a:latin typeface="Helvetica Neue Regular" charset="0"/>
                <a:cs typeface="Helvetica Neue Regular" charset="0"/>
              </a:rPr>
              <a:t>HARD!!!</a:t>
            </a:r>
          </a:p>
        </p:txBody>
      </p:sp>
      <p:sp>
        <p:nvSpPr>
          <p:cNvPr id="14" name="Right Brace 13"/>
          <p:cNvSpPr/>
          <p:nvPr/>
        </p:nvSpPr>
        <p:spPr>
          <a:xfrm>
            <a:off x="4298867" y="3280267"/>
            <a:ext cx="273133" cy="1089759"/>
          </a:xfrm>
          <a:prstGeom prst="rightBrac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5398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Unbounded Select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34980" y="1199351"/>
            <a:ext cx="457200" cy="35052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44580" y="1199351"/>
            <a:ext cx="457200" cy="35052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17063" y="1199351"/>
            <a:ext cx="457200" cy="35052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39980" y="1199351"/>
            <a:ext cx="457200" cy="35052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49580" y="1199351"/>
            <a:ext cx="457200" cy="35052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graphicFrame>
        <p:nvGraphicFramePr>
          <p:cNvPr id="12" name="Content Placeholder 5"/>
          <p:cNvGraphicFramePr>
            <a:graphicFrameLocks noGrp="1"/>
          </p:cNvGraphicFramePr>
          <p:nvPr>
            <p:ph idx="1"/>
          </p:nvPr>
        </p:nvGraphicFramePr>
        <p:xfrm>
          <a:off x="458780" y="807521"/>
          <a:ext cx="3090290" cy="3973230"/>
        </p:xfrm>
        <a:graphic>
          <a:graphicData uri="http://schemas.openxmlformats.org/drawingml/2006/table">
            <a:tbl>
              <a:tblPr firstRow="1">
                <a:tableStyleId>{17292A2E-F333-43FB-9621-5CBBE7FDCDCB}</a:tableStyleId>
              </a:tblPr>
              <a:tblGrid>
                <a:gridCol w="6180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80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80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80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80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41470"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>
                          <a:latin typeface="Helvetica Neue Regular" charset="0"/>
                        </a:rPr>
                        <a:t>A</a:t>
                      </a:r>
                    </a:p>
                  </a:txBody>
                  <a:tcPr marL="88294" marR="88294" marT="44147" marB="44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>
                          <a:latin typeface="Helvetica Neue Regular" charset="0"/>
                        </a:rPr>
                        <a:t>B</a:t>
                      </a:r>
                    </a:p>
                  </a:txBody>
                  <a:tcPr marL="88294" marR="88294" marT="44147" marB="44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>
                          <a:latin typeface="Helvetica Neue Regular" charset="0"/>
                        </a:rPr>
                        <a:t>C</a:t>
                      </a:r>
                    </a:p>
                  </a:txBody>
                  <a:tcPr marL="88294" marR="88294" marT="44147" marB="44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>
                          <a:latin typeface="Helvetica Neue Regular" charset="0"/>
                        </a:rPr>
                        <a:t>D</a:t>
                      </a:r>
                    </a:p>
                  </a:txBody>
                  <a:tcPr marL="88294" marR="88294" marT="44147" marB="44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>
                          <a:latin typeface="Helvetica Neue Regular" charset="0"/>
                        </a:rPr>
                        <a:t>E</a:t>
                      </a:r>
                    </a:p>
                  </a:txBody>
                  <a:tcPr marL="88294" marR="88294" marT="44147" marB="4414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470"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>
                          <a:latin typeface="Helvetica Neue Regular" charset="0"/>
                        </a:rPr>
                        <a:t>1</a:t>
                      </a:r>
                    </a:p>
                  </a:txBody>
                  <a:tcPr marL="88294" marR="88294" marT="44147" marB="44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>
                          <a:latin typeface="Helvetica Neue Regular" charset="0"/>
                        </a:rPr>
                        <a:t>2</a:t>
                      </a:r>
                    </a:p>
                  </a:txBody>
                  <a:tcPr marL="88294" marR="88294" marT="44147" marB="44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>
                          <a:latin typeface="Helvetica Neue Regular" charset="0"/>
                        </a:rPr>
                        <a:t>3</a:t>
                      </a:r>
                    </a:p>
                  </a:txBody>
                  <a:tcPr marL="88294" marR="88294" marT="44147" marB="44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>
                          <a:latin typeface="Helvetica Neue Regular" charset="0"/>
                        </a:rPr>
                        <a:t>4</a:t>
                      </a:r>
                    </a:p>
                  </a:txBody>
                  <a:tcPr marL="88294" marR="88294" marT="44147" marB="44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>
                          <a:latin typeface="Helvetica Neue Regular" charset="0"/>
                        </a:rPr>
                        <a:t>5</a:t>
                      </a:r>
                    </a:p>
                  </a:txBody>
                  <a:tcPr marL="88294" marR="88294" marT="44147" marB="4414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470"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>
                          <a:latin typeface="Helvetica Neue Regular" charset="0"/>
                        </a:rPr>
                        <a:t>1</a:t>
                      </a:r>
                    </a:p>
                  </a:txBody>
                  <a:tcPr marL="88294" marR="88294" marT="44147" marB="44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>
                          <a:latin typeface="Helvetica Neue Regular" charset="0"/>
                        </a:rPr>
                        <a:t>3</a:t>
                      </a:r>
                    </a:p>
                  </a:txBody>
                  <a:tcPr marL="88294" marR="88294" marT="44147" marB="44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>
                          <a:latin typeface="Helvetica Neue Regular" charset="0"/>
                        </a:rPr>
                        <a:t>2</a:t>
                      </a:r>
                    </a:p>
                  </a:txBody>
                  <a:tcPr marL="88294" marR="88294" marT="44147" marB="44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>
                          <a:latin typeface="Helvetica Neue Regular" charset="0"/>
                        </a:rPr>
                        <a:t>3</a:t>
                      </a:r>
                    </a:p>
                  </a:txBody>
                  <a:tcPr marL="88294" marR="88294" marT="44147" marB="44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>
                          <a:latin typeface="Helvetica Neue Regular" charset="0"/>
                        </a:rPr>
                        <a:t>4</a:t>
                      </a:r>
                    </a:p>
                  </a:txBody>
                  <a:tcPr marL="88294" marR="88294" marT="44147" marB="4414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470"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>
                          <a:latin typeface="Helvetica Neue Regular" charset="0"/>
                        </a:rPr>
                        <a:t>2</a:t>
                      </a:r>
                    </a:p>
                  </a:txBody>
                  <a:tcPr marL="88294" marR="88294" marT="44147" marB="44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>
                          <a:latin typeface="Helvetica Neue Regular" charset="0"/>
                        </a:rPr>
                        <a:t>4</a:t>
                      </a:r>
                    </a:p>
                  </a:txBody>
                  <a:tcPr marL="88294" marR="88294" marT="44147" marB="44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>
                          <a:latin typeface="Helvetica Neue Regular" charset="0"/>
                        </a:rPr>
                        <a:t>4</a:t>
                      </a:r>
                    </a:p>
                  </a:txBody>
                  <a:tcPr marL="88294" marR="88294" marT="44147" marB="44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>
                          <a:latin typeface="Helvetica Neue Regular" charset="0"/>
                        </a:rPr>
                        <a:t>1</a:t>
                      </a:r>
                    </a:p>
                  </a:txBody>
                  <a:tcPr marL="88294" marR="88294" marT="44147" marB="44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>
                          <a:latin typeface="Helvetica Neue Regular" charset="0"/>
                        </a:rPr>
                        <a:t>3</a:t>
                      </a:r>
                    </a:p>
                  </a:txBody>
                  <a:tcPr marL="88294" marR="88294" marT="44147" marB="4414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470"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>
                          <a:latin typeface="Helvetica Neue Regular" charset="0"/>
                        </a:rPr>
                        <a:t>5</a:t>
                      </a:r>
                    </a:p>
                  </a:txBody>
                  <a:tcPr marL="88294" marR="88294" marT="44147" marB="44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>
                          <a:latin typeface="Helvetica Neue Regular" charset="0"/>
                        </a:rPr>
                        <a:t>3</a:t>
                      </a:r>
                    </a:p>
                  </a:txBody>
                  <a:tcPr marL="88294" marR="88294" marT="44147" marB="44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>
                          <a:latin typeface="Helvetica Neue Regular" charset="0"/>
                        </a:rPr>
                        <a:t>2</a:t>
                      </a:r>
                    </a:p>
                  </a:txBody>
                  <a:tcPr marL="88294" marR="88294" marT="44147" marB="44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>
                          <a:latin typeface="Helvetica Neue Regular" charset="0"/>
                        </a:rPr>
                        <a:t>4</a:t>
                      </a:r>
                    </a:p>
                  </a:txBody>
                  <a:tcPr marL="88294" marR="88294" marT="44147" marB="44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>
                          <a:latin typeface="Helvetica Neue Regular" charset="0"/>
                        </a:rPr>
                        <a:t>2</a:t>
                      </a:r>
                    </a:p>
                  </a:txBody>
                  <a:tcPr marL="88294" marR="88294" marT="44147" marB="4414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470"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>
                          <a:latin typeface="Helvetica Neue Regular" charset="0"/>
                        </a:rPr>
                        <a:t>4</a:t>
                      </a:r>
                    </a:p>
                  </a:txBody>
                  <a:tcPr marL="88294" marR="88294" marT="44147" marB="44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>
                          <a:latin typeface="Helvetica Neue Regular" charset="0"/>
                        </a:rPr>
                        <a:t>2</a:t>
                      </a:r>
                    </a:p>
                  </a:txBody>
                  <a:tcPr marL="88294" marR="88294" marT="44147" marB="44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>
                          <a:latin typeface="Helvetica Neue Regular" charset="0"/>
                        </a:rPr>
                        <a:t>3</a:t>
                      </a:r>
                    </a:p>
                  </a:txBody>
                  <a:tcPr marL="88294" marR="88294" marT="44147" marB="44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>
                          <a:latin typeface="Helvetica Neue Regular" charset="0"/>
                        </a:rPr>
                        <a:t>1</a:t>
                      </a:r>
                    </a:p>
                  </a:txBody>
                  <a:tcPr marL="88294" marR="88294" marT="44147" marB="44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>
                          <a:latin typeface="Helvetica Neue Regular" charset="0"/>
                        </a:rPr>
                        <a:t>2</a:t>
                      </a:r>
                    </a:p>
                  </a:txBody>
                  <a:tcPr marL="88294" marR="88294" marT="44147" marB="4414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470"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>
                          <a:latin typeface="Helvetica Neue Regular" charset="0"/>
                        </a:rPr>
                        <a:t>2</a:t>
                      </a:r>
                    </a:p>
                  </a:txBody>
                  <a:tcPr marL="88294" marR="88294" marT="44147" marB="44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>
                          <a:latin typeface="Helvetica Neue Regular" charset="0"/>
                        </a:rPr>
                        <a:t>2</a:t>
                      </a:r>
                    </a:p>
                  </a:txBody>
                  <a:tcPr marL="88294" marR="88294" marT="44147" marB="44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>
                          <a:latin typeface="Helvetica Neue Regular" charset="0"/>
                        </a:rPr>
                        <a:t>4</a:t>
                      </a:r>
                    </a:p>
                  </a:txBody>
                  <a:tcPr marL="88294" marR="88294" marT="44147" marB="44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>
                          <a:latin typeface="Helvetica Neue Regular" charset="0"/>
                        </a:rPr>
                        <a:t>3</a:t>
                      </a:r>
                    </a:p>
                  </a:txBody>
                  <a:tcPr marL="88294" marR="88294" marT="44147" marB="44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>
                          <a:latin typeface="Helvetica Neue Regular" charset="0"/>
                        </a:rPr>
                        <a:t>2</a:t>
                      </a:r>
                    </a:p>
                  </a:txBody>
                  <a:tcPr marL="88294" marR="88294" marT="44147" marB="44147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470"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>
                          <a:latin typeface="Helvetica Neue Regular" charset="0"/>
                        </a:rPr>
                        <a:t>1</a:t>
                      </a:r>
                    </a:p>
                  </a:txBody>
                  <a:tcPr marL="88294" marR="88294" marT="44147" marB="44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>
                          <a:latin typeface="Helvetica Neue Regular" charset="0"/>
                        </a:rPr>
                        <a:t>1</a:t>
                      </a:r>
                    </a:p>
                  </a:txBody>
                  <a:tcPr marL="88294" marR="88294" marT="44147" marB="44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>
                          <a:latin typeface="Helvetica Neue Regular" charset="0"/>
                        </a:rPr>
                        <a:t>2</a:t>
                      </a:r>
                    </a:p>
                  </a:txBody>
                  <a:tcPr marL="88294" marR="88294" marT="44147" marB="44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>
                          <a:latin typeface="Helvetica Neue Regular" charset="0"/>
                        </a:rPr>
                        <a:t>1</a:t>
                      </a:r>
                    </a:p>
                  </a:txBody>
                  <a:tcPr marL="88294" marR="88294" marT="44147" marB="44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>
                          <a:latin typeface="Helvetica Neue Regular" charset="0"/>
                        </a:rPr>
                        <a:t>5</a:t>
                      </a:r>
                    </a:p>
                  </a:txBody>
                  <a:tcPr marL="88294" marR="88294" marT="44147" marB="44147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470"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>
                          <a:latin typeface="Helvetica Neue Regular" charset="0"/>
                        </a:rPr>
                        <a:t>1</a:t>
                      </a:r>
                    </a:p>
                  </a:txBody>
                  <a:tcPr marL="88294" marR="88294" marT="44147" marB="44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>
                          <a:latin typeface="Helvetica Neue Regular" charset="0"/>
                        </a:rPr>
                        <a:t>5</a:t>
                      </a:r>
                    </a:p>
                  </a:txBody>
                  <a:tcPr marL="88294" marR="88294" marT="44147" marB="44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>
                          <a:latin typeface="Helvetica Neue Regular" charset="0"/>
                        </a:rPr>
                        <a:t>4</a:t>
                      </a:r>
                    </a:p>
                  </a:txBody>
                  <a:tcPr marL="88294" marR="88294" marT="44147" marB="44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>
                          <a:latin typeface="Helvetica Neue Regular" charset="0"/>
                        </a:rPr>
                        <a:t>2</a:t>
                      </a:r>
                    </a:p>
                  </a:txBody>
                  <a:tcPr marL="88294" marR="88294" marT="44147" marB="44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>
                          <a:latin typeface="Helvetica Neue Regular" charset="0"/>
                        </a:rPr>
                        <a:t>3</a:t>
                      </a:r>
                    </a:p>
                  </a:txBody>
                  <a:tcPr marL="88294" marR="88294" marT="44147" marB="44147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45150" y="1259431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>
                <a:solidFill>
                  <a:prstClr val="black"/>
                </a:solidFill>
                <a:latin typeface="Helvetica Neue Regular" charset="0"/>
                <a:sym typeface="Wingdings"/>
              </a:rPr>
              <a:t></a:t>
            </a:r>
            <a:endParaRPr lang="en-US" sz="2400" dirty="0">
              <a:solidFill>
                <a:prstClr val="black"/>
              </a:solidFill>
              <a:latin typeface="Helvetica Neue Regular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935" y="1708932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400" dirty="0">
                <a:solidFill>
                  <a:prstClr val="black"/>
                </a:solidFill>
                <a:latin typeface="Helvetica Neue Regular" charset="0"/>
                <a:sym typeface="Wingdings"/>
              </a:rPr>
              <a:t></a:t>
            </a:r>
            <a:endParaRPr lang="en-US" sz="2400" dirty="0">
              <a:solidFill>
                <a:prstClr val="black"/>
              </a:solidFill>
              <a:latin typeface="Helvetica Neue Regular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100" y="3039083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400" dirty="0">
                <a:solidFill>
                  <a:prstClr val="black"/>
                </a:solidFill>
                <a:latin typeface="Helvetica Neue Regular" charset="0"/>
                <a:sym typeface="Wingdings"/>
              </a:rPr>
              <a:t></a:t>
            </a:r>
            <a:endParaRPr lang="en-US" sz="2400" dirty="0">
              <a:solidFill>
                <a:prstClr val="black"/>
              </a:solidFill>
              <a:latin typeface="Helvetica Neue Regular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80" y="3938086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>
                <a:solidFill>
                  <a:prstClr val="black"/>
                </a:solidFill>
                <a:latin typeface="Helvetica Neue Regular" charset="0"/>
                <a:sym typeface="Wingdings"/>
              </a:rPr>
              <a:t></a:t>
            </a:r>
            <a:endParaRPr lang="en-US" sz="2400" dirty="0">
              <a:solidFill>
                <a:prstClr val="black"/>
              </a:solidFill>
              <a:latin typeface="Helvetica Neue Regular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80" y="4323551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>
                <a:solidFill>
                  <a:prstClr val="black"/>
                </a:solidFill>
                <a:latin typeface="Helvetica Neue Regular" charset="0"/>
                <a:sym typeface="Wingdings"/>
              </a:rPr>
              <a:t></a:t>
            </a:r>
            <a:endParaRPr lang="en-US" sz="2400" dirty="0">
              <a:solidFill>
                <a:prstClr val="black"/>
              </a:solidFill>
              <a:latin typeface="Helvetica Neue Regular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88259" y="794246"/>
            <a:ext cx="2514600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Helvetica Neue Regular" charset="0"/>
              </a:rPr>
              <a:t>Possible queries?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147119" y="1961351"/>
            <a:ext cx="18870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/>
            <a:r>
              <a:rPr lang="en-US" sz="2400" dirty="0">
                <a:solidFill>
                  <a:prstClr val="black"/>
                </a:solidFill>
                <a:latin typeface="Helvetica Neue Regular" charset="0"/>
              </a:rPr>
              <a:t>A = 1    AND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147119" y="2455535"/>
            <a:ext cx="39228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/>
            <a:r>
              <a:rPr lang="en-US" sz="2400" dirty="0">
                <a:solidFill>
                  <a:prstClr val="black"/>
                </a:solidFill>
                <a:latin typeface="Helvetica Neue Regular" charset="0"/>
              </a:rPr>
              <a:t>B </a:t>
            </a:r>
            <a:r>
              <a:rPr lang="en-US" sz="2400" dirty="0">
                <a:solidFill>
                  <a:prstClr val="black"/>
                </a:solidFill>
                <a:latin typeface="Helvetica Neue Regular" charset="0"/>
                <a:sym typeface="Symbol"/>
              </a:rPr>
              <a:t></a:t>
            </a:r>
            <a:r>
              <a:rPr lang="en-US" sz="2400" dirty="0">
                <a:solidFill>
                  <a:prstClr val="black"/>
                </a:solidFill>
                <a:latin typeface="Helvetica Neue Regular" charset="0"/>
              </a:rPr>
              <a:t> 1    AND    B </a:t>
            </a:r>
            <a:r>
              <a:rPr lang="en-US" sz="2400" dirty="0">
                <a:solidFill>
                  <a:prstClr val="black"/>
                </a:solidFill>
                <a:latin typeface="Helvetica Neue Regular" charset="0"/>
                <a:sym typeface="Symbol"/>
              </a:rPr>
              <a:t> 5    AND</a:t>
            </a:r>
            <a:endParaRPr lang="en-US" sz="2400" dirty="0">
              <a:solidFill>
                <a:prstClr val="black"/>
              </a:solidFill>
              <a:latin typeface="Helvetica Neue Regular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147119" y="2949719"/>
            <a:ext cx="39453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/>
            <a:r>
              <a:rPr lang="en-US" sz="2400" dirty="0">
                <a:solidFill>
                  <a:prstClr val="black"/>
                </a:solidFill>
                <a:latin typeface="Helvetica Neue Regular" charset="0"/>
              </a:rPr>
              <a:t>C </a:t>
            </a:r>
            <a:r>
              <a:rPr lang="en-US" sz="2400" dirty="0">
                <a:solidFill>
                  <a:prstClr val="black"/>
                </a:solidFill>
                <a:latin typeface="Helvetica Neue Regular" charset="0"/>
                <a:sym typeface="Symbol"/>
              </a:rPr>
              <a:t></a:t>
            </a:r>
            <a:r>
              <a:rPr lang="en-US" sz="2400" dirty="0">
                <a:solidFill>
                  <a:prstClr val="black"/>
                </a:solidFill>
                <a:latin typeface="Helvetica Neue Regular" charset="0"/>
              </a:rPr>
              <a:t> 2    AND    C </a:t>
            </a:r>
            <a:r>
              <a:rPr lang="en-US" sz="2400" dirty="0">
                <a:solidFill>
                  <a:prstClr val="black"/>
                </a:solidFill>
                <a:latin typeface="Helvetica Neue Regular" charset="0"/>
                <a:sym typeface="Symbol"/>
              </a:rPr>
              <a:t> 4    AND</a:t>
            </a:r>
            <a:endParaRPr lang="en-US" sz="2400" dirty="0">
              <a:solidFill>
                <a:prstClr val="black"/>
              </a:solidFill>
              <a:latin typeface="Helvetica Neue Regular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147119" y="3443903"/>
            <a:ext cx="4998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/>
            <a:r>
              <a:rPr lang="en-US" sz="2400" dirty="0">
                <a:solidFill>
                  <a:prstClr val="black"/>
                </a:solidFill>
                <a:latin typeface="Helvetica Neue Regular" charset="0"/>
              </a:rPr>
              <a:t>D </a:t>
            </a:r>
            <a:r>
              <a:rPr lang="en-US" sz="2400" dirty="0">
                <a:solidFill>
                  <a:prstClr val="black"/>
                </a:solidFill>
                <a:latin typeface="Helvetica Neue Regular" charset="0"/>
                <a:sym typeface="Symbol"/>
              </a:rPr>
              <a:t></a:t>
            </a:r>
            <a:r>
              <a:rPr lang="en-US" sz="2400" dirty="0">
                <a:solidFill>
                  <a:prstClr val="black"/>
                </a:solidFill>
                <a:latin typeface="Helvetica Neue Regular" charset="0"/>
              </a:rPr>
              <a:t> 1    AND    D </a:t>
            </a:r>
            <a:r>
              <a:rPr lang="en-US" sz="2400" dirty="0">
                <a:solidFill>
                  <a:prstClr val="black"/>
                </a:solidFill>
                <a:latin typeface="Helvetica Neue Regular" charset="0"/>
                <a:sym typeface="Symbol"/>
              </a:rPr>
              <a:t> 4    AND    D  4</a:t>
            </a:r>
            <a:endParaRPr lang="en-US" sz="2400" dirty="0">
              <a:solidFill>
                <a:prstClr val="black"/>
              </a:solidFill>
              <a:latin typeface="Helvetica Neue Regular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147119" y="3938086"/>
            <a:ext cx="49968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/>
            <a:r>
              <a:rPr lang="en-US" sz="2400" dirty="0">
                <a:solidFill>
                  <a:prstClr val="black"/>
                </a:solidFill>
                <a:latin typeface="Helvetica Neue Regular" charset="0"/>
              </a:rPr>
              <a:t>E </a:t>
            </a:r>
            <a:r>
              <a:rPr lang="en-US" sz="2400" dirty="0">
                <a:solidFill>
                  <a:prstClr val="black"/>
                </a:solidFill>
                <a:latin typeface="Helvetica Neue Regular" charset="0"/>
                <a:sym typeface="Symbol"/>
              </a:rPr>
              <a:t></a:t>
            </a:r>
            <a:r>
              <a:rPr lang="en-US" sz="2400" dirty="0">
                <a:solidFill>
                  <a:prstClr val="black"/>
                </a:solidFill>
                <a:latin typeface="Helvetica Neue Regular" charset="0"/>
              </a:rPr>
              <a:t> 3    AND     E </a:t>
            </a:r>
            <a:r>
              <a:rPr lang="en-US" sz="2400" dirty="0">
                <a:solidFill>
                  <a:prstClr val="black"/>
                </a:solidFill>
                <a:latin typeface="Helvetica Neue Regular" charset="0"/>
                <a:sym typeface="Symbol"/>
              </a:rPr>
              <a:t> 5    AND    E  4</a:t>
            </a:r>
            <a:endParaRPr lang="en-US" sz="2400" dirty="0">
              <a:solidFill>
                <a:prstClr val="black"/>
              </a:solidFill>
              <a:latin typeface="Helvetica Neue Regular" charset="0"/>
            </a:endParaRPr>
          </a:p>
        </p:txBody>
      </p:sp>
      <p:sp>
        <p:nvSpPr>
          <p:cNvPr id="29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2541069" y="4735156"/>
            <a:ext cx="3452754" cy="274637"/>
          </a:xfrm>
        </p:spPr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458780" y="1259431"/>
            <a:ext cx="3090290" cy="461665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58780" y="3914666"/>
            <a:ext cx="3090290" cy="461665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43453" y="4352910"/>
            <a:ext cx="3090290" cy="461665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58780" y="1727756"/>
            <a:ext cx="3090290" cy="461665"/>
          </a:xfrm>
          <a:prstGeom prst="rect">
            <a:avLst/>
          </a:prstGeom>
          <a:solidFill>
            <a:srgbClr val="C00000">
              <a:alpha val="4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72880" y="3037276"/>
            <a:ext cx="3090290" cy="461665"/>
          </a:xfrm>
          <a:prstGeom prst="rect">
            <a:avLst/>
          </a:prstGeom>
          <a:solidFill>
            <a:srgbClr val="C00000">
              <a:alpha val="4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28" name="Content Placeholder 4"/>
          <p:cNvSpPr>
            <a:spLocks noGrp="1"/>
          </p:cNvSpPr>
          <p:nvPr>
            <p:ph sz="quarter" idx="12"/>
          </p:nvPr>
        </p:nvSpPr>
        <p:spPr>
          <a:xfrm>
            <a:off x="6650037" y="235738"/>
            <a:ext cx="2151063" cy="430213"/>
          </a:xfrm>
        </p:spPr>
        <p:txBody>
          <a:bodyPr/>
          <a:lstStyle/>
          <a:p>
            <a:r>
              <a:rPr lang="en-US" dirty="0">
                <a:solidFill>
                  <a:srgbClr val="285096"/>
                </a:solidFill>
              </a:rPr>
              <a:t>[Weiss </a:t>
            </a:r>
            <a:r>
              <a:rPr lang="en-US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  </a:t>
            </a:r>
            <a:r>
              <a:rPr lang="en-US" dirty="0">
                <a:solidFill>
                  <a:srgbClr val="285096"/>
                </a:solidFill>
              </a:rPr>
              <a:t>2017] </a:t>
            </a:r>
          </a:p>
        </p:txBody>
      </p:sp>
    </p:spTree>
    <p:extLst>
      <p:ext uri="{BB962C8B-B14F-4D97-AF65-F5344CB8AC3E}">
        <p14:creationId xmlns:p14="http://schemas.microsoft.com/office/powerpoint/2010/main" val="288911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20" grpId="0"/>
      <p:bldP spid="21" grpId="0"/>
      <p:bldP spid="22" grpId="0"/>
      <p:bldP spid="23" grpId="0"/>
      <p:bldP spid="2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Bounded select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>
                <a:solidFill>
                  <a:schemeClr val="tx1"/>
                </a:solidFill>
                <a:latin typeface="Helvetica Neue Regular" charset="0"/>
              </a:rPr>
              <a:t>INPUT: Database D, Examples E, Query size k</a:t>
            </a:r>
          </a:p>
          <a:p>
            <a:r>
              <a:rPr lang="en-US" b="0" dirty="0">
                <a:solidFill>
                  <a:schemeClr val="tx1"/>
                </a:solidFill>
                <a:latin typeface="Helvetica Neue Regular" charset="0"/>
              </a:rPr>
              <a:t>OUTPUT: Does there exist a query satisfying D and E, of size at most k?</a:t>
            </a:r>
          </a:p>
        </p:txBody>
      </p:sp>
      <p:sp>
        <p:nvSpPr>
          <p:cNvPr id="44036" name="AutoShape 4" descr="Thinking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>
              <a:latin typeface="Helvetica Neue Regular" charset="0"/>
            </a:endParaRPr>
          </a:p>
        </p:txBody>
      </p:sp>
      <p:sp>
        <p:nvSpPr>
          <p:cNvPr id="44038" name="AutoShape 6" descr="http://tophdimgs.com/data_images/wallpapers/39/459471-thinking.jpg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>
              <a:latin typeface="Helvetica Neue Regular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722593" y="120254"/>
            <a:ext cx="2000250" cy="74295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 Regular" charset="0"/>
              </a:rPr>
              <a:t>Reduction from </a:t>
            </a:r>
          </a:p>
          <a:p>
            <a:pPr algn="ctr"/>
            <a:r>
              <a:rPr lang="en-US" dirty="0">
                <a:latin typeface="Helvetica Neue Regular" charset="0"/>
              </a:rPr>
              <a:t>Set Cover</a:t>
            </a:r>
          </a:p>
        </p:txBody>
      </p:sp>
      <p:sp>
        <p:nvSpPr>
          <p:cNvPr id="75" name="Rectangle 74"/>
          <p:cNvSpPr/>
          <p:nvPr/>
        </p:nvSpPr>
        <p:spPr>
          <a:xfrm>
            <a:off x="7051132" y="264769"/>
            <a:ext cx="1579418" cy="371475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 Regular" charset="0"/>
              </a:rPr>
              <a:t>NP-C</a:t>
            </a:r>
          </a:p>
        </p:txBody>
      </p:sp>
      <p:sp>
        <p:nvSpPr>
          <p:cNvPr id="78" name="Content Placeholder 2"/>
          <p:cNvSpPr txBox="1">
            <a:spLocks/>
          </p:cNvSpPr>
          <p:nvPr/>
        </p:nvSpPr>
        <p:spPr bwMode="black">
          <a:xfrm>
            <a:off x="1920216" y="1727193"/>
            <a:ext cx="5134199" cy="38720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95250" indent="-9525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100000"/>
              <a:buFont typeface="Arial"/>
              <a:buNone/>
              <a:tabLst/>
              <a:defRPr sz="1800" b="1" i="0" kern="1200">
                <a:solidFill>
                  <a:srgbClr val="5373CA"/>
                </a:solidFill>
                <a:latin typeface="Helvetica Neue"/>
                <a:ea typeface="+mn-ea"/>
                <a:cs typeface="Helvetica Neue"/>
              </a:defRPr>
            </a:lvl1pPr>
            <a:lvl2pPr marL="333375" indent="-166688" algn="l" defTabSz="4302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3"/>
              </a:buClr>
              <a:buSzPct val="100000"/>
              <a:buFont typeface="LucidaGrande" charset="0"/>
              <a:buChar char="●"/>
              <a:tabLst/>
              <a:defRPr sz="1600" b="0" i="0" kern="1200">
                <a:solidFill>
                  <a:srgbClr val="000000"/>
                </a:solidFill>
                <a:latin typeface="Helvetica Neue"/>
                <a:ea typeface="+mn-ea"/>
                <a:cs typeface="Helvetica Neue"/>
              </a:defRPr>
            </a:lvl2pPr>
            <a:lvl3pPr marL="400050" indent="-13335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3"/>
              </a:buClr>
              <a:buFont typeface="LucidaGrande" charset="0"/>
              <a:buChar char="⁃"/>
              <a:tabLst/>
              <a:defRPr sz="1400" b="0" i="0" kern="1200">
                <a:solidFill>
                  <a:srgbClr val="000000"/>
                </a:solidFill>
                <a:latin typeface="Helvetica Neue"/>
                <a:ea typeface="+mn-ea"/>
                <a:cs typeface="Helvetica Neue"/>
              </a:defRPr>
            </a:lvl3pPr>
            <a:lvl4pPr marL="501254" indent="-14644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3"/>
              </a:buClr>
              <a:buSzPct val="80000"/>
              <a:buFont typeface="LucidaGrande" charset="0"/>
              <a:buChar char="▪"/>
              <a:tabLst/>
              <a:defRPr lang="en-US" sz="1400" b="0" i="0" kern="1200">
                <a:solidFill>
                  <a:srgbClr val="000000"/>
                </a:solidFill>
                <a:latin typeface="Helvetica Neue"/>
                <a:ea typeface="+mn-ea"/>
                <a:cs typeface="Helvetica Neue"/>
              </a:defRPr>
            </a:lvl4pPr>
            <a:lvl5pPr marL="567929" indent="-11311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3"/>
              </a:buClr>
              <a:buFont typeface="LucidaGrande" charset="0"/>
              <a:buChar char="‣"/>
              <a:tabLst/>
              <a:defRPr sz="1400" b="0" i="0" kern="1200">
                <a:solidFill>
                  <a:srgbClr val="000000"/>
                </a:solidFill>
                <a:latin typeface="Helvetica Neue"/>
                <a:ea typeface="+mn-ea"/>
                <a:cs typeface="Helvetica Neue"/>
              </a:defRPr>
            </a:lvl5pPr>
            <a:lvl6pPr marL="2286000" indent="0" algn="l" defTabSz="457200" rtl="0" eaLnBrk="1" latinLnBrk="0" hangingPunct="1">
              <a:lnSpc>
                <a:spcPts val="2500"/>
              </a:lnSpc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chemeClr val="tx1"/>
                </a:solidFill>
              </a:rPr>
              <a:t>U = {1,2,3,4,5}	S = { </a:t>
            </a:r>
            <a:r>
              <a:rPr lang="en-US" b="0" dirty="0">
                <a:solidFill>
                  <a:srgbClr val="FF0000"/>
                </a:solidFill>
              </a:rPr>
              <a:t>{1,2,3}</a:t>
            </a:r>
            <a:r>
              <a:rPr lang="en-US" b="0" dirty="0"/>
              <a:t>, </a:t>
            </a:r>
            <a:r>
              <a:rPr lang="en-US" b="0" dirty="0">
                <a:solidFill>
                  <a:schemeClr val="accent1"/>
                </a:solidFill>
              </a:rPr>
              <a:t>{2,4}</a:t>
            </a:r>
            <a:r>
              <a:rPr lang="en-US" b="0" dirty="0"/>
              <a:t>, </a:t>
            </a:r>
            <a:r>
              <a:rPr lang="en-US" b="0" dirty="0">
                <a:solidFill>
                  <a:srgbClr val="00B050"/>
                </a:solidFill>
              </a:rPr>
              <a:t>{3,4}</a:t>
            </a:r>
            <a:r>
              <a:rPr lang="en-US" b="0" dirty="0"/>
              <a:t>, </a:t>
            </a:r>
            <a:r>
              <a:rPr lang="en-US" b="0" dirty="0">
                <a:solidFill>
                  <a:srgbClr val="7030A0"/>
                </a:solidFill>
              </a:rPr>
              <a:t>{4,5} </a:t>
            </a:r>
            <a:r>
              <a:rPr lang="en-US" b="0" dirty="0">
                <a:solidFill>
                  <a:schemeClr val="tx1"/>
                </a:solidFill>
              </a:rPr>
              <a:t>}</a:t>
            </a:r>
          </a:p>
        </p:txBody>
      </p:sp>
      <p:sp>
        <p:nvSpPr>
          <p:cNvPr id="79" name="AutoShape 4"/>
          <p:cNvSpPr>
            <a:spLocks noChangeAspect="1" noChangeArrowheads="1" noTextEdit="1"/>
          </p:cNvSpPr>
          <p:nvPr/>
        </p:nvSpPr>
        <p:spPr bwMode="auto">
          <a:xfrm>
            <a:off x="2014746" y="2162793"/>
            <a:ext cx="4314803" cy="2627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>
              <a:latin typeface="Helvetica Neue Regular" charset="0"/>
            </a:endParaRPr>
          </a:p>
        </p:txBody>
      </p:sp>
      <p:sp>
        <p:nvSpPr>
          <p:cNvPr id="80" name="Rectangle 6"/>
          <p:cNvSpPr>
            <a:spLocks noChangeArrowheads="1"/>
          </p:cNvSpPr>
          <p:nvPr/>
        </p:nvSpPr>
        <p:spPr bwMode="auto">
          <a:xfrm>
            <a:off x="2090635" y="2253011"/>
            <a:ext cx="1040756" cy="3555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>
              <a:latin typeface="Helvetica Neue Regular" charset="0"/>
            </a:endParaRPr>
          </a:p>
        </p:txBody>
      </p:sp>
      <p:sp>
        <p:nvSpPr>
          <p:cNvPr id="81" name="Rectangle 7"/>
          <p:cNvSpPr>
            <a:spLocks noChangeArrowheads="1"/>
          </p:cNvSpPr>
          <p:nvPr/>
        </p:nvSpPr>
        <p:spPr bwMode="auto">
          <a:xfrm>
            <a:off x="3131391" y="2253011"/>
            <a:ext cx="1040756" cy="3555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>
              <a:latin typeface="Helvetica Neue Regular" charset="0"/>
            </a:endParaRPr>
          </a:p>
        </p:txBody>
      </p:sp>
      <p:sp>
        <p:nvSpPr>
          <p:cNvPr id="82" name="Rectangle 8"/>
          <p:cNvSpPr>
            <a:spLocks noChangeArrowheads="1"/>
          </p:cNvSpPr>
          <p:nvPr/>
        </p:nvSpPr>
        <p:spPr bwMode="auto">
          <a:xfrm>
            <a:off x="4172148" y="2253011"/>
            <a:ext cx="1040756" cy="3555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>
              <a:latin typeface="Helvetica Neue Regular" charset="0"/>
            </a:endParaRPr>
          </a:p>
        </p:txBody>
      </p:sp>
      <p:sp>
        <p:nvSpPr>
          <p:cNvPr id="83" name="Rectangle 9"/>
          <p:cNvSpPr>
            <a:spLocks noChangeArrowheads="1"/>
          </p:cNvSpPr>
          <p:nvPr/>
        </p:nvSpPr>
        <p:spPr bwMode="auto">
          <a:xfrm>
            <a:off x="5212904" y="2253011"/>
            <a:ext cx="1040756" cy="3555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>
              <a:latin typeface="Helvetica Neue Regular" charset="0"/>
            </a:endParaRPr>
          </a:p>
        </p:txBody>
      </p:sp>
      <p:sp>
        <p:nvSpPr>
          <p:cNvPr id="84" name="Rectangle 16"/>
          <p:cNvSpPr>
            <a:spLocks noChangeArrowheads="1"/>
          </p:cNvSpPr>
          <p:nvPr/>
        </p:nvSpPr>
        <p:spPr bwMode="auto">
          <a:xfrm>
            <a:off x="2086298" y="2234345"/>
            <a:ext cx="8673" cy="2484806"/>
          </a:xfrm>
          <a:prstGeom prst="rect">
            <a:avLst/>
          </a:pr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>
              <a:latin typeface="Helvetica Neue Regular" charset="0"/>
            </a:endParaRPr>
          </a:p>
        </p:txBody>
      </p:sp>
      <p:sp>
        <p:nvSpPr>
          <p:cNvPr id="85" name="Rectangle 17"/>
          <p:cNvSpPr>
            <a:spLocks noChangeArrowheads="1"/>
          </p:cNvSpPr>
          <p:nvPr/>
        </p:nvSpPr>
        <p:spPr bwMode="auto">
          <a:xfrm>
            <a:off x="6249324" y="2234345"/>
            <a:ext cx="8673" cy="2484806"/>
          </a:xfrm>
          <a:prstGeom prst="rect">
            <a:avLst/>
          </a:pr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>
              <a:latin typeface="Helvetica Neue Regular" charset="0"/>
            </a:endParaRPr>
          </a:p>
        </p:txBody>
      </p:sp>
      <p:sp>
        <p:nvSpPr>
          <p:cNvPr id="86" name="Rectangle 18"/>
          <p:cNvSpPr>
            <a:spLocks noChangeArrowheads="1"/>
          </p:cNvSpPr>
          <p:nvPr/>
        </p:nvSpPr>
        <p:spPr bwMode="auto">
          <a:xfrm>
            <a:off x="2086298" y="2234345"/>
            <a:ext cx="4171699" cy="8673"/>
          </a:xfrm>
          <a:prstGeom prst="rect">
            <a:avLst/>
          </a:pr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>
              <a:latin typeface="Helvetica Neue Regular" charset="0"/>
            </a:endParaRPr>
          </a:p>
        </p:txBody>
      </p:sp>
      <p:sp>
        <p:nvSpPr>
          <p:cNvPr id="87" name="Rectangle 20"/>
          <p:cNvSpPr>
            <a:spLocks noChangeArrowheads="1"/>
          </p:cNvSpPr>
          <p:nvPr/>
        </p:nvSpPr>
        <p:spPr bwMode="auto">
          <a:xfrm>
            <a:off x="2515610" y="2267953"/>
            <a:ext cx="1667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Helvetica Neue Regular" charset="0"/>
                <a:cs typeface="Arial" pitchFamily="34" charset="0"/>
              </a:rPr>
              <a:t>S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8" name="Rectangle 21"/>
          <p:cNvSpPr>
            <a:spLocks noChangeArrowheads="1"/>
          </p:cNvSpPr>
          <p:nvPr/>
        </p:nvSpPr>
        <p:spPr bwMode="auto">
          <a:xfrm>
            <a:off x="2628359" y="2402384"/>
            <a:ext cx="11381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Helvetica Neue Regular" charset="0"/>
                <a:cs typeface="Arial" pitchFamily="34" charset="0"/>
              </a:rPr>
              <a:t>1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9" name="Rectangle 22"/>
          <p:cNvSpPr>
            <a:spLocks noChangeArrowheads="1"/>
          </p:cNvSpPr>
          <p:nvPr/>
        </p:nvSpPr>
        <p:spPr bwMode="auto">
          <a:xfrm>
            <a:off x="3556367" y="2267953"/>
            <a:ext cx="1667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Helvetica Neue Regular" charset="0"/>
                <a:cs typeface="Arial" pitchFamily="34" charset="0"/>
              </a:rPr>
              <a:t>S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0" name="Rectangle 23"/>
          <p:cNvSpPr>
            <a:spLocks noChangeArrowheads="1"/>
          </p:cNvSpPr>
          <p:nvPr/>
        </p:nvSpPr>
        <p:spPr bwMode="auto">
          <a:xfrm>
            <a:off x="3669115" y="2402384"/>
            <a:ext cx="11381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Helvetica Neue Regular" charset="0"/>
                <a:cs typeface="Arial" pitchFamily="34" charset="0"/>
              </a:rPr>
              <a:t>2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1" name="Rectangle 24"/>
          <p:cNvSpPr>
            <a:spLocks noChangeArrowheads="1"/>
          </p:cNvSpPr>
          <p:nvPr/>
        </p:nvSpPr>
        <p:spPr bwMode="auto">
          <a:xfrm>
            <a:off x="4597123" y="2267953"/>
            <a:ext cx="1667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Helvetica Neue Regular" charset="0"/>
                <a:cs typeface="Arial" pitchFamily="34" charset="0"/>
              </a:rPr>
              <a:t>S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2" name="Rectangle 25"/>
          <p:cNvSpPr>
            <a:spLocks noChangeArrowheads="1"/>
          </p:cNvSpPr>
          <p:nvPr/>
        </p:nvSpPr>
        <p:spPr bwMode="auto">
          <a:xfrm>
            <a:off x="4709872" y="2402384"/>
            <a:ext cx="11381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Helvetica Neue Regular" charset="0"/>
                <a:cs typeface="Arial" pitchFamily="34" charset="0"/>
              </a:rPr>
              <a:t>3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3" name="Rectangle 26"/>
          <p:cNvSpPr>
            <a:spLocks noChangeArrowheads="1"/>
          </p:cNvSpPr>
          <p:nvPr/>
        </p:nvSpPr>
        <p:spPr bwMode="auto">
          <a:xfrm>
            <a:off x="5637880" y="2267953"/>
            <a:ext cx="1667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Helvetica Neue Regular" charset="0"/>
                <a:cs typeface="Arial" pitchFamily="34" charset="0"/>
              </a:rPr>
              <a:t>S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4" name="Rectangle 27"/>
          <p:cNvSpPr>
            <a:spLocks noChangeArrowheads="1"/>
          </p:cNvSpPr>
          <p:nvPr/>
        </p:nvSpPr>
        <p:spPr bwMode="auto">
          <a:xfrm>
            <a:off x="5750628" y="2402384"/>
            <a:ext cx="11381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Helvetica Neue Regular" charset="0"/>
                <a:cs typeface="Arial" pitchFamily="34" charset="0"/>
              </a:rPr>
              <a:t>4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2086298" y="2589937"/>
            <a:ext cx="4171699" cy="359928"/>
            <a:chOff x="1517650" y="3025775"/>
            <a:chExt cx="6108700" cy="527050"/>
          </a:xfrm>
        </p:grpSpPr>
        <p:sp>
          <p:nvSpPr>
            <p:cNvPr id="96" name="Rectangle 10"/>
            <p:cNvSpPr>
              <a:spLocks noChangeArrowheads="1"/>
            </p:cNvSpPr>
            <p:nvPr/>
          </p:nvSpPr>
          <p:spPr bwMode="auto">
            <a:xfrm>
              <a:off x="1517650" y="3025775"/>
              <a:ext cx="6108700" cy="12700"/>
            </a:xfrm>
            <a:prstGeom prst="rect">
              <a:avLst/>
            </a:pr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>
                <a:latin typeface="Helvetica Neue Regular" charset="0"/>
              </a:endParaRPr>
            </a:p>
          </p:txBody>
        </p:sp>
        <p:sp>
          <p:nvSpPr>
            <p:cNvPr id="97" name="Rectangle 11"/>
            <p:cNvSpPr>
              <a:spLocks noChangeArrowheads="1"/>
            </p:cNvSpPr>
            <p:nvPr/>
          </p:nvSpPr>
          <p:spPr bwMode="auto">
            <a:xfrm>
              <a:off x="1517650" y="3540125"/>
              <a:ext cx="6108700" cy="12700"/>
            </a:xfrm>
            <a:prstGeom prst="rect">
              <a:avLst/>
            </a:pr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>
                <a:latin typeface="Helvetica Neue Regular" charset="0"/>
              </a:endParaRPr>
            </a:p>
          </p:txBody>
        </p:sp>
        <p:sp>
          <p:nvSpPr>
            <p:cNvPr id="98" name="Rectangle 28"/>
            <p:cNvSpPr>
              <a:spLocks noChangeArrowheads="1"/>
            </p:cNvSpPr>
            <p:nvPr/>
          </p:nvSpPr>
          <p:spPr bwMode="auto">
            <a:xfrm>
              <a:off x="2197100" y="3071813"/>
              <a:ext cx="208912" cy="450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Helvetica Neue Regular" charset="0"/>
                  <a:cs typeface="Arial" pitchFamily="34" charset="0"/>
                </a:rPr>
                <a:t>1</a:t>
              </a: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9" name="Rectangle 29"/>
            <p:cNvSpPr>
              <a:spLocks noChangeArrowheads="1"/>
            </p:cNvSpPr>
            <p:nvPr/>
          </p:nvSpPr>
          <p:spPr bwMode="auto">
            <a:xfrm>
              <a:off x="3721099" y="3071813"/>
              <a:ext cx="208912" cy="450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Helvetica Neue Regular" charset="0"/>
                  <a:cs typeface="Arial" pitchFamily="34" charset="0"/>
                </a:rPr>
                <a:t>0</a:t>
              </a: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0" name="Rectangle 30"/>
            <p:cNvSpPr>
              <a:spLocks noChangeArrowheads="1"/>
            </p:cNvSpPr>
            <p:nvPr/>
          </p:nvSpPr>
          <p:spPr bwMode="auto">
            <a:xfrm>
              <a:off x="5245100" y="3071813"/>
              <a:ext cx="208912" cy="450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Helvetica Neue Regular" charset="0"/>
                  <a:cs typeface="Arial" pitchFamily="34" charset="0"/>
                </a:rPr>
                <a:t>0</a:t>
              </a: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1" name="Rectangle 31"/>
            <p:cNvSpPr>
              <a:spLocks noChangeArrowheads="1"/>
            </p:cNvSpPr>
            <p:nvPr/>
          </p:nvSpPr>
          <p:spPr bwMode="auto">
            <a:xfrm>
              <a:off x="6769099" y="3071813"/>
              <a:ext cx="208912" cy="450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Helvetica Neue Regular" charset="0"/>
                  <a:cs typeface="Arial" pitchFamily="34" charset="0"/>
                </a:rPr>
                <a:t>0</a:t>
              </a: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2086298" y="2975884"/>
            <a:ext cx="4171699" cy="329573"/>
            <a:chOff x="1517650" y="3590925"/>
            <a:chExt cx="6108700" cy="482600"/>
          </a:xfrm>
        </p:grpSpPr>
        <p:sp>
          <p:nvSpPr>
            <p:cNvPr id="103" name="Rectangle 12"/>
            <p:cNvSpPr>
              <a:spLocks noChangeArrowheads="1"/>
            </p:cNvSpPr>
            <p:nvPr/>
          </p:nvSpPr>
          <p:spPr bwMode="auto">
            <a:xfrm>
              <a:off x="1517650" y="4060825"/>
              <a:ext cx="6108700" cy="12700"/>
            </a:xfrm>
            <a:prstGeom prst="rect">
              <a:avLst/>
            </a:pr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>
                <a:latin typeface="Helvetica Neue Regular" charset="0"/>
              </a:endParaRPr>
            </a:p>
          </p:txBody>
        </p:sp>
        <p:sp>
          <p:nvSpPr>
            <p:cNvPr id="104" name="Rectangle 32"/>
            <p:cNvSpPr>
              <a:spLocks noChangeArrowheads="1"/>
            </p:cNvSpPr>
            <p:nvPr/>
          </p:nvSpPr>
          <p:spPr bwMode="auto">
            <a:xfrm>
              <a:off x="2197100" y="3590925"/>
              <a:ext cx="208912" cy="450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Helvetica Neue Regular" charset="0"/>
                  <a:cs typeface="Arial" pitchFamily="34" charset="0"/>
                </a:rPr>
                <a:t>1</a:t>
              </a: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5" name="Rectangle 33"/>
            <p:cNvSpPr>
              <a:spLocks noChangeArrowheads="1"/>
            </p:cNvSpPr>
            <p:nvPr/>
          </p:nvSpPr>
          <p:spPr bwMode="auto">
            <a:xfrm>
              <a:off x="3721099" y="3590925"/>
              <a:ext cx="208912" cy="450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Helvetica Neue Regular" charset="0"/>
                  <a:cs typeface="Arial" pitchFamily="34" charset="0"/>
                </a:rPr>
                <a:t>1</a:t>
              </a: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6" name="Rectangle 34"/>
            <p:cNvSpPr>
              <a:spLocks noChangeArrowheads="1"/>
            </p:cNvSpPr>
            <p:nvPr/>
          </p:nvSpPr>
          <p:spPr bwMode="auto">
            <a:xfrm>
              <a:off x="5245100" y="3590925"/>
              <a:ext cx="208912" cy="450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Helvetica Neue Regular" charset="0"/>
                  <a:cs typeface="Arial" pitchFamily="34" charset="0"/>
                </a:rPr>
                <a:t>0</a:t>
              </a: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7" name="Rectangle 35"/>
            <p:cNvSpPr>
              <a:spLocks noChangeArrowheads="1"/>
            </p:cNvSpPr>
            <p:nvPr/>
          </p:nvSpPr>
          <p:spPr bwMode="auto">
            <a:xfrm>
              <a:off x="6769099" y="3590925"/>
              <a:ext cx="208912" cy="450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Helvetica Neue Regular" charset="0"/>
                  <a:cs typeface="Arial" pitchFamily="34" charset="0"/>
                </a:rPr>
                <a:t>0</a:t>
              </a: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2086298" y="3329308"/>
            <a:ext cx="4171699" cy="327405"/>
            <a:chOff x="1517650" y="4108450"/>
            <a:chExt cx="6108700" cy="479425"/>
          </a:xfrm>
        </p:grpSpPr>
        <p:sp>
          <p:nvSpPr>
            <p:cNvPr id="109" name="Rectangle 13"/>
            <p:cNvSpPr>
              <a:spLocks noChangeArrowheads="1"/>
            </p:cNvSpPr>
            <p:nvPr/>
          </p:nvSpPr>
          <p:spPr bwMode="auto">
            <a:xfrm>
              <a:off x="1517650" y="4575175"/>
              <a:ext cx="6108700" cy="12700"/>
            </a:xfrm>
            <a:prstGeom prst="rect">
              <a:avLst/>
            </a:pr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>
                <a:latin typeface="Helvetica Neue Regular" charset="0"/>
              </a:endParaRPr>
            </a:p>
          </p:txBody>
        </p:sp>
        <p:sp>
          <p:nvSpPr>
            <p:cNvPr id="110" name="Rectangle 36"/>
            <p:cNvSpPr>
              <a:spLocks noChangeArrowheads="1"/>
            </p:cNvSpPr>
            <p:nvPr/>
          </p:nvSpPr>
          <p:spPr bwMode="auto">
            <a:xfrm>
              <a:off x="2197100" y="4108450"/>
              <a:ext cx="208912" cy="4506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Helvetica Neue Regular" charset="0"/>
                  <a:cs typeface="Arial" pitchFamily="34" charset="0"/>
                </a:rPr>
                <a:t>1</a:t>
              </a: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1" name="Rectangle 37"/>
            <p:cNvSpPr>
              <a:spLocks noChangeArrowheads="1"/>
            </p:cNvSpPr>
            <p:nvPr/>
          </p:nvSpPr>
          <p:spPr bwMode="auto">
            <a:xfrm>
              <a:off x="3721099" y="4108450"/>
              <a:ext cx="208912" cy="4506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Helvetica Neue Regular" charset="0"/>
                  <a:cs typeface="Arial" pitchFamily="34" charset="0"/>
                </a:rPr>
                <a:t>0</a:t>
              </a: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2" name="Rectangle 38"/>
            <p:cNvSpPr>
              <a:spLocks noChangeArrowheads="1"/>
            </p:cNvSpPr>
            <p:nvPr/>
          </p:nvSpPr>
          <p:spPr bwMode="auto">
            <a:xfrm>
              <a:off x="5245100" y="4108450"/>
              <a:ext cx="208912" cy="4506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Helvetica Neue Regular" charset="0"/>
                  <a:cs typeface="Arial" pitchFamily="34" charset="0"/>
                </a:rPr>
                <a:t>1</a:t>
              </a: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3" name="Rectangle 39"/>
            <p:cNvSpPr>
              <a:spLocks noChangeArrowheads="1"/>
            </p:cNvSpPr>
            <p:nvPr/>
          </p:nvSpPr>
          <p:spPr bwMode="auto">
            <a:xfrm>
              <a:off x="6769099" y="4108450"/>
              <a:ext cx="208912" cy="4506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Helvetica Neue Regular" charset="0"/>
                  <a:cs typeface="Arial" pitchFamily="34" charset="0"/>
                </a:rPr>
                <a:t>0</a:t>
              </a: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2086298" y="3682731"/>
            <a:ext cx="4171699" cy="329573"/>
            <a:chOff x="1517650" y="4625975"/>
            <a:chExt cx="6108700" cy="482600"/>
          </a:xfrm>
        </p:grpSpPr>
        <p:sp>
          <p:nvSpPr>
            <p:cNvPr id="115" name="Rectangle 14"/>
            <p:cNvSpPr>
              <a:spLocks noChangeArrowheads="1"/>
            </p:cNvSpPr>
            <p:nvPr/>
          </p:nvSpPr>
          <p:spPr bwMode="auto">
            <a:xfrm>
              <a:off x="1517650" y="5095875"/>
              <a:ext cx="6108700" cy="12700"/>
            </a:xfrm>
            <a:prstGeom prst="rect">
              <a:avLst/>
            </a:pr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>
                <a:latin typeface="Helvetica Neue Regular" charset="0"/>
              </a:endParaRPr>
            </a:p>
          </p:txBody>
        </p:sp>
        <p:sp>
          <p:nvSpPr>
            <p:cNvPr id="116" name="Rectangle 40"/>
            <p:cNvSpPr>
              <a:spLocks noChangeArrowheads="1"/>
            </p:cNvSpPr>
            <p:nvPr/>
          </p:nvSpPr>
          <p:spPr bwMode="auto">
            <a:xfrm>
              <a:off x="2197100" y="4625975"/>
              <a:ext cx="208912" cy="450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Helvetica Neue Regular" charset="0"/>
                  <a:cs typeface="Arial" pitchFamily="34" charset="0"/>
                </a:rPr>
                <a:t>0</a:t>
              </a: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7" name="Rectangle 41"/>
            <p:cNvSpPr>
              <a:spLocks noChangeArrowheads="1"/>
            </p:cNvSpPr>
            <p:nvPr/>
          </p:nvSpPr>
          <p:spPr bwMode="auto">
            <a:xfrm>
              <a:off x="3721099" y="4625975"/>
              <a:ext cx="208912" cy="450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Helvetica Neue Regular" charset="0"/>
                  <a:cs typeface="Arial" pitchFamily="34" charset="0"/>
                </a:rPr>
                <a:t>1</a:t>
              </a: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8" name="Rectangle 42"/>
            <p:cNvSpPr>
              <a:spLocks noChangeArrowheads="1"/>
            </p:cNvSpPr>
            <p:nvPr/>
          </p:nvSpPr>
          <p:spPr bwMode="auto">
            <a:xfrm>
              <a:off x="5245100" y="4625975"/>
              <a:ext cx="208912" cy="450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Helvetica Neue Regular" charset="0"/>
                  <a:cs typeface="Arial" pitchFamily="34" charset="0"/>
                </a:rPr>
                <a:t>1</a:t>
              </a: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9" name="Rectangle 43"/>
            <p:cNvSpPr>
              <a:spLocks noChangeArrowheads="1"/>
            </p:cNvSpPr>
            <p:nvPr/>
          </p:nvSpPr>
          <p:spPr bwMode="auto">
            <a:xfrm>
              <a:off x="6769099" y="4625975"/>
              <a:ext cx="208912" cy="450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Helvetica Neue Regular" charset="0"/>
                  <a:cs typeface="Arial" pitchFamily="34" charset="0"/>
                </a:rPr>
                <a:t>1</a:t>
              </a: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2086298" y="4037239"/>
            <a:ext cx="4171699" cy="330657"/>
            <a:chOff x="1517650" y="5145088"/>
            <a:chExt cx="6108700" cy="484187"/>
          </a:xfrm>
        </p:grpSpPr>
        <p:sp>
          <p:nvSpPr>
            <p:cNvPr id="121" name="Rectangle 15"/>
            <p:cNvSpPr>
              <a:spLocks noChangeArrowheads="1"/>
            </p:cNvSpPr>
            <p:nvPr/>
          </p:nvSpPr>
          <p:spPr bwMode="auto">
            <a:xfrm>
              <a:off x="1517650" y="5616575"/>
              <a:ext cx="6108700" cy="12700"/>
            </a:xfrm>
            <a:prstGeom prst="rect">
              <a:avLst/>
            </a:pr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>
                <a:latin typeface="Helvetica Neue Regular" charset="0"/>
              </a:endParaRPr>
            </a:p>
          </p:txBody>
        </p:sp>
        <p:sp>
          <p:nvSpPr>
            <p:cNvPr id="122" name="Rectangle 44"/>
            <p:cNvSpPr>
              <a:spLocks noChangeArrowheads="1"/>
            </p:cNvSpPr>
            <p:nvPr/>
          </p:nvSpPr>
          <p:spPr bwMode="auto">
            <a:xfrm>
              <a:off x="2197100" y="5145088"/>
              <a:ext cx="208912" cy="4506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Helvetica Neue Regular" charset="0"/>
                  <a:cs typeface="Arial" pitchFamily="34" charset="0"/>
                </a:rPr>
                <a:t>0</a:t>
              </a: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3" name="Rectangle 45"/>
            <p:cNvSpPr>
              <a:spLocks noChangeArrowheads="1"/>
            </p:cNvSpPr>
            <p:nvPr/>
          </p:nvSpPr>
          <p:spPr bwMode="auto">
            <a:xfrm>
              <a:off x="3721099" y="5145088"/>
              <a:ext cx="208912" cy="4506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Helvetica Neue Regular" charset="0"/>
                  <a:cs typeface="Arial" pitchFamily="34" charset="0"/>
                </a:rPr>
                <a:t>0</a:t>
              </a: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4" name="Rectangle 46"/>
            <p:cNvSpPr>
              <a:spLocks noChangeArrowheads="1"/>
            </p:cNvSpPr>
            <p:nvPr/>
          </p:nvSpPr>
          <p:spPr bwMode="auto">
            <a:xfrm>
              <a:off x="5245100" y="5145088"/>
              <a:ext cx="208912" cy="4506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Helvetica Neue Regular" charset="0"/>
                  <a:cs typeface="Arial" pitchFamily="34" charset="0"/>
                </a:rPr>
                <a:t>0</a:t>
              </a: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5" name="Rectangle 47"/>
            <p:cNvSpPr>
              <a:spLocks noChangeArrowheads="1"/>
            </p:cNvSpPr>
            <p:nvPr/>
          </p:nvSpPr>
          <p:spPr bwMode="auto">
            <a:xfrm>
              <a:off x="6769099" y="5145088"/>
              <a:ext cx="208912" cy="4506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Helvetica Neue Regular" charset="0"/>
                  <a:cs typeface="Arial" pitchFamily="34" charset="0"/>
                </a:rPr>
                <a:t>1</a:t>
              </a: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26" name="Group 125"/>
          <p:cNvGrpSpPr/>
          <p:nvPr/>
        </p:nvGrpSpPr>
        <p:grpSpPr>
          <a:xfrm>
            <a:off x="2086298" y="4390663"/>
            <a:ext cx="4171699" cy="328488"/>
            <a:chOff x="1517650" y="5662613"/>
            <a:chExt cx="6108700" cy="481012"/>
          </a:xfrm>
        </p:grpSpPr>
        <p:sp>
          <p:nvSpPr>
            <p:cNvPr id="127" name="Rectangle 19"/>
            <p:cNvSpPr>
              <a:spLocks noChangeArrowheads="1"/>
            </p:cNvSpPr>
            <p:nvPr/>
          </p:nvSpPr>
          <p:spPr bwMode="auto">
            <a:xfrm>
              <a:off x="1517650" y="6130925"/>
              <a:ext cx="6108700" cy="12700"/>
            </a:xfrm>
            <a:prstGeom prst="rect">
              <a:avLst/>
            </a:pr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>
                <a:latin typeface="Helvetica Neue Regular" charset="0"/>
              </a:endParaRPr>
            </a:p>
          </p:txBody>
        </p:sp>
        <p:sp>
          <p:nvSpPr>
            <p:cNvPr id="128" name="Rectangle 48"/>
            <p:cNvSpPr>
              <a:spLocks noChangeArrowheads="1"/>
            </p:cNvSpPr>
            <p:nvPr/>
          </p:nvSpPr>
          <p:spPr bwMode="auto">
            <a:xfrm>
              <a:off x="2197100" y="5662613"/>
              <a:ext cx="208912" cy="450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000" dirty="0">
                  <a:solidFill>
                    <a:srgbClr val="000000"/>
                  </a:solidFill>
                  <a:latin typeface="Helvetica Neue Regular" charset="0"/>
                  <a:cs typeface="Arial" pitchFamily="34" charset="0"/>
                </a:rPr>
                <a:t>1</a:t>
              </a: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9" name="Rectangle 49"/>
            <p:cNvSpPr>
              <a:spLocks noChangeArrowheads="1"/>
            </p:cNvSpPr>
            <p:nvPr/>
          </p:nvSpPr>
          <p:spPr bwMode="auto">
            <a:xfrm>
              <a:off x="3721099" y="5662613"/>
              <a:ext cx="208912" cy="450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000" dirty="0">
                  <a:solidFill>
                    <a:srgbClr val="000000"/>
                  </a:solidFill>
                  <a:latin typeface="Helvetica Neue Regular" charset="0"/>
                  <a:cs typeface="Arial" pitchFamily="34" charset="0"/>
                </a:rPr>
                <a:t>1</a:t>
              </a: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0" name="Rectangle 50"/>
            <p:cNvSpPr>
              <a:spLocks noChangeArrowheads="1"/>
            </p:cNvSpPr>
            <p:nvPr/>
          </p:nvSpPr>
          <p:spPr bwMode="auto">
            <a:xfrm>
              <a:off x="5245100" y="5662613"/>
              <a:ext cx="208912" cy="450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000" dirty="0">
                  <a:solidFill>
                    <a:srgbClr val="000000"/>
                  </a:solidFill>
                  <a:latin typeface="Helvetica Neue Regular" charset="0"/>
                  <a:cs typeface="Arial" pitchFamily="34" charset="0"/>
                </a:rPr>
                <a:t>1</a:t>
              </a: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1" name="Rectangle 51"/>
            <p:cNvSpPr>
              <a:spLocks noChangeArrowheads="1"/>
            </p:cNvSpPr>
            <p:nvPr/>
          </p:nvSpPr>
          <p:spPr bwMode="auto">
            <a:xfrm>
              <a:off x="6769099" y="5662613"/>
              <a:ext cx="208912" cy="450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000" dirty="0">
                  <a:solidFill>
                    <a:srgbClr val="000000"/>
                  </a:solidFill>
                  <a:latin typeface="Helvetica Neue Regular" charset="0"/>
                  <a:cs typeface="Arial" pitchFamily="34" charset="0"/>
                </a:rPr>
                <a:t>1</a:t>
              </a: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132" name="Straight Connector 131"/>
          <p:cNvCxnSpPr/>
          <p:nvPr/>
        </p:nvCxnSpPr>
        <p:spPr>
          <a:xfrm>
            <a:off x="2086298" y="4711783"/>
            <a:ext cx="4167362" cy="43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Rectangle 132"/>
          <p:cNvSpPr/>
          <p:nvPr/>
        </p:nvSpPr>
        <p:spPr>
          <a:xfrm>
            <a:off x="1725291" y="4374400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prstClr val="black"/>
                </a:solidFill>
                <a:latin typeface="Helvetica Neue Regular" charset="0"/>
                <a:sym typeface="Wingdings"/>
              </a:rPr>
              <a:t></a:t>
            </a:r>
            <a:endParaRPr lang="en-US" dirty="0">
              <a:solidFill>
                <a:prstClr val="black"/>
              </a:solidFill>
              <a:latin typeface="Helvetica Neue Regular" charset="0"/>
            </a:endParaRPr>
          </a:p>
        </p:txBody>
      </p:sp>
      <p:sp>
        <p:nvSpPr>
          <p:cNvPr id="134" name="Rectangle 133"/>
          <p:cNvSpPr/>
          <p:nvPr/>
        </p:nvSpPr>
        <p:spPr>
          <a:xfrm>
            <a:off x="1725291" y="2605114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dirty="0">
                <a:solidFill>
                  <a:prstClr val="black"/>
                </a:solidFill>
                <a:latin typeface="Helvetica Neue Regular" charset="0"/>
                <a:sym typeface="Wingdings"/>
              </a:rPr>
              <a:t></a:t>
            </a:r>
            <a:endParaRPr lang="en-US" dirty="0">
              <a:solidFill>
                <a:prstClr val="black"/>
              </a:solidFill>
              <a:latin typeface="Helvetica Neue Regular" charset="0"/>
            </a:endParaRPr>
          </a:p>
        </p:txBody>
      </p:sp>
      <p:sp>
        <p:nvSpPr>
          <p:cNvPr id="135" name="Rectangle 134"/>
          <p:cNvSpPr/>
          <p:nvPr/>
        </p:nvSpPr>
        <p:spPr>
          <a:xfrm>
            <a:off x="1725291" y="3312829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dirty="0">
                <a:solidFill>
                  <a:prstClr val="black"/>
                </a:solidFill>
                <a:latin typeface="Helvetica Neue Regular" charset="0"/>
                <a:sym typeface="Wingdings"/>
              </a:rPr>
              <a:t></a:t>
            </a:r>
            <a:endParaRPr lang="en-US" dirty="0">
              <a:solidFill>
                <a:prstClr val="black"/>
              </a:solidFill>
              <a:latin typeface="Helvetica Neue Regular" charset="0"/>
            </a:endParaRPr>
          </a:p>
        </p:txBody>
      </p:sp>
      <p:sp>
        <p:nvSpPr>
          <p:cNvPr id="136" name="Rectangle 135"/>
          <p:cNvSpPr/>
          <p:nvPr/>
        </p:nvSpPr>
        <p:spPr>
          <a:xfrm>
            <a:off x="1725291" y="2958972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dirty="0">
                <a:solidFill>
                  <a:prstClr val="black"/>
                </a:solidFill>
                <a:latin typeface="Helvetica Neue Regular" charset="0"/>
                <a:sym typeface="Wingdings"/>
              </a:rPr>
              <a:t></a:t>
            </a:r>
            <a:endParaRPr lang="en-US" dirty="0">
              <a:solidFill>
                <a:prstClr val="black"/>
              </a:solidFill>
              <a:latin typeface="Helvetica Neue Regular" charset="0"/>
            </a:endParaRPr>
          </a:p>
        </p:txBody>
      </p:sp>
      <p:sp>
        <p:nvSpPr>
          <p:cNvPr id="137" name="Rectangle 136"/>
          <p:cNvSpPr/>
          <p:nvPr/>
        </p:nvSpPr>
        <p:spPr>
          <a:xfrm>
            <a:off x="1725291" y="3666686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dirty="0">
                <a:solidFill>
                  <a:prstClr val="black"/>
                </a:solidFill>
                <a:latin typeface="Helvetica Neue Regular" charset="0"/>
                <a:sym typeface="Wingdings"/>
              </a:rPr>
              <a:t></a:t>
            </a:r>
            <a:endParaRPr lang="en-US" dirty="0">
              <a:solidFill>
                <a:prstClr val="black"/>
              </a:solidFill>
              <a:latin typeface="Helvetica Neue Regular" charset="0"/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1725291" y="4020543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dirty="0">
                <a:solidFill>
                  <a:prstClr val="black"/>
                </a:solidFill>
                <a:latin typeface="Helvetica Neue Regular" charset="0"/>
                <a:sym typeface="Wingdings"/>
              </a:rPr>
              <a:t></a:t>
            </a:r>
            <a:endParaRPr lang="en-US" dirty="0">
              <a:solidFill>
                <a:prstClr val="black"/>
              </a:solidFill>
              <a:latin typeface="Helvetica Neue Regular" charset="0"/>
            </a:endParaRPr>
          </a:p>
        </p:txBody>
      </p:sp>
      <p:sp>
        <p:nvSpPr>
          <p:cNvPr id="70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682322" y="4735156"/>
            <a:ext cx="3311501" cy="2746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1686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Complexity - Parameters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pic>
        <p:nvPicPr>
          <p:cNvPr id="7" name="Immagine 8">
            <a:extLst>
              <a:ext uri="{FF2B5EF4-FFF2-40B4-BE49-F238E27FC236}">
                <a16:creationId xmlns:a16="http://schemas.microsoft.com/office/drawing/2014/main" id="{6158A16E-6F58-0840-9B68-FD5C9D048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032" y="978011"/>
            <a:ext cx="7282221" cy="340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048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REQ </a:t>
            </a:r>
            <a:r>
              <a:rPr lang="mr-IN" dirty="0"/>
              <a:t>–</a:t>
            </a:r>
            <a:r>
              <a:rPr lang="en-US" dirty="0"/>
              <a:t> Query from Examples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285096"/>
                </a:solidFill>
              </a:rPr>
              <a:t>[Li </a:t>
            </a:r>
            <a:r>
              <a:rPr lang="en-US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</a:t>
            </a:r>
            <a:r>
              <a:rPr lang="en-US" dirty="0">
                <a:solidFill>
                  <a:srgbClr val="285096"/>
                </a:solidFill>
              </a:rPr>
              <a:t> 2015]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26735" y="910650"/>
            <a:ext cx="7144931" cy="597516"/>
          </a:xfrm>
          <a:prstGeom prst="rect">
            <a:avLst/>
          </a:prstGeom>
          <a:solidFill>
            <a:srgbClr val="5373C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Helvetica Neue Regular" charset="0"/>
              </a:rPr>
              <a:t>Main idea</a:t>
            </a:r>
            <a:r>
              <a:rPr lang="en-US" dirty="0">
                <a:latin typeface="Helvetica Neue Regular" charset="0"/>
              </a:rPr>
              <a:t>:  Interactively remove candidate queries proposing a new set of query results from a modified database</a:t>
            </a:r>
          </a:p>
        </p:txBody>
      </p:sp>
      <p:sp>
        <p:nvSpPr>
          <p:cNvPr id="8" name="Rectangle 7"/>
          <p:cNvSpPr/>
          <p:nvPr/>
        </p:nvSpPr>
        <p:spPr>
          <a:xfrm>
            <a:off x="2114852" y="2837702"/>
            <a:ext cx="1872943" cy="56877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 Regular" charset="0"/>
              </a:rPr>
              <a:t>REQ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7121" y="1594533"/>
            <a:ext cx="648982" cy="64898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47138" y="3768419"/>
            <a:ext cx="2008370" cy="6360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Reverse engineered</a:t>
            </a:r>
          </a:p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Queries Q’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80331" y="2798921"/>
            <a:ext cx="949299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Helvetica Neue Regular" charset="0"/>
              </a:rPr>
              <a:t>Query </a:t>
            </a:r>
          </a:p>
          <a:p>
            <a:r>
              <a:rPr lang="en-US" dirty="0">
                <a:solidFill>
                  <a:srgbClr val="000000"/>
                </a:solidFill>
                <a:latin typeface="Helvetica Neue Regular" charset="0"/>
              </a:rPr>
              <a:t>Results</a:t>
            </a:r>
            <a:endParaRPr lang="en-US" dirty="0">
              <a:latin typeface="Helvetica Neue Regular" charset="0"/>
            </a:endParaRPr>
          </a:p>
        </p:txBody>
      </p:sp>
      <p:cxnSp>
        <p:nvCxnSpPr>
          <p:cNvPr id="19" name="Elbow Connector 18"/>
          <p:cNvCxnSpPr>
            <a:stCxn id="10" idx="2"/>
            <a:endCxn id="8" idx="0"/>
          </p:cNvCxnSpPr>
          <p:nvPr/>
        </p:nvCxnSpPr>
        <p:spPr>
          <a:xfrm rot="5400000">
            <a:off x="3344375" y="1950464"/>
            <a:ext cx="594187" cy="1180288"/>
          </a:xfrm>
          <a:prstGeom prst="bentConnector3">
            <a:avLst/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8" idx="2"/>
            <a:endCxn id="13" idx="0"/>
          </p:cNvCxnSpPr>
          <p:nvPr/>
        </p:nvCxnSpPr>
        <p:spPr>
          <a:xfrm flipH="1">
            <a:off x="3051323" y="3406472"/>
            <a:ext cx="1" cy="361947"/>
          </a:xfrm>
          <a:prstGeom prst="straightConnector1">
            <a:avLst/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4499200" y="2837702"/>
            <a:ext cx="1872943" cy="568770"/>
          </a:xfrm>
          <a:prstGeom prst="rect">
            <a:avLst/>
          </a:prstGeom>
          <a:solidFill>
            <a:srgbClr val="5373C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 Regular" charset="0"/>
              </a:rPr>
              <a:t>Database</a:t>
            </a:r>
          </a:p>
          <a:p>
            <a:pPr algn="ctr"/>
            <a:r>
              <a:rPr lang="en-US" dirty="0">
                <a:latin typeface="Helvetica Neue Regular" charset="0"/>
              </a:rPr>
              <a:t>Refinement</a:t>
            </a:r>
          </a:p>
        </p:txBody>
      </p:sp>
      <p:cxnSp>
        <p:nvCxnSpPr>
          <p:cNvPr id="32" name="Elbow Connector 31"/>
          <p:cNvCxnSpPr>
            <a:stCxn id="13" idx="3"/>
            <a:endCxn id="30" idx="2"/>
          </p:cNvCxnSpPr>
          <p:nvPr/>
        </p:nvCxnSpPr>
        <p:spPr>
          <a:xfrm flipV="1">
            <a:off x="4055508" y="3406472"/>
            <a:ext cx="1380164" cy="679983"/>
          </a:xfrm>
          <a:prstGeom prst="bentConnector2">
            <a:avLst/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/>
          <p:cNvCxnSpPr>
            <a:stCxn id="10" idx="2"/>
            <a:endCxn id="30" idx="0"/>
          </p:cNvCxnSpPr>
          <p:nvPr/>
        </p:nvCxnSpPr>
        <p:spPr>
          <a:xfrm rot="16200000" flipH="1">
            <a:off x="4536549" y="1938578"/>
            <a:ext cx="594187" cy="1204060"/>
          </a:xfrm>
          <a:prstGeom prst="bentConnector3">
            <a:avLst>
              <a:gd name="adj1" fmla="val 50000"/>
            </a:avLst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15" idx="3"/>
            <a:endCxn id="8" idx="1"/>
          </p:cNvCxnSpPr>
          <p:nvPr/>
        </p:nvCxnSpPr>
        <p:spPr>
          <a:xfrm>
            <a:off x="1329630" y="3122087"/>
            <a:ext cx="785222" cy="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5" name="Picture 5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61016" y="2676795"/>
            <a:ext cx="910650" cy="910650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6475290" y="1967923"/>
            <a:ext cx="1596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Modified database and results </a:t>
            </a:r>
          </a:p>
        </p:txBody>
      </p:sp>
      <p:cxnSp>
        <p:nvCxnSpPr>
          <p:cNvPr id="62" name="Elbow Connector 61"/>
          <p:cNvCxnSpPr>
            <a:stCxn id="55" idx="2"/>
            <a:endCxn id="15" idx="2"/>
          </p:cNvCxnSpPr>
          <p:nvPr/>
        </p:nvCxnSpPr>
        <p:spPr>
          <a:xfrm rot="5400000" flipH="1">
            <a:off x="4164564" y="135669"/>
            <a:ext cx="142193" cy="6761360"/>
          </a:xfrm>
          <a:prstGeom prst="bentConnector3">
            <a:avLst>
              <a:gd name="adj1" fmla="val -646351"/>
            </a:avLst>
          </a:prstGeom>
          <a:ln w="28575" cmpd="sng">
            <a:solidFill>
              <a:schemeClr val="accent6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30" idx="3"/>
            <a:endCxn id="55" idx="3"/>
          </p:cNvCxnSpPr>
          <p:nvPr/>
        </p:nvCxnSpPr>
        <p:spPr>
          <a:xfrm>
            <a:off x="6372143" y="3122087"/>
            <a:ext cx="788873" cy="10033"/>
          </a:xfrm>
          <a:prstGeom prst="straightConnector1">
            <a:avLst/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Rounded Rectangular Callout 68"/>
          <p:cNvSpPr/>
          <p:nvPr/>
        </p:nvSpPr>
        <p:spPr>
          <a:xfrm>
            <a:off x="832902" y="2008894"/>
            <a:ext cx="1923803" cy="634407"/>
          </a:xfrm>
          <a:prstGeom prst="wedgeRoundRectCallout">
            <a:avLst>
              <a:gd name="adj1" fmla="val 48302"/>
              <a:gd name="adj2" fmla="val 107004"/>
              <a:gd name="adj3" fmla="val 16667"/>
            </a:avLst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 Regular" charset="0"/>
              </a:rPr>
              <a:t>Use QBO</a:t>
            </a:r>
          </a:p>
        </p:txBody>
      </p:sp>
    </p:spTree>
    <p:extLst>
      <p:ext uri="{BB962C8B-B14F-4D97-AF65-F5344CB8AC3E}">
        <p14:creationId xmlns:p14="http://schemas.microsoft.com/office/powerpoint/2010/main" val="274066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5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1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4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3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6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8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9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2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5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8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0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1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5" grpId="0" animBg="1"/>
      <p:bldP spid="30" grpId="0" animBg="1"/>
      <p:bldP spid="30" grpId="1" animBg="1"/>
      <p:bldP spid="60" grpId="0"/>
      <p:bldP spid="60" grpId="1"/>
      <p:bldP spid="6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Database Refinement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285096"/>
                </a:solidFill>
              </a:rPr>
              <a:t>[Li </a:t>
            </a:r>
            <a:r>
              <a:rPr lang="en-US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</a:t>
            </a:r>
            <a:r>
              <a:rPr lang="en-US" dirty="0">
                <a:solidFill>
                  <a:srgbClr val="285096"/>
                </a:solidFill>
              </a:rPr>
              <a:t> 2015]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516" y="1007280"/>
            <a:ext cx="2891094" cy="14907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6671" y="1134073"/>
            <a:ext cx="3127329" cy="96003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514301" y="2987841"/>
            <a:ext cx="1872943" cy="568770"/>
          </a:xfrm>
          <a:prstGeom prst="rect">
            <a:avLst/>
          </a:prstGeom>
          <a:solidFill>
            <a:srgbClr val="5373C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 Regular" charset="0"/>
              </a:rPr>
              <a:t>Database</a:t>
            </a:r>
          </a:p>
          <a:p>
            <a:pPr algn="ctr"/>
            <a:r>
              <a:rPr lang="en-US" dirty="0">
                <a:latin typeface="Helvetica Neue Regular" charset="0"/>
              </a:rPr>
              <a:t>Refinement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402157" y="3112615"/>
            <a:ext cx="910650" cy="9106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62572" y="3378505"/>
                <a:ext cx="2392322" cy="12895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marL="0" defTabSz="430213">
                  <a:spcAft>
                    <a:spcPts val="400"/>
                  </a:spcAft>
                  <a:buSzPct val="100000"/>
                </a:pPr>
                <a:r>
                  <a:rPr lang="en-US" sz="1600" dirty="0">
                    <a:solidFill>
                      <a:srgbClr val="000000"/>
                    </a:solidFill>
                    <a:latin typeface="Helvetica Neue Regular" charset="0"/>
                    <a:cs typeface="Helvetica Neue Regular" charset="0"/>
                  </a:rPr>
                  <a:t>REQs =</a:t>
                </a:r>
              </a:p>
              <a:p>
                <a:pPr marL="285750" indent="-285750" defTabSz="430213">
                  <a:spcAft>
                    <a:spcPts val="400"/>
                  </a:spcAft>
                  <a:buSzPct val="100000"/>
                  <a:buFont typeface="Arial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 Neue Regular" charset="0"/>
                          </a:rPr>
                        </m:ctrlPr>
                      </m:sSubPr>
                      <m:e>
                        <m:r>
                          <a:rPr lang="en-US" sz="1600" smtClean="0">
                            <a:solidFill>
                              <a:srgbClr val="000000"/>
                            </a:solidFill>
                            <a:latin typeface="Cambria Math" charset="0"/>
                            <a:cs typeface="Helvetica Neue Regular" charset="0"/>
                          </a:rPr>
                          <m:t>𝑄</m:t>
                        </m:r>
                      </m:e>
                      <m:sub>
                        <m:r>
                          <a:rPr lang="en-US" sz="1600" smtClean="0">
                            <a:solidFill>
                              <a:srgbClr val="000000"/>
                            </a:solidFill>
                            <a:latin typeface="Cambria Math" charset="0"/>
                            <a:cs typeface="Helvetica Neue Regular" charset="0"/>
                          </a:rPr>
                          <m:t>1</m:t>
                        </m:r>
                      </m:sub>
                    </m:sSub>
                    <m:r>
                      <a:rPr lang="en-US" sz="1600" smtClean="0">
                        <a:solidFill>
                          <a:srgbClr val="000000"/>
                        </a:solidFill>
                        <a:latin typeface="Cambria Math" charset="0"/>
                        <a:cs typeface="Helvetica Neue Regular" charset="0"/>
                      </a:rPr>
                      <m:t>=</m:t>
                    </m:r>
                    <m:sSub>
                      <m:sSubPr>
                        <m:ctrlPr>
                          <a:rPr lang="en-US" sz="1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 Neue Regular" charset="0"/>
                          </a:rPr>
                        </m:ctrlPr>
                      </m:sSubPr>
                      <m:e>
                        <m:r>
                          <a:rPr lang="en-US" sz="1600" smtClean="0">
                            <a:solidFill>
                              <a:srgbClr val="000000"/>
                            </a:solidFill>
                            <a:latin typeface="Cambria Math" charset="0"/>
                            <a:cs typeface="Helvetica Neue Regular" charset="0"/>
                          </a:rPr>
                          <m:t>𝜎</m:t>
                        </m:r>
                      </m:e>
                      <m:sub>
                        <m:r>
                          <a:rPr lang="en-US" sz="1600" smtClean="0">
                            <a:solidFill>
                              <a:srgbClr val="000000"/>
                            </a:solidFill>
                            <a:latin typeface="Cambria Math" charset="0"/>
                            <a:cs typeface="Helvetica Neue Regular" charset="0"/>
                          </a:rPr>
                          <m:t>𝑔𝑒𝑛𝑑𝑒𝑟</m:t>
                        </m:r>
                        <m:r>
                          <a:rPr lang="en-US" sz="1600" smtClean="0">
                            <a:solidFill>
                              <a:srgbClr val="000000"/>
                            </a:solidFill>
                            <a:latin typeface="Cambria Math" charset="0"/>
                            <a:cs typeface="Helvetica Neue Regular" charset="0"/>
                          </a:rPr>
                          <m:t>=</m:t>
                        </m:r>
                        <m:r>
                          <a:rPr lang="en-US" sz="1600" smtClean="0">
                            <a:solidFill>
                              <a:srgbClr val="000000"/>
                            </a:solidFill>
                            <a:latin typeface="Cambria Math" charset="0"/>
                            <a:cs typeface="Helvetica Neue Regular" charset="0"/>
                          </a:rPr>
                          <m:t>𝑀</m:t>
                        </m:r>
                      </m:sub>
                    </m:sSub>
                    <m:d>
                      <m:dPr>
                        <m:ctrlPr>
                          <a:rPr lang="en-US" sz="1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 Neue Regular" charset="0"/>
                          </a:rPr>
                        </m:ctrlPr>
                      </m:dPr>
                      <m:e>
                        <m:r>
                          <a:rPr lang="en-US" sz="1600" smtClean="0">
                            <a:solidFill>
                              <a:srgbClr val="000000"/>
                            </a:solidFill>
                            <a:latin typeface="Cambria Math" charset="0"/>
                            <a:cs typeface="Helvetica Neue Regular" charset="0"/>
                          </a:rPr>
                          <m:t>𝐷</m:t>
                        </m:r>
                      </m:e>
                    </m:d>
                  </m:oMath>
                </a14:m>
                <a:endParaRPr lang="en-US" sz="1600" dirty="0">
                  <a:solidFill>
                    <a:srgbClr val="000000"/>
                  </a:solidFill>
                  <a:latin typeface="Cambria Math" charset="0"/>
                  <a:cs typeface="Helvetica Neue Regular" charset="0"/>
                </a:endParaRPr>
              </a:p>
              <a:p>
                <a:pPr marL="285750" indent="-285750" defTabSz="430213">
                  <a:spcAft>
                    <a:spcPts val="400"/>
                  </a:spcAft>
                  <a:buSzPct val="100000"/>
                  <a:buFont typeface="Arial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 Neue Regular" charset="0"/>
                          </a:rPr>
                        </m:ctrlPr>
                      </m:sSubPr>
                      <m:e>
                        <m:r>
                          <a:rPr lang="en-US" sz="1600" smtClean="0">
                            <a:solidFill>
                              <a:srgbClr val="000000"/>
                            </a:solidFill>
                            <a:latin typeface="Cambria Math" charset="0"/>
                            <a:cs typeface="Helvetica Neue Regular" charset="0"/>
                          </a:rPr>
                          <m:t>𝑄</m:t>
                        </m:r>
                      </m:e>
                      <m:sub>
                        <m:r>
                          <a:rPr lang="en-US" sz="1600" smtClean="0">
                            <a:solidFill>
                              <a:srgbClr val="000000"/>
                            </a:solidFill>
                            <a:latin typeface="Cambria Math" charset="0"/>
                            <a:cs typeface="Helvetica Neue Regular" charset="0"/>
                          </a:rPr>
                          <m:t>2</m:t>
                        </m:r>
                      </m:sub>
                    </m:sSub>
                    <m:r>
                      <a:rPr lang="en-US" sz="1600" smtClean="0">
                        <a:solidFill>
                          <a:srgbClr val="000000"/>
                        </a:solidFill>
                        <a:latin typeface="Cambria Math" charset="0"/>
                        <a:cs typeface="Helvetica Neue Regular" charset="0"/>
                      </a:rPr>
                      <m:t>=</m:t>
                    </m:r>
                    <m:sSub>
                      <m:sSubPr>
                        <m:ctrlPr>
                          <a:rPr lang="en-US" sz="1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 Neue Regular" charset="0"/>
                          </a:rPr>
                        </m:ctrlPr>
                      </m:sSubPr>
                      <m:e>
                        <m:r>
                          <a:rPr lang="en-US" sz="1600" smtClean="0">
                            <a:solidFill>
                              <a:srgbClr val="000000"/>
                            </a:solidFill>
                            <a:latin typeface="Cambria Math" charset="0"/>
                            <a:cs typeface="Helvetica Neue Regular" charset="0"/>
                          </a:rPr>
                          <m:t>𝜎</m:t>
                        </m:r>
                      </m:e>
                      <m:sub>
                        <m:r>
                          <a:rPr lang="en-US" sz="1600" smtClean="0">
                            <a:solidFill>
                              <a:srgbClr val="000000"/>
                            </a:solidFill>
                            <a:latin typeface="Cambria Math" charset="0"/>
                            <a:cs typeface="Helvetica Neue Regular" charset="0"/>
                          </a:rPr>
                          <m:t>𝑠𝑎𝑙𝑎𝑟𝑦</m:t>
                        </m:r>
                        <m:r>
                          <a:rPr lang="en-US" sz="1600" smtClean="0">
                            <a:solidFill>
                              <a:srgbClr val="000000"/>
                            </a:solidFill>
                            <a:latin typeface="Cambria Math" charset="0"/>
                            <a:cs typeface="Helvetica Neue Regular" charset="0"/>
                          </a:rPr>
                          <m:t>&gt;3700</m:t>
                        </m:r>
                      </m:sub>
                    </m:sSub>
                    <m:d>
                      <m:dPr>
                        <m:ctrlPr>
                          <a:rPr lang="en-US" sz="1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 Neue Regular" charset="0"/>
                          </a:rPr>
                        </m:ctrlPr>
                      </m:dPr>
                      <m:e>
                        <m:r>
                          <a:rPr lang="en-US" sz="1600" smtClean="0">
                            <a:solidFill>
                              <a:srgbClr val="000000"/>
                            </a:solidFill>
                            <a:latin typeface="Cambria Math" charset="0"/>
                            <a:cs typeface="Helvetica Neue Regular" charset="0"/>
                          </a:rPr>
                          <m:t>𝐷</m:t>
                        </m:r>
                      </m:e>
                    </m:d>
                  </m:oMath>
                </a14:m>
                <a:endParaRPr lang="en-US" sz="1600" dirty="0">
                  <a:solidFill>
                    <a:srgbClr val="000000"/>
                  </a:solidFill>
                  <a:latin typeface="Cambria Math" charset="0"/>
                  <a:cs typeface="Helvetica Neue Regular" charset="0"/>
                </a:endParaRPr>
              </a:p>
              <a:p>
                <a:pPr marL="285750" indent="-285750" defTabSz="430213">
                  <a:spcAft>
                    <a:spcPts val="400"/>
                  </a:spcAft>
                  <a:buSzPct val="100000"/>
                  <a:buFont typeface="Arial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 Neue Regular" charset="0"/>
                          </a:rPr>
                        </m:ctrlPr>
                      </m:sSubPr>
                      <m:e>
                        <m:r>
                          <a:rPr lang="en-US" sz="1600" smtClean="0">
                            <a:solidFill>
                              <a:srgbClr val="000000"/>
                            </a:solidFill>
                            <a:latin typeface="Cambria Math" charset="0"/>
                            <a:cs typeface="Helvetica Neue Regular" charset="0"/>
                          </a:rPr>
                          <m:t>𝑄</m:t>
                        </m:r>
                      </m:e>
                      <m:sub>
                        <m:r>
                          <a:rPr lang="en-US" sz="1600" smtClean="0">
                            <a:solidFill>
                              <a:srgbClr val="000000"/>
                            </a:solidFill>
                            <a:latin typeface="Cambria Math" charset="0"/>
                            <a:cs typeface="Helvetica Neue Regular" charset="0"/>
                          </a:rPr>
                          <m:t>3</m:t>
                        </m:r>
                      </m:sub>
                    </m:sSub>
                    <m:r>
                      <a:rPr lang="en-US" sz="1600" smtClean="0">
                        <a:solidFill>
                          <a:srgbClr val="000000"/>
                        </a:solidFill>
                        <a:latin typeface="Cambria Math" charset="0"/>
                        <a:cs typeface="Helvetica Neue Regular" charset="0"/>
                      </a:rPr>
                      <m:t>=</m:t>
                    </m:r>
                    <m:sSub>
                      <m:sSubPr>
                        <m:ctrlPr>
                          <a:rPr lang="en-US" sz="1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 Neue Regular" charset="0"/>
                          </a:rPr>
                        </m:ctrlPr>
                      </m:sSubPr>
                      <m:e>
                        <m:r>
                          <a:rPr lang="en-US" sz="1600" smtClean="0">
                            <a:solidFill>
                              <a:srgbClr val="000000"/>
                            </a:solidFill>
                            <a:latin typeface="Cambria Math" charset="0"/>
                            <a:cs typeface="Helvetica Neue Regular" charset="0"/>
                          </a:rPr>
                          <m:t>𝜎</m:t>
                        </m:r>
                      </m:e>
                      <m:sub>
                        <m:r>
                          <a:rPr lang="en-US" sz="1600" smtClean="0">
                            <a:solidFill>
                              <a:srgbClr val="000000"/>
                            </a:solidFill>
                            <a:latin typeface="Cambria Math" charset="0"/>
                            <a:cs typeface="Helvetica Neue Regular" charset="0"/>
                          </a:rPr>
                          <m:t>𝑑𝑒𝑝𝑡</m:t>
                        </m:r>
                        <m:r>
                          <a:rPr lang="en-US" sz="1600" smtClean="0">
                            <a:solidFill>
                              <a:srgbClr val="000000"/>
                            </a:solidFill>
                            <a:latin typeface="Cambria Math" charset="0"/>
                            <a:cs typeface="Helvetica Neue Regular" charset="0"/>
                          </a:rPr>
                          <m:t>=</m:t>
                        </m:r>
                        <m:r>
                          <a:rPr lang="en-US" sz="1600" smtClean="0">
                            <a:solidFill>
                              <a:srgbClr val="000000"/>
                            </a:solidFill>
                            <a:latin typeface="Cambria Math" charset="0"/>
                            <a:cs typeface="Helvetica Neue Regular" charset="0"/>
                          </a:rPr>
                          <m:t>𝐼𝑇</m:t>
                        </m:r>
                      </m:sub>
                    </m:sSub>
                    <m:d>
                      <m:dPr>
                        <m:ctrlPr>
                          <a:rPr lang="en-US" sz="1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 Neue Regular" charset="0"/>
                          </a:rPr>
                        </m:ctrlPr>
                      </m:dPr>
                      <m:e>
                        <m:r>
                          <a:rPr lang="en-US" sz="1600" smtClean="0">
                            <a:solidFill>
                              <a:srgbClr val="000000"/>
                            </a:solidFill>
                            <a:latin typeface="Cambria Math" charset="0"/>
                            <a:cs typeface="Helvetica Neue Regular" charset="0"/>
                          </a:rPr>
                          <m:t>𝐷</m:t>
                        </m:r>
                      </m:e>
                    </m:d>
                  </m:oMath>
                </a14:m>
                <a:r>
                  <a:rPr lang="en-US" sz="1600" dirty="0">
                    <a:solidFill>
                      <a:srgbClr val="000000"/>
                    </a:solidFill>
                    <a:latin typeface="Helvetica Neue Regular" charset="0"/>
                    <a:cs typeface="Helvetica Neue Regular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572" y="3378505"/>
                <a:ext cx="2392322" cy="1289520"/>
              </a:xfrm>
              <a:prstGeom prst="rect">
                <a:avLst/>
              </a:prstGeom>
              <a:blipFill rotWithShape="0">
                <a:blip r:embed="rId5"/>
                <a:stretch>
                  <a:fillRect l="-1010" t="-463" b="-1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667910" y="2094109"/>
            <a:ext cx="8643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Results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58" y="834817"/>
            <a:ext cx="452103" cy="452103"/>
          </a:xfrm>
          <a:prstGeom prst="rect">
            <a:avLst/>
          </a:prstGeom>
        </p:spPr>
      </p:pic>
      <p:cxnSp>
        <p:nvCxnSpPr>
          <p:cNvPr id="19" name="Elbow Connector 18"/>
          <p:cNvCxnSpPr>
            <a:stCxn id="6" idx="2"/>
            <a:endCxn id="10" idx="1"/>
          </p:cNvCxnSpPr>
          <p:nvPr/>
        </p:nvCxnSpPr>
        <p:spPr>
          <a:xfrm rot="16200000" flipH="1">
            <a:off x="2392091" y="2150016"/>
            <a:ext cx="774182" cy="1470238"/>
          </a:xfrm>
          <a:prstGeom prst="bentConnector2">
            <a:avLst/>
          </a:prstGeom>
          <a:ln w="1905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10" idx="0"/>
            <a:endCxn id="8" idx="1"/>
          </p:cNvCxnSpPr>
          <p:nvPr/>
        </p:nvCxnSpPr>
        <p:spPr>
          <a:xfrm rot="5400000" flipH="1" flipV="1">
            <a:off x="4546847" y="1518017"/>
            <a:ext cx="1373750" cy="1565898"/>
          </a:xfrm>
          <a:prstGeom prst="bentConnector2">
            <a:avLst/>
          </a:prstGeom>
          <a:ln w="1905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4822" y="2224878"/>
            <a:ext cx="1805320" cy="80711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0142" y="2224878"/>
            <a:ext cx="1235869" cy="80711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7751" y="2313801"/>
            <a:ext cx="552144" cy="54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02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3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model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285096"/>
                </a:solidFill>
              </a:rPr>
              <a:t>[Li</a:t>
            </a:r>
            <a:r>
              <a:rPr lang="en-US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 et al.,</a:t>
            </a:r>
            <a:r>
              <a:rPr lang="en-US" dirty="0">
                <a:solidFill>
                  <a:srgbClr val="285096"/>
                </a:solidFill>
              </a:rPr>
              <a:t> 2015]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29184" y="1510747"/>
                <a:ext cx="8033288" cy="84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defTabSz="430213">
                  <a:spcAft>
                    <a:spcPts val="400"/>
                  </a:spcAft>
                  <a:buSzPct val="10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𝑐𝑜𝑠𝑡</m:t>
                      </m:r>
                      <m:d>
                        <m:dPr>
                          <m:ctrlPr>
                            <a:rPr lang="en-US" sz="1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Helvetica Neue Regular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6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Helvetica Neue Regular" charset="0"/>
                                </a:rPr>
                              </m:ctrlPr>
                            </m:sSupPr>
                            <m:e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=</m:t>
                      </m:r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𝑒𝑑𝑖𝑡</m:t>
                      </m:r>
                      <m:d>
                        <m:dPr>
                          <m:ctrlPr>
                            <a:rPr lang="en-US" sz="1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Helvetica Neue Regular" charset="0"/>
                            </a:rPr>
                          </m:ctrlPr>
                        </m:dPr>
                        <m:e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𝐷</m:t>
                          </m:r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16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Helvetica Neue Regular" charset="0"/>
                                </a:rPr>
                              </m:ctrlPr>
                            </m:sSupPr>
                            <m:e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+</m:t>
                      </m:r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𝛽</m:t>
                      </m:r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⋅</m:t>
                      </m:r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𝑛</m:t>
                      </m:r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sz="1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Helvetica Neue Regular" charset="0"/>
                            </a:rPr>
                          </m:ctrlPr>
                        </m:naryPr>
                        <m:sub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𝑖</m:t>
                          </m:r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=1</m:t>
                          </m:r>
                        </m:sub>
                        <m:sup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𝑘</m:t>
                          </m:r>
                        </m:sup>
                        <m:e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𝑒𝑑𝑖𝑡</m:t>
                          </m:r>
                          <m:d>
                            <m:dPr>
                              <m:ctrlPr>
                                <a:rPr lang="en-US" sz="16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Helvetica Neue Regular" charset="0"/>
                                </a:rPr>
                              </m:ctrlPr>
                            </m:dPr>
                            <m:e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𝑅</m:t>
                              </m:r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16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Helvetica Neue Regular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1600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+</m:t>
                          </m:r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𝑁</m:t>
                          </m:r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⋅</m:t>
                          </m:r>
                          <m:f>
                            <m:fPr>
                              <m:ctrlPr>
                                <a:rPr lang="en-US" sz="16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Helvetica Neue Regular" charset="0"/>
                                </a:rPr>
                              </m:ctrlPr>
                            </m:fPr>
                            <m:num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𝑒𝑑𝑖𝑡</m:t>
                              </m:r>
                              <m:d>
                                <m:dPr>
                                  <m:ctrlPr>
                                    <a:rPr lang="en-US" sz="16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Helvetica Neue Regular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  <m:t>𝐷</m:t>
                                  </m:r>
                                  <m:r>
                                    <a:rPr lang="en-US" sz="1600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160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Helvetica Neue Regular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smtClean="0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cs typeface="Helvetica Neue Regular" charset="0"/>
                                        </a:rPr>
                                        <m:t>𝐷</m:t>
                                      </m:r>
                                    </m:e>
                                    <m:sup>
                                      <m:r>
                                        <a:rPr lang="en-US" sz="1600" smtClean="0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cs typeface="Helvetica Neue Regular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num>
                            <m:den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𝜇</m:t>
                              </m:r>
                            </m:den>
                          </m:f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+</m:t>
                          </m:r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𝛽</m:t>
                          </m:r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6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Helvetica Neue Regular" charset="0"/>
                                </a:rPr>
                              </m:ctrlPr>
                            </m:fPr>
                            <m:num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𝑘</m:t>
                              </m:r>
                            </m:den>
                          </m:f>
                          <m:nary>
                            <m:naryPr>
                              <m:chr m:val="∑"/>
                              <m:ctrlPr>
                                <a:rPr lang="en-US" sz="16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Helvetica Neue Regular" charset="0"/>
                                </a:rPr>
                              </m:ctrlPr>
                            </m:naryPr>
                            <m:sub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𝑖</m:t>
                              </m:r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𝑘</m:t>
                              </m:r>
                            </m:sup>
                            <m:e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𝑒𝑑𝑖𝑡</m:t>
                              </m:r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(</m:t>
                              </m:r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𝑅</m:t>
                              </m:r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16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Helvetica Neue Regular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1600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)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1600" dirty="0">
                  <a:solidFill>
                    <a:srgbClr val="000000"/>
                  </a:solidFill>
                  <a:latin typeface="Helvetica Neue Regular" charset="0"/>
                  <a:cs typeface="Helvetica Neue Regular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184" y="1510747"/>
                <a:ext cx="8033288" cy="84093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1511625" y="1704602"/>
            <a:ext cx="1667320" cy="453225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29005" y="1545575"/>
            <a:ext cx="1359680" cy="771277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62163" y="1529779"/>
            <a:ext cx="1682929" cy="771277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18570" y="1510747"/>
            <a:ext cx="1477647" cy="771277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501221" y="2870420"/>
            <a:ext cx="3124859" cy="373711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 Regular" charset="0"/>
              </a:rPr>
              <a:t>Current cost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01221" y="2528514"/>
            <a:ext cx="1677724" cy="254442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Helvetica Neue Regular" charset="0"/>
              </a:rPr>
              <a:t>DB cost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329005" y="2528514"/>
            <a:ext cx="1297075" cy="254442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Helvetica Neue Regular" charset="0"/>
              </a:rPr>
              <a:t>Results cost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862163" y="2370715"/>
            <a:ext cx="1677724" cy="404402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Helvetica Neue Regular" charset="0"/>
              </a:rPr>
              <a:t>Effort to examine D’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2707860" y="859806"/>
            <a:ext cx="1637968" cy="551493"/>
          </a:xfrm>
          <a:prstGeom prst="wedgeRoundRectCallout">
            <a:avLst>
              <a:gd name="adj1" fmla="val -28114"/>
              <a:gd name="adj2" fmla="val 117402"/>
              <a:gd name="adj3" fmla="val 1666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Helvetica Neue Regular" charset="0"/>
              </a:rPr>
              <a:t>Number of modified tables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6906584" y="765399"/>
            <a:ext cx="1637968" cy="551493"/>
          </a:xfrm>
          <a:prstGeom prst="wedgeRoundRectCallout">
            <a:avLst>
              <a:gd name="adj1" fmla="val -37337"/>
              <a:gd name="adj2" fmla="val 102984"/>
              <a:gd name="adj3" fmla="val 1666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Helvetica Neue Regular" charset="0"/>
              </a:rPr>
              <a:t>Number of new result sets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862163" y="2888332"/>
            <a:ext cx="3334054" cy="373711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 Regular" charset="0"/>
              </a:rPr>
              <a:t>Residual cost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775970" y="2371102"/>
            <a:ext cx="1420247" cy="404402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Helvetica Neue Regular" charset="0"/>
              </a:rPr>
              <a:t>Effort to examine new 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779706" y="3529718"/>
                <a:ext cx="5945862" cy="1135779"/>
              </a:xfrm>
              <a:prstGeom prst="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dirty="0">
                    <a:latin typeface="Helvetica Neue Regular" charset="0"/>
                  </a:rPr>
                  <a:t>Main idea: Find a refined </a:t>
                </a:r>
                <a:r>
                  <a:rPr lang="en-US" dirty="0" err="1">
                    <a:latin typeface="Helvetica Neue Regular" charset="0"/>
                  </a:rPr>
                  <a:t>db</a:t>
                </a:r>
                <a:r>
                  <a:rPr lang="en-US" dirty="0">
                    <a:latin typeface="Helvetica Neue Regular" charset="0"/>
                  </a:rPr>
                  <a:t> D’ and results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, …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>
                    <a:latin typeface="Helvetica Neue Regular" charset="0"/>
                  </a:rPr>
                  <a:t>with: 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>
                    <a:latin typeface="Helvetica Neue Regular" charset="0"/>
                  </a:rPr>
                  <a:t>Minimum number of results k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>
                    <a:latin typeface="Helvetica Neue Regular" charset="0"/>
                  </a:rPr>
                  <a:t>Minimum differences </a:t>
                </a:r>
                <a:r>
                  <a:rPr lang="en-US" dirty="0" err="1">
                    <a:latin typeface="Helvetica Neue Regular" charset="0"/>
                  </a:rPr>
                  <a:t>i</a:t>
                </a:r>
                <a:r>
                  <a:rPr lang="en-US" dirty="0">
                    <a:latin typeface="Helvetica Neue Regular" charset="0"/>
                  </a:rPr>
                  <a:t> the database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>
                    <a:latin typeface="Helvetica Neue Regular" charset="0"/>
                  </a:rPr>
                  <a:t>The query are balanced (less interactions)</a:t>
                </a: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9706" y="3529718"/>
                <a:ext cx="5945862" cy="1135779"/>
              </a:xfrm>
              <a:prstGeom prst="rect">
                <a:avLst/>
              </a:prstGeom>
              <a:blipFill rotWithShape="0">
                <a:blip r:embed="rId3"/>
                <a:stretch>
                  <a:fillRect l="-715" t="-31053" r="-817" b="-10000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12004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Minimal Project Join REQ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2808288" y="4735156"/>
            <a:ext cx="3185535" cy="312840"/>
          </a:xfrm>
        </p:spPr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285096"/>
                </a:solidFill>
              </a:rPr>
              <a:t>[Shen </a:t>
            </a:r>
            <a:r>
              <a:rPr lang="en-US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</a:t>
            </a:r>
            <a:r>
              <a:rPr lang="en-US" dirty="0">
                <a:solidFill>
                  <a:srgbClr val="285096"/>
                </a:solidFill>
              </a:rPr>
              <a:t> 2014]</a:t>
            </a:r>
          </a:p>
        </p:txBody>
      </p:sp>
      <p:sp>
        <p:nvSpPr>
          <p:cNvPr id="7" name="Rectangle 6"/>
          <p:cNvSpPr/>
          <p:nvPr/>
        </p:nvSpPr>
        <p:spPr>
          <a:xfrm>
            <a:off x="3566625" y="2544796"/>
            <a:ext cx="1872943" cy="4870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 Regular" charset="0"/>
              </a:rPr>
              <a:t>Minimal PJ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4709" y="1559248"/>
            <a:ext cx="648982" cy="648982"/>
          </a:xfrm>
          <a:prstGeom prst="rect">
            <a:avLst/>
          </a:prstGeom>
        </p:spPr>
      </p:pic>
      <p:cxnSp>
        <p:nvCxnSpPr>
          <p:cNvPr id="14" name="Straight Arrow Connector 13"/>
          <p:cNvCxnSpPr>
            <a:stCxn id="12" idx="2"/>
            <a:endCxn id="7" idx="0"/>
          </p:cNvCxnSpPr>
          <p:nvPr/>
        </p:nvCxnSpPr>
        <p:spPr>
          <a:xfrm>
            <a:off x="4499200" y="2208230"/>
            <a:ext cx="3897" cy="336566"/>
          </a:xfrm>
          <a:prstGeom prst="straightConnector1">
            <a:avLst/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436000" y="2619055"/>
            <a:ext cx="1162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Queries Q’</a:t>
            </a:r>
          </a:p>
        </p:txBody>
      </p:sp>
      <p:cxnSp>
        <p:nvCxnSpPr>
          <p:cNvPr id="19" name="Straight Arrow Connector 18"/>
          <p:cNvCxnSpPr>
            <a:stCxn id="7" idx="3"/>
            <a:endCxn id="17" idx="1"/>
          </p:cNvCxnSpPr>
          <p:nvPr/>
        </p:nvCxnSpPr>
        <p:spPr>
          <a:xfrm flipV="1">
            <a:off x="5439568" y="2788332"/>
            <a:ext cx="996432" cy="2"/>
          </a:xfrm>
          <a:prstGeom prst="straightConnector1">
            <a:avLst/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928610" y="2465167"/>
            <a:ext cx="1526738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Helvetica Neue Regular" charset="0"/>
              </a:rPr>
              <a:t>Partial</a:t>
            </a:r>
            <a:r>
              <a:rPr lang="en-US" dirty="0">
                <a:solidFill>
                  <a:srgbClr val="000000"/>
                </a:solidFill>
                <a:latin typeface="Helvetica Neue Regular" charset="0"/>
              </a:rPr>
              <a:t> query table</a:t>
            </a:r>
          </a:p>
        </p:txBody>
      </p:sp>
      <p:cxnSp>
        <p:nvCxnSpPr>
          <p:cNvPr id="29" name="Straight Arrow Connector 28"/>
          <p:cNvCxnSpPr>
            <a:stCxn id="28" idx="3"/>
            <a:endCxn id="7" idx="1"/>
          </p:cNvCxnSpPr>
          <p:nvPr/>
        </p:nvCxnSpPr>
        <p:spPr>
          <a:xfrm>
            <a:off x="2455348" y="2788333"/>
            <a:ext cx="1111277" cy="1"/>
          </a:xfrm>
          <a:prstGeom prst="straightConnector1">
            <a:avLst/>
          </a:prstGeom>
          <a:ln w="12700" cmpd="sng">
            <a:solidFill>
              <a:schemeClr val="tx1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349571" y="3413790"/>
          <a:ext cx="2558153" cy="107782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62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18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52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48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6679">
                <a:tc>
                  <a:txBody>
                    <a:bodyPr/>
                    <a:lstStyle/>
                    <a:p>
                      <a:endParaRPr lang="en-US" sz="1300" b="0" i="0" dirty="0">
                        <a:latin typeface="Helvetica Neue Regular" charset="0"/>
                      </a:endParaRPr>
                    </a:p>
                  </a:txBody>
                  <a:tcPr marL="66670" marR="66670" marT="33335" marB="333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i="0" dirty="0">
                          <a:latin typeface="Helvetica Neue Regular" charset="0"/>
                        </a:rPr>
                        <a:t>A</a:t>
                      </a:r>
                    </a:p>
                  </a:txBody>
                  <a:tcPr marL="66670" marR="66670" marT="33335" marB="333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i="0" dirty="0">
                          <a:latin typeface="Helvetica Neue Regular" charset="0"/>
                        </a:rPr>
                        <a:t>B</a:t>
                      </a:r>
                    </a:p>
                  </a:txBody>
                  <a:tcPr marL="66670" marR="66670" marT="33335" marB="333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i="0" dirty="0">
                          <a:latin typeface="Helvetica Neue Regular" charset="0"/>
                        </a:rPr>
                        <a:t>C</a:t>
                      </a:r>
                    </a:p>
                  </a:txBody>
                  <a:tcPr marL="66670" marR="66670" marT="33335" marB="3333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383">
                <a:tc>
                  <a:txBody>
                    <a:bodyPr/>
                    <a:lstStyle/>
                    <a:p>
                      <a:pPr algn="ctr"/>
                      <a:r>
                        <a:rPr lang="en-US" sz="1300" b="0" i="0" dirty="0">
                          <a:latin typeface="Helvetica Neue Regular" charset="0"/>
                        </a:rPr>
                        <a:t>1</a:t>
                      </a:r>
                    </a:p>
                  </a:txBody>
                  <a:tcPr marL="66670" marR="66670" marT="33335" marB="33335"/>
                </a:tc>
                <a:tc>
                  <a:txBody>
                    <a:bodyPr/>
                    <a:lstStyle/>
                    <a:p>
                      <a:r>
                        <a:rPr lang="en-US" sz="1300" b="0" i="0" dirty="0">
                          <a:latin typeface="Helvetica Neue Regular" charset="0"/>
                        </a:rPr>
                        <a:t>Mike</a:t>
                      </a:r>
                    </a:p>
                  </a:txBody>
                  <a:tcPr marL="66670" marR="66670" marT="33335" marB="33335"/>
                </a:tc>
                <a:tc>
                  <a:txBody>
                    <a:bodyPr/>
                    <a:lstStyle/>
                    <a:p>
                      <a:r>
                        <a:rPr lang="en-US" sz="1300" b="0" i="0" dirty="0">
                          <a:latin typeface="Helvetica Neue Regular" charset="0"/>
                        </a:rPr>
                        <a:t>ThinkPad</a:t>
                      </a:r>
                    </a:p>
                  </a:txBody>
                  <a:tcPr marL="66670" marR="66670" marT="33335" marB="33335"/>
                </a:tc>
                <a:tc>
                  <a:txBody>
                    <a:bodyPr/>
                    <a:lstStyle/>
                    <a:p>
                      <a:r>
                        <a:rPr lang="en-US" sz="1300" b="0" i="0" dirty="0">
                          <a:latin typeface="Helvetica Neue Regular" charset="0"/>
                        </a:rPr>
                        <a:t>Office</a:t>
                      </a:r>
                    </a:p>
                  </a:txBody>
                  <a:tcPr marL="66670" marR="66670" marT="33335" marB="3333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383">
                <a:tc>
                  <a:txBody>
                    <a:bodyPr/>
                    <a:lstStyle/>
                    <a:p>
                      <a:pPr algn="ctr"/>
                      <a:r>
                        <a:rPr lang="en-US" sz="1300" b="0" i="0" dirty="0">
                          <a:latin typeface="Helvetica Neue Regular" charset="0"/>
                        </a:rPr>
                        <a:t>2</a:t>
                      </a:r>
                    </a:p>
                  </a:txBody>
                  <a:tcPr marL="66670" marR="66670" marT="33335" marB="33335"/>
                </a:tc>
                <a:tc>
                  <a:txBody>
                    <a:bodyPr/>
                    <a:lstStyle/>
                    <a:p>
                      <a:r>
                        <a:rPr lang="en-US" sz="1300" b="0" i="0" dirty="0">
                          <a:latin typeface="Helvetica Neue Regular" charset="0"/>
                        </a:rPr>
                        <a:t>Mary</a:t>
                      </a:r>
                    </a:p>
                  </a:txBody>
                  <a:tcPr marL="66670" marR="66670" marT="33335" marB="33335"/>
                </a:tc>
                <a:tc>
                  <a:txBody>
                    <a:bodyPr/>
                    <a:lstStyle/>
                    <a:p>
                      <a:r>
                        <a:rPr lang="en-US" sz="1300" b="0" i="0" dirty="0">
                          <a:latin typeface="Helvetica Neue Regular" charset="0"/>
                        </a:rPr>
                        <a:t>iPad</a:t>
                      </a:r>
                    </a:p>
                  </a:txBody>
                  <a:tcPr marL="66670" marR="66670" marT="33335" marB="33335"/>
                </a:tc>
                <a:tc>
                  <a:txBody>
                    <a:bodyPr/>
                    <a:lstStyle/>
                    <a:p>
                      <a:endParaRPr lang="en-US" sz="1300" b="0" i="0" dirty="0">
                        <a:latin typeface="Helvetica Neue Regular" charset="0"/>
                      </a:endParaRPr>
                    </a:p>
                  </a:txBody>
                  <a:tcPr marL="66670" marR="66670" marT="33335" marB="3333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383">
                <a:tc>
                  <a:txBody>
                    <a:bodyPr/>
                    <a:lstStyle/>
                    <a:p>
                      <a:pPr algn="ctr"/>
                      <a:r>
                        <a:rPr lang="en-US" sz="1300" b="0" i="0" dirty="0">
                          <a:latin typeface="Helvetica Neue Regular" charset="0"/>
                        </a:rPr>
                        <a:t>3</a:t>
                      </a:r>
                    </a:p>
                  </a:txBody>
                  <a:tcPr marL="66670" marR="66670" marT="33335" marB="33335"/>
                </a:tc>
                <a:tc>
                  <a:txBody>
                    <a:bodyPr/>
                    <a:lstStyle/>
                    <a:p>
                      <a:r>
                        <a:rPr lang="en-US" sz="1300" b="0" i="0" dirty="0">
                          <a:latin typeface="Helvetica Neue Regular" charset="0"/>
                        </a:rPr>
                        <a:t>Bob</a:t>
                      </a:r>
                    </a:p>
                  </a:txBody>
                  <a:tcPr marL="66670" marR="66670" marT="33335" marB="33335"/>
                </a:tc>
                <a:tc>
                  <a:txBody>
                    <a:bodyPr/>
                    <a:lstStyle/>
                    <a:p>
                      <a:endParaRPr lang="en-US" sz="1300" b="0" i="0" dirty="0">
                        <a:latin typeface="Helvetica Neue Regular" charset="0"/>
                      </a:endParaRPr>
                    </a:p>
                  </a:txBody>
                  <a:tcPr marL="66670" marR="66670" marT="33335" marB="33335"/>
                </a:tc>
                <a:tc>
                  <a:txBody>
                    <a:bodyPr/>
                    <a:lstStyle/>
                    <a:p>
                      <a:r>
                        <a:rPr lang="en-US" sz="1300" b="0" i="0" dirty="0">
                          <a:latin typeface="Helvetica Neue Regular" charset="0"/>
                        </a:rPr>
                        <a:t>Dropbox</a:t>
                      </a:r>
                    </a:p>
                  </a:txBody>
                  <a:tcPr marL="66670" marR="66670" marT="33335" marB="3333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5265025" y="3352539"/>
            <a:ext cx="37044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FF0000"/>
                </a:solidFill>
                <a:latin typeface="Helvetica Neue Regular" charset="0"/>
              </a:rPr>
              <a:t>valid</a:t>
            </a:r>
            <a:r>
              <a:rPr lang="en-US" dirty="0">
                <a:latin typeface="Helvetica Neue Regular" charset="0"/>
              </a:rPr>
              <a:t>: every tuple is present in query results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FF0000"/>
                </a:solidFill>
                <a:latin typeface="Helvetica Neue Regular" charset="0"/>
              </a:rPr>
              <a:t>minimal</a:t>
            </a:r>
            <a:r>
              <a:rPr lang="en-US" dirty="0">
                <a:latin typeface="Helvetica Neue Regular" charset="0"/>
              </a:rPr>
              <a:t>: any removal in query tree gets to an invalid query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20861" y="865820"/>
            <a:ext cx="8280239" cy="531845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Helvetica Neue Regular" charset="0"/>
              </a:rPr>
              <a:t>Main idea</a:t>
            </a:r>
            <a:r>
              <a:rPr lang="en-US" dirty="0">
                <a:latin typeface="Helvetica Neue Regular" charset="0"/>
              </a:rPr>
              <a:t>: Find the set of queries </a:t>
            </a:r>
            <a:r>
              <a:rPr lang="en-US">
                <a:latin typeface="Helvetica Neue Regular" charset="0"/>
              </a:rPr>
              <a:t>that approximately return </a:t>
            </a:r>
            <a:r>
              <a:rPr lang="en-US" dirty="0">
                <a:latin typeface="Helvetica Neue Regular" charset="0"/>
              </a:rPr>
              <a:t>a set of examples </a:t>
            </a:r>
          </a:p>
        </p:txBody>
      </p:sp>
    </p:spTree>
    <p:extLst>
      <p:ext uri="{BB962C8B-B14F-4D97-AF65-F5344CB8AC3E}">
        <p14:creationId xmlns:p14="http://schemas.microsoft.com/office/powerpoint/2010/main" val="7007223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Candidate Query Generation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019" y="864108"/>
            <a:ext cx="5045267" cy="3560248"/>
          </a:xfrm>
        </p:spPr>
        <p:txBody>
          <a:bodyPr>
            <a:normAutofit/>
          </a:bodyPr>
          <a:lstStyle/>
          <a:p>
            <a:pPr lvl="1"/>
            <a:r>
              <a:rPr lang="en-US" sz="1800" dirty="0"/>
              <a:t>Use candidate network generation algorithm (</a:t>
            </a:r>
            <a:r>
              <a:rPr lang="en-US" sz="1800" dirty="0" err="1"/>
              <a:t>Hristidis</a:t>
            </a:r>
            <a:r>
              <a:rPr lang="en-US" sz="1800" dirty="0"/>
              <a:t> 2002) 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endParaRPr lang="en-US" sz="21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ounded Rectangle 34"/>
              <p:cNvSpPr/>
              <p:nvPr/>
            </p:nvSpPr>
            <p:spPr>
              <a:xfrm>
                <a:off x="5858703" y="2320815"/>
                <a:ext cx="2564433" cy="136952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57175" indent="-257175">
                  <a:buAutoNum type="arabicPeriod"/>
                </a:pPr>
                <a:r>
                  <a:rPr lang="en-US" sz="1500" dirty="0">
                    <a:solidFill>
                      <a:schemeClr val="tx1"/>
                    </a:solidFill>
                    <a:latin typeface="Helvetica Neue Regular" charset="0"/>
                  </a:rPr>
                  <a:t>Generate join tree  </a:t>
                </a:r>
                <a14:m>
                  <m:oMath xmlns:m="http://schemas.openxmlformats.org/officeDocument/2006/math">
                    <m:r>
                      <a:rPr lang="en-US" sz="1500" i="1">
                        <a:solidFill>
                          <a:schemeClr val="tx1"/>
                        </a:solidFill>
                        <a:latin typeface="Cambria Math"/>
                      </a:rPr>
                      <m:t>𝐽</m:t>
                    </m:r>
                  </m:oMath>
                </a14:m>
                <a:endParaRPr lang="en-US" sz="1500" dirty="0">
                  <a:solidFill>
                    <a:schemeClr val="tx1"/>
                  </a:solidFill>
                  <a:latin typeface="Helvetica Neue Regular" charset="0"/>
                </a:endParaRPr>
              </a:p>
              <a:p>
                <a:pPr marL="257175" indent="-257175">
                  <a:buFontTx/>
                  <a:buAutoNum type="arabicPeriod"/>
                </a:pPr>
                <a:r>
                  <a:rPr lang="en-US" sz="1500" dirty="0">
                    <a:solidFill>
                      <a:schemeClr val="tx1"/>
                    </a:solidFill>
                    <a:latin typeface="Helvetica Neue Regular" charset="0"/>
                  </a:rPr>
                  <a:t>Generate mapping </a:t>
                </a:r>
                <a14:m>
                  <m:oMath xmlns:m="http://schemas.openxmlformats.org/officeDocument/2006/math">
                    <m:r>
                      <a:rPr lang="en-US" sz="15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𝜙</m:t>
                    </m:r>
                  </m:oMath>
                </a14:m>
                <a:endParaRPr lang="en-US" sz="1500" dirty="0">
                  <a:solidFill>
                    <a:schemeClr val="tx1"/>
                  </a:solidFill>
                  <a:latin typeface="Helvetica Neue Regular" charset="0"/>
                </a:endParaRPr>
              </a:p>
              <a:p>
                <a:pPr marL="257175" indent="-257175">
                  <a:buAutoNum type="arabicPeriod"/>
                </a:pPr>
                <a:r>
                  <a:rPr lang="en-US" sz="1500" dirty="0">
                    <a:solidFill>
                      <a:schemeClr val="tx1"/>
                    </a:solidFill>
                    <a:latin typeface="Helvetica Neue Regular" charset="0"/>
                  </a:rPr>
                  <a:t>Check minimal:</a:t>
                </a:r>
              </a:p>
              <a:p>
                <a:pPr lvl="1"/>
                <a:r>
                  <a:rPr lang="en-US" sz="1500" dirty="0">
                    <a:solidFill>
                      <a:schemeClr val="tx1"/>
                    </a:solidFill>
                    <a:latin typeface="Helvetica Neue Regular" charset="0"/>
                  </a:rPr>
                  <a:t>- </a:t>
                </a:r>
                <a:r>
                  <a:rPr lang="en-US" sz="1350" dirty="0">
                    <a:solidFill>
                      <a:schemeClr val="tx1"/>
                    </a:solidFill>
                    <a:latin typeface="Helvetica Neue Regular" charset="0"/>
                  </a:rPr>
                  <a:t>Every leaf node contains a column that is mapped by an input column </a:t>
                </a:r>
              </a:p>
            </p:txBody>
          </p:sp>
        </mc:Choice>
        <mc:Fallback xmlns="">
          <p:sp>
            <p:nvSpPr>
              <p:cNvPr id="35" name="Rounded 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703" y="2320815"/>
                <a:ext cx="2564433" cy="1369520"/>
              </a:xfrm>
              <a:prstGeom prst="roundRect">
                <a:avLst/>
              </a:prstGeom>
              <a:blipFill rotWithShape="0">
                <a:blip r:embed="rId3"/>
                <a:stretch>
                  <a:fillRect t="-9821" b="-1383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/>
          <p:cNvCxnSpPr>
            <a:stCxn id="25" idx="2"/>
            <a:endCxn id="26" idx="0"/>
          </p:cNvCxnSpPr>
          <p:nvPr/>
        </p:nvCxnSpPr>
        <p:spPr>
          <a:xfrm flipH="1">
            <a:off x="1082279" y="2298820"/>
            <a:ext cx="518528" cy="17302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5" idx="2"/>
            <a:endCxn id="27" idx="0"/>
          </p:cNvCxnSpPr>
          <p:nvPr/>
        </p:nvCxnSpPr>
        <p:spPr>
          <a:xfrm>
            <a:off x="1600807" y="2298820"/>
            <a:ext cx="85464" cy="17302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308085" y="2037210"/>
            <a:ext cx="585444" cy="2616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Helvetica Neue Regular" charset="0"/>
              </a:rPr>
              <a:t>Sales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44864" y="2471847"/>
            <a:ext cx="674830" cy="261610"/>
          </a:xfrm>
          <a:prstGeom prst="rect">
            <a:avLst/>
          </a:prstGeom>
          <a:solidFill>
            <a:schemeClr val="accent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Helvetica Neue Regular" charset="0"/>
              </a:rPr>
              <a:t>Customer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475211" y="2471847"/>
            <a:ext cx="422120" cy="253916"/>
          </a:xfrm>
          <a:prstGeom prst="rect">
            <a:avLst/>
          </a:prstGeom>
          <a:solidFill>
            <a:schemeClr val="accent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Helvetica Neue Regular" charset="0"/>
              </a:rPr>
              <a:t>Device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940075" y="2473098"/>
            <a:ext cx="273665" cy="261610"/>
          </a:xfrm>
          <a:prstGeom prst="rect">
            <a:avLst/>
          </a:prstGeom>
          <a:solidFill>
            <a:schemeClr val="accent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Helvetica Neue Regular" charset="0"/>
              </a:rPr>
              <a:t>App</a:t>
            </a:r>
          </a:p>
        </p:txBody>
      </p:sp>
      <p:cxnSp>
        <p:nvCxnSpPr>
          <p:cNvPr id="29" name="Straight Arrow Connector 28"/>
          <p:cNvCxnSpPr>
            <a:stCxn id="25" idx="2"/>
            <a:endCxn id="28" idx="0"/>
          </p:cNvCxnSpPr>
          <p:nvPr/>
        </p:nvCxnSpPr>
        <p:spPr>
          <a:xfrm>
            <a:off x="1600807" y="2298820"/>
            <a:ext cx="476101" cy="17427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417498" y="2291909"/>
            <a:ext cx="1801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Helvetica Neue Regular" charset="0"/>
              </a:rPr>
              <a:t>B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29486" y="1989951"/>
            <a:ext cx="576566" cy="2616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050" dirty="0">
                <a:latin typeface="Helvetica Neue Regular" charset="0"/>
              </a:rPr>
              <a:t>    CQ</a:t>
            </a:r>
            <a:r>
              <a:rPr lang="en-US" sz="1050" baseline="-25000" dirty="0">
                <a:latin typeface="Helvetica Neue Regular" charset="0"/>
              </a:rPr>
              <a:t>1</a:t>
            </a:r>
            <a:endParaRPr lang="en-US" sz="1050" dirty="0">
              <a:latin typeface="Helvetica Neue Regular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55836" y="2291909"/>
            <a:ext cx="1801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Helvetica Neue Regular" charset="0"/>
              </a:rPr>
              <a:t>A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015791" y="2298649"/>
            <a:ext cx="1801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Helvetica Neue Regular" charset="0"/>
              </a:rPr>
              <a:t>C</a:t>
            </a:r>
          </a:p>
        </p:txBody>
      </p:sp>
      <p:cxnSp>
        <p:nvCxnSpPr>
          <p:cNvPr id="36" name="Straight Arrow Connector 35"/>
          <p:cNvCxnSpPr>
            <a:stCxn id="38" idx="2"/>
            <a:endCxn id="39" idx="0"/>
          </p:cNvCxnSpPr>
          <p:nvPr/>
        </p:nvCxnSpPr>
        <p:spPr>
          <a:xfrm flipH="1">
            <a:off x="2773346" y="2277557"/>
            <a:ext cx="561734" cy="2102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38" idx="2"/>
          </p:cNvCxnSpPr>
          <p:nvPr/>
        </p:nvCxnSpPr>
        <p:spPr>
          <a:xfrm>
            <a:off x="3335080" y="2277557"/>
            <a:ext cx="63339" cy="2155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009757" y="2015947"/>
            <a:ext cx="650646" cy="2616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Helvetica Neue Regular" charset="0"/>
              </a:rPr>
              <a:t>Owner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473634" y="2487775"/>
            <a:ext cx="599424" cy="253916"/>
          </a:xfrm>
          <a:prstGeom prst="rect">
            <a:avLst/>
          </a:prstGeom>
          <a:solidFill>
            <a:schemeClr val="accent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Helvetica Neue Regular" charset="0"/>
              </a:rPr>
              <a:t>Employee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698316" y="2486465"/>
            <a:ext cx="282902" cy="261610"/>
          </a:xfrm>
          <a:prstGeom prst="rect">
            <a:avLst/>
          </a:prstGeom>
          <a:solidFill>
            <a:schemeClr val="accent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Helvetica Neue Regular" charset="0"/>
              </a:rPr>
              <a:t>App</a:t>
            </a:r>
          </a:p>
        </p:txBody>
      </p:sp>
      <p:cxnSp>
        <p:nvCxnSpPr>
          <p:cNvPr id="42" name="Straight Arrow Connector 41"/>
          <p:cNvCxnSpPr>
            <a:stCxn id="38" idx="2"/>
            <a:endCxn id="41" idx="0"/>
          </p:cNvCxnSpPr>
          <p:nvPr/>
        </p:nvCxnSpPr>
        <p:spPr>
          <a:xfrm>
            <a:off x="3335080" y="2277557"/>
            <a:ext cx="504687" cy="2089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2380976" y="1989951"/>
            <a:ext cx="490812" cy="2539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050" dirty="0">
                <a:latin typeface="Helvetica Neue Regular" charset="0"/>
              </a:rPr>
              <a:t>CQ</a:t>
            </a:r>
            <a:r>
              <a:rPr lang="en-US" sz="1050" baseline="-25000" dirty="0">
                <a:latin typeface="Helvetica Neue Regular" charset="0"/>
              </a:rPr>
              <a:t>2</a:t>
            </a:r>
            <a:endParaRPr lang="en-US" sz="1050" dirty="0">
              <a:latin typeface="Helvetica Neue Regular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579635" y="2274073"/>
            <a:ext cx="1673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Helvetica Neue Regular" charset="0"/>
              </a:rPr>
              <a:t>A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152008" y="2267722"/>
            <a:ext cx="1673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Helvetica Neue Regular" charset="0"/>
              </a:rPr>
              <a:t>B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711564" y="2274073"/>
            <a:ext cx="1673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Helvetica Neue Regular" charset="0"/>
              </a:rPr>
              <a:t>C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187359" y="2486465"/>
            <a:ext cx="422120" cy="253916"/>
          </a:xfrm>
          <a:prstGeom prst="rect">
            <a:avLst/>
          </a:prstGeom>
          <a:solidFill>
            <a:schemeClr val="accent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Helvetica Neue Regular" charset="0"/>
              </a:rPr>
              <a:t>Device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130397" y="2015947"/>
            <a:ext cx="570191" cy="2616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050" dirty="0">
                <a:latin typeface="Helvetica Neue Regular" charset="0"/>
              </a:rPr>
              <a:t>    CQ</a:t>
            </a:r>
            <a:r>
              <a:rPr lang="en-US" sz="1050" baseline="-25000" dirty="0">
                <a:latin typeface="Helvetica Neue Regular" charset="0"/>
              </a:rPr>
              <a:t>3</a:t>
            </a:r>
            <a:endParaRPr lang="en-US" sz="1050" dirty="0">
              <a:latin typeface="Helvetica Neue Regular" charset="0"/>
            </a:endParaRPr>
          </a:p>
        </p:txBody>
      </p:sp>
      <p:cxnSp>
        <p:nvCxnSpPr>
          <p:cNvPr id="57" name="Straight Arrow Connector 56"/>
          <p:cNvCxnSpPr>
            <a:endCxn id="60" idx="0"/>
          </p:cNvCxnSpPr>
          <p:nvPr/>
        </p:nvCxnSpPr>
        <p:spPr>
          <a:xfrm flipH="1">
            <a:off x="4594727" y="2161919"/>
            <a:ext cx="273180" cy="2719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endCxn id="61" idx="0"/>
          </p:cNvCxnSpPr>
          <p:nvPr/>
        </p:nvCxnSpPr>
        <p:spPr>
          <a:xfrm>
            <a:off x="4876065" y="2160603"/>
            <a:ext cx="325005" cy="2673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4550736" y="2015947"/>
            <a:ext cx="701312" cy="2616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Helvetica Neue Regular" charset="0"/>
              </a:rPr>
              <a:t>Owner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278865" y="2433865"/>
            <a:ext cx="631724" cy="261610"/>
          </a:xfrm>
          <a:prstGeom prst="rect">
            <a:avLst/>
          </a:prstGeom>
          <a:solidFill>
            <a:schemeClr val="accent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Helvetica Neue Regular" charset="0"/>
              </a:rPr>
              <a:t>Employee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4968662" y="2427972"/>
            <a:ext cx="464816" cy="261610"/>
          </a:xfrm>
          <a:prstGeom prst="rect">
            <a:avLst/>
          </a:prstGeom>
          <a:solidFill>
            <a:schemeClr val="accent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Helvetica Neue Regular" charset="0"/>
              </a:rPr>
              <a:t>Device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434312" y="2813814"/>
            <a:ext cx="309371" cy="261610"/>
          </a:xfrm>
          <a:prstGeom prst="rect">
            <a:avLst/>
          </a:prstGeom>
          <a:solidFill>
            <a:schemeClr val="accent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Helvetica Neue Regular" charset="0"/>
              </a:rPr>
              <a:t>ESR</a:t>
            </a:r>
          </a:p>
        </p:txBody>
      </p:sp>
      <p:cxnSp>
        <p:nvCxnSpPr>
          <p:cNvPr id="63" name="Straight Arrow Connector 62"/>
          <p:cNvCxnSpPr>
            <a:stCxn id="60" idx="2"/>
            <a:endCxn id="62" idx="0"/>
          </p:cNvCxnSpPr>
          <p:nvPr/>
        </p:nvCxnSpPr>
        <p:spPr>
          <a:xfrm flipH="1">
            <a:off x="4588998" y="2695475"/>
            <a:ext cx="5729" cy="11833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4342240" y="2208190"/>
            <a:ext cx="189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Helvetica Neue Regular" charset="0"/>
              </a:rPr>
              <a:t>A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881762" y="2214637"/>
            <a:ext cx="189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Helvetica Neue Regular" charset="0"/>
              </a:rPr>
              <a:t>B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255844" y="2638678"/>
            <a:ext cx="189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Helvetica Neue Regular" charset="0"/>
              </a:rPr>
              <a:t>C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000656" y="3768701"/>
            <a:ext cx="328082" cy="261610"/>
          </a:xfrm>
          <a:prstGeom prst="rect">
            <a:avLst/>
          </a:prstGeom>
          <a:solidFill>
            <a:schemeClr val="accent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Helvetica Neue Regular" charset="0"/>
              </a:rPr>
              <a:t>ESR</a:t>
            </a:r>
          </a:p>
        </p:txBody>
      </p:sp>
      <p:cxnSp>
        <p:nvCxnSpPr>
          <p:cNvPr id="70" name="Straight Arrow Connector 69"/>
          <p:cNvCxnSpPr>
            <a:stCxn id="69" idx="0"/>
            <a:endCxn id="74" idx="2"/>
          </p:cNvCxnSpPr>
          <p:nvPr/>
        </p:nvCxnSpPr>
        <p:spPr>
          <a:xfrm flipV="1">
            <a:off x="1164697" y="3698029"/>
            <a:ext cx="692" cy="706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73" idx="2"/>
            <a:endCxn id="74" idx="0"/>
          </p:cNvCxnSpPr>
          <p:nvPr/>
        </p:nvCxnSpPr>
        <p:spPr>
          <a:xfrm flipH="1">
            <a:off x="1165389" y="3349535"/>
            <a:ext cx="368959" cy="868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stCxn id="73" idx="2"/>
            <a:endCxn id="75" idx="0"/>
          </p:cNvCxnSpPr>
          <p:nvPr/>
        </p:nvCxnSpPr>
        <p:spPr>
          <a:xfrm>
            <a:off x="1534348" y="3349535"/>
            <a:ext cx="261920" cy="868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1208442" y="3087925"/>
            <a:ext cx="651811" cy="2616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Helvetica Neue Regular" charset="0"/>
              </a:rPr>
              <a:t>Owner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985838" y="3436419"/>
            <a:ext cx="359102" cy="261610"/>
          </a:xfrm>
          <a:prstGeom prst="rect">
            <a:avLst/>
          </a:prstGeom>
          <a:solidFill>
            <a:schemeClr val="accent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Helvetica Neue Regular" charset="0"/>
              </a:rPr>
              <a:t>App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560402" y="3436419"/>
            <a:ext cx="471731" cy="261610"/>
          </a:xfrm>
          <a:prstGeom prst="rect">
            <a:avLst/>
          </a:prstGeom>
          <a:solidFill>
            <a:schemeClr val="accent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Helvetica Neue Regular" charset="0"/>
              </a:rPr>
              <a:t>Device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700089" y="3005180"/>
            <a:ext cx="49545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Helvetica Neue Regular" charset="0"/>
              </a:rPr>
              <a:t>CQ</a:t>
            </a:r>
            <a:r>
              <a:rPr lang="en-US" sz="1050" baseline="-25000" dirty="0">
                <a:latin typeface="Helvetica Neue Regular" charset="0"/>
              </a:rPr>
              <a:t>4</a:t>
            </a:r>
            <a:endParaRPr lang="en-US" sz="1050" dirty="0">
              <a:latin typeface="Helvetica Neue Regular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785938" y="3247252"/>
            <a:ext cx="2005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Helvetica Neue Regular" charset="0"/>
              </a:rPr>
              <a:t>B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1042989" y="3247252"/>
            <a:ext cx="2005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Helvetica Neue Regular" charset="0"/>
              </a:rPr>
              <a:t>C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814388" y="4111601"/>
            <a:ext cx="722537" cy="261610"/>
          </a:xfrm>
          <a:prstGeom prst="rect">
            <a:avLst/>
          </a:prstGeom>
          <a:solidFill>
            <a:schemeClr val="accent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Helvetica Neue Regular" charset="0"/>
              </a:rPr>
              <a:t>Employee</a:t>
            </a:r>
          </a:p>
        </p:txBody>
      </p:sp>
      <p:cxnSp>
        <p:nvCxnSpPr>
          <p:cNvPr id="81" name="Straight Arrow Connector 80"/>
          <p:cNvCxnSpPr>
            <a:stCxn id="69" idx="2"/>
            <a:endCxn id="79" idx="0"/>
          </p:cNvCxnSpPr>
          <p:nvPr/>
        </p:nvCxnSpPr>
        <p:spPr>
          <a:xfrm>
            <a:off x="1164697" y="4030311"/>
            <a:ext cx="10960" cy="812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814388" y="3860851"/>
            <a:ext cx="2005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Helvetica Neue Regular" charset="0"/>
              </a:rPr>
              <a:t>A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3707603" y="3874391"/>
            <a:ext cx="307185" cy="261610"/>
          </a:xfrm>
          <a:prstGeom prst="rect">
            <a:avLst/>
          </a:prstGeom>
          <a:solidFill>
            <a:schemeClr val="accent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Helvetica Neue Regular" charset="0"/>
              </a:rPr>
              <a:t>ESR</a:t>
            </a:r>
          </a:p>
        </p:txBody>
      </p:sp>
      <p:cxnSp>
        <p:nvCxnSpPr>
          <p:cNvPr id="97" name="Straight Arrow Connector 96"/>
          <p:cNvCxnSpPr>
            <a:stCxn id="103" idx="2"/>
            <a:endCxn id="96" idx="0"/>
          </p:cNvCxnSpPr>
          <p:nvPr/>
        </p:nvCxnSpPr>
        <p:spPr>
          <a:xfrm>
            <a:off x="3856095" y="3749433"/>
            <a:ext cx="5101" cy="1249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>
            <a:stCxn id="100" idx="2"/>
            <a:endCxn id="101" idx="0"/>
          </p:cNvCxnSpPr>
          <p:nvPr/>
        </p:nvCxnSpPr>
        <p:spPr>
          <a:xfrm flipH="1">
            <a:off x="2768560" y="3317511"/>
            <a:ext cx="570826" cy="1703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>
            <a:stCxn id="100" idx="2"/>
            <a:endCxn id="102" idx="0"/>
          </p:cNvCxnSpPr>
          <p:nvPr/>
        </p:nvCxnSpPr>
        <p:spPr>
          <a:xfrm>
            <a:off x="3339386" y="3317511"/>
            <a:ext cx="59915" cy="1703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3034238" y="3055901"/>
            <a:ext cx="610295" cy="2616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Helvetica Neue Regular" charset="0"/>
              </a:rPr>
              <a:t>Owner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2432314" y="3487823"/>
            <a:ext cx="672491" cy="261610"/>
          </a:xfrm>
          <a:prstGeom prst="rect">
            <a:avLst/>
          </a:prstGeom>
          <a:solidFill>
            <a:schemeClr val="accent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Helvetica Neue Regular" charset="0"/>
              </a:rPr>
              <a:t>Employee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3178458" y="3487823"/>
            <a:ext cx="441686" cy="261610"/>
          </a:xfrm>
          <a:prstGeom prst="rect">
            <a:avLst/>
          </a:prstGeom>
          <a:solidFill>
            <a:schemeClr val="accent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Helvetica Neue Regular" charset="0"/>
              </a:rPr>
              <a:t>Device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3697401" y="3487823"/>
            <a:ext cx="317387" cy="261610"/>
          </a:xfrm>
          <a:prstGeom prst="rect">
            <a:avLst/>
          </a:prstGeom>
          <a:solidFill>
            <a:schemeClr val="accent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Helvetica Neue Regular" charset="0"/>
              </a:rPr>
              <a:t>App</a:t>
            </a:r>
          </a:p>
        </p:txBody>
      </p:sp>
      <p:cxnSp>
        <p:nvCxnSpPr>
          <p:cNvPr id="104" name="Straight Arrow Connector 103"/>
          <p:cNvCxnSpPr>
            <a:stCxn id="100" idx="2"/>
            <a:endCxn id="103" idx="0"/>
          </p:cNvCxnSpPr>
          <p:nvPr/>
        </p:nvCxnSpPr>
        <p:spPr>
          <a:xfrm>
            <a:off x="3339386" y="3317511"/>
            <a:ext cx="516709" cy="1703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>
            <a:off x="2412666" y="3044647"/>
            <a:ext cx="46389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Helvetica Neue Regular" charset="0"/>
              </a:rPr>
              <a:t>CQ</a:t>
            </a:r>
            <a:r>
              <a:rPr lang="en-US" sz="1050" baseline="-25000" dirty="0">
                <a:latin typeface="Helvetica Neue Regular" charset="0"/>
              </a:rPr>
              <a:t>5</a:t>
            </a:r>
            <a:endParaRPr lang="en-US" sz="1050" dirty="0">
              <a:latin typeface="Helvetica Neue Regular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171303" y="3300058"/>
            <a:ext cx="187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Helvetica Neue Regular" charset="0"/>
              </a:rPr>
              <a:t>B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3827013" y="3673338"/>
            <a:ext cx="187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Helvetica Neue Regular" charset="0"/>
              </a:rPr>
              <a:t>C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2550727" y="3290843"/>
            <a:ext cx="187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Helvetica Neue Regular" charset="0"/>
              </a:rPr>
              <a:t>A</a:t>
            </a:r>
          </a:p>
        </p:txBody>
      </p:sp>
      <p:graphicFrame>
        <p:nvGraphicFramePr>
          <p:cNvPr id="83" name="Table 82"/>
          <p:cNvGraphicFramePr>
            <a:graphicFrameLocks noGrp="1"/>
          </p:cNvGraphicFramePr>
          <p:nvPr/>
        </p:nvGraphicFramePr>
        <p:xfrm>
          <a:off x="5787280" y="870827"/>
          <a:ext cx="2558153" cy="107782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62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18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52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48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6679">
                <a:tc>
                  <a:txBody>
                    <a:bodyPr/>
                    <a:lstStyle/>
                    <a:p>
                      <a:endParaRPr lang="en-US" sz="1300" b="0" i="0" dirty="0">
                        <a:latin typeface="Helvetica Neue Regular" charset="0"/>
                      </a:endParaRPr>
                    </a:p>
                  </a:txBody>
                  <a:tcPr marL="66670" marR="66670" marT="33335" marB="333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i="0" dirty="0">
                          <a:latin typeface="Helvetica Neue Regular" charset="0"/>
                        </a:rPr>
                        <a:t>A</a:t>
                      </a:r>
                    </a:p>
                  </a:txBody>
                  <a:tcPr marL="66670" marR="66670" marT="33335" marB="333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i="0" dirty="0">
                          <a:latin typeface="Helvetica Neue Regular" charset="0"/>
                        </a:rPr>
                        <a:t>B</a:t>
                      </a:r>
                    </a:p>
                  </a:txBody>
                  <a:tcPr marL="66670" marR="66670" marT="33335" marB="333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i="0" dirty="0">
                          <a:latin typeface="Helvetica Neue Regular" charset="0"/>
                        </a:rPr>
                        <a:t>C</a:t>
                      </a:r>
                    </a:p>
                  </a:txBody>
                  <a:tcPr marL="66670" marR="66670" marT="33335" marB="3333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383">
                <a:tc>
                  <a:txBody>
                    <a:bodyPr/>
                    <a:lstStyle/>
                    <a:p>
                      <a:pPr algn="ctr"/>
                      <a:r>
                        <a:rPr lang="en-US" sz="1300" b="0" i="0" dirty="0">
                          <a:latin typeface="Helvetica Neue Regular" charset="0"/>
                        </a:rPr>
                        <a:t>1</a:t>
                      </a:r>
                    </a:p>
                  </a:txBody>
                  <a:tcPr marL="66670" marR="66670" marT="33335" marB="33335"/>
                </a:tc>
                <a:tc>
                  <a:txBody>
                    <a:bodyPr/>
                    <a:lstStyle/>
                    <a:p>
                      <a:r>
                        <a:rPr lang="en-US" sz="1300" b="0" i="0" dirty="0">
                          <a:latin typeface="Helvetica Neue Regular" charset="0"/>
                        </a:rPr>
                        <a:t>Mike</a:t>
                      </a:r>
                    </a:p>
                  </a:txBody>
                  <a:tcPr marL="66670" marR="66670" marT="33335" marB="33335"/>
                </a:tc>
                <a:tc>
                  <a:txBody>
                    <a:bodyPr/>
                    <a:lstStyle/>
                    <a:p>
                      <a:r>
                        <a:rPr lang="en-US" sz="1300" b="0" i="0" dirty="0">
                          <a:latin typeface="Helvetica Neue Regular" charset="0"/>
                        </a:rPr>
                        <a:t>ThinkPad</a:t>
                      </a:r>
                    </a:p>
                  </a:txBody>
                  <a:tcPr marL="66670" marR="66670" marT="33335" marB="33335"/>
                </a:tc>
                <a:tc>
                  <a:txBody>
                    <a:bodyPr/>
                    <a:lstStyle/>
                    <a:p>
                      <a:r>
                        <a:rPr lang="en-US" sz="1300" b="0" i="0" dirty="0">
                          <a:latin typeface="Helvetica Neue Regular" charset="0"/>
                        </a:rPr>
                        <a:t>Office</a:t>
                      </a:r>
                    </a:p>
                  </a:txBody>
                  <a:tcPr marL="66670" marR="66670" marT="33335" marB="3333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383">
                <a:tc>
                  <a:txBody>
                    <a:bodyPr/>
                    <a:lstStyle/>
                    <a:p>
                      <a:pPr algn="ctr"/>
                      <a:r>
                        <a:rPr lang="en-US" sz="1300" b="0" i="0" dirty="0">
                          <a:latin typeface="Helvetica Neue Regular" charset="0"/>
                        </a:rPr>
                        <a:t>2</a:t>
                      </a:r>
                    </a:p>
                  </a:txBody>
                  <a:tcPr marL="66670" marR="66670" marT="33335" marB="33335"/>
                </a:tc>
                <a:tc>
                  <a:txBody>
                    <a:bodyPr/>
                    <a:lstStyle/>
                    <a:p>
                      <a:r>
                        <a:rPr lang="en-US" sz="1300" b="0" i="0" dirty="0">
                          <a:latin typeface="Helvetica Neue Regular" charset="0"/>
                        </a:rPr>
                        <a:t>Mary</a:t>
                      </a:r>
                    </a:p>
                  </a:txBody>
                  <a:tcPr marL="66670" marR="66670" marT="33335" marB="33335"/>
                </a:tc>
                <a:tc>
                  <a:txBody>
                    <a:bodyPr/>
                    <a:lstStyle/>
                    <a:p>
                      <a:r>
                        <a:rPr lang="en-US" sz="1300" b="0" i="0" dirty="0">
                          <a:latin typeface="Helvetica Neue Regular" charset="0"/>
                        </a:rPr>
                        <a:t>iPad</a:t>
                      </a:r>
                    </a:p>
                  </a:txBody>
                  <a:tcPr marL="66670" marR="66670" marT="33335" marB="33335"/>
                </a:tc>
                <a:tc>
                  <a:txBody>
                    <a:bodyPr/>
                    <a:lstStyle/>
                    <a:p>
                      <a:endParaRPr lang="en-US" sz="1300" b="0" i="0" dirty="0">
                        <a:latin typeface="Helvetica Neue Regular" charset="0"/>
                      </a:endParaRPr>
                    </a:p>
                  </a:txBody>
                  <a:tcPr marL="66670" marR="66670" marT="33335" marB="3333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383">
                <a:tc>
                  <a:txBody>
                    <a:bodyPr/>
                    <a:lstStyle/>
                    <a:p>
                      <a:pPr algn="ctr"/>
                      <a:r>
                        <a:rPr lang="en-US" sz="1300" b="0" i="0" dirty="0">
                          <a:latin typeface="Helvetica Neue Regular" charset="0"/>
                        </a:rPr>
                        <a:t>3</a:t>
                      </a:r>
                    </a:p>
                  </a:txBody>
                  <a:tcPr marL="66670" marR="66670" marT="33335" marB="33335"/>
                </a:tc>
                <a:tc>
                  <a:txBody>
                    <a:bodyPr/>
                    <a:lstStyle/>
                    <a:p>
                      <a:r>
                        <a:rPr lang="en-US" sz="1300" b="0" i="0" dirty="0">
                          <a:latin typeface="Helvetica Neue Regular" charset="0"/>
                        </a:rPr>
                        <a:t>Bob</a:t>
                      </a:r>
                    </a:p>
                  </a:txBody>
                  <a:tcPr marL="66670" marR="66670" marT="33335" marB="33335"/>
                </a:tc>
                <a:tc>
                  <a:txBody>
                    <a:bodyPr/>
                    <a:lstStyle/>
                    <a:p>
                      <a:endParaRPr lang="en-US" sz="1300" b="0" i="0" dirty="0">
                        <a:latin typeface="Helvetica Neue Regular" charset="0"/>
                      </a:endParaRPr>
                    </a:p>
                  </a:txBody>
                  <a:tcPr marL="66670" marR="66670" marT="33335" marB="33335"/>
                </a:tc>
                <a:tc>
                  <a:txBody>
                    <a:bodyPr/>
                    <a:lstStyle/>
                    <a:p>
                      <a:r>
                        <a:rPr lang="en-US" sz="1300" b="0" i="0" dirty="0">
                          <a:latin typeface="Helvetica Neue Regular" charset="0"/>
                        </a:rPr>
                        <a:t>Dropbox</a:t>
                      </a:r>
                    </a:p>
                  </a:txBody>
                  <a:tcPr marL="66670" marR="66670" marT="33335" marB="3333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4" name="Content Placeholder 5"/>
          <p:cNvSpPr>
            <a:spLocks noGrp="1"/>
          </p:cNvSpPr>
          <p:nvPr>
            <p:ph sz="quarter" idx="12"/>
          </p:nvPr>
        </p:nvSpPr>
        <p:spPr>
          <a:xfrm>
            <a:off x="6650037" y="235738"/>
            <a:ext cx="2151063" cy="43021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285096"/>
                </a:solidFill>
              </a:rPr>
              <a:t>[Shen </a:t>
            </a:r>
            <a:r>
              <a:rPr lang="en-US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</a:t>
            </a:r>
            <a:r>
              <a:rPr lang="en-US" dirty="0">
                <a:solidFill>
                  <a:srgbClr val="285096"/>
                </a:solidFill>
              </a:rPr>
              <a:t> 2014]</a:t>
            </a:r>
          </a:p>
        </p:txBody>
      </p:sp>
      <p:sp>
        <p:nvSpPr>
          <p:cNvPr id="6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2738502" y="4735156"/>
            <a:ext cx="3255321" cy="316531"/>
          </a:xfrm>
        </p:spPr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21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30" grpId="0"/>
      <p:bldP spid="31" grpId="0"/>
      <p:bldP spid="32" grpId="0"/>
      <p:bldP spid="33" grpId="0"/>
      <p:bldP spid="38" grpId="0" animBg="1"/>
      <p:bldP spid="39" grpId="0" animBg="1"/>
      <p:bldP spid="41" grpId="0" animBg="1"/>
      <p:bldP spid="43" grpId="0"/>
      <p:bldP spid="44" grpId="0"/>
      <p:bldP spid="45" grpId="0"/>
      <p:bldP spid="46" grpId="0"/>
      <p:bldP spid="54" grpId="0" animBg="1"/>
      <p:bldP spid="55" grpId="0"/>
      <p:bldP spid="59" grpId="0" animBg="1"/>
      <p:bldP spid="60" grpId="0" animBg="1"/>
      <p:bldP spid="61" grpId="0" animBg="1"/>
      <p:bldP spid="62" grpId="0" animBg="1"/>
      <p:bldP spid="64" grpId="0"/>
      <p:bldP spid="65" grpId="0"/>
      <p:bldP spid="66" grpId="0"/>
      <p:bldP spid="69" grpId="0" animBg="1"/>
      <p:bldP spid="73" grpId="0" animBg="1"/>
      <p:bldP spid="74" grpId="0" animBg="1"/>
      <p:bldP spid="75" grpId="0" animBg="1"/>
      <p:bldP spid="76" grpId="0"/>
      <p:bldP spid="77" grpId="0"/>
      <p:bldP spid="78" grpId="0"/>
      <p:bldP spid="79" grpId="0" animBg="1"/>
      <p:bldP spid="82" grpId="0"/>
      <p:bldP spid="96" grpId="0" animBg="1"/>
      <p:bldP spid="100" grpId="0" animBg="1"/>
      <p:bldP spid="101" grpId="0" animBg="1"/>
      <p:bldP spid="102" grpId="0" animBg="1"/>
      <p:bldP spid="103" grpId="0" animBg="1"/>
      <p:bldP spid="105" grpId="0"/>
      <p:bldP spid="106" grpId="0"/>
      <p:bldP spid="107" grpId="0"/>
      <p:bldP spid="10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Validity verification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2820202" y="4722799"/>
            <a:ext cx="3173621" cy="274637"/>
          </a:xfrm>
        </p:spPr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285096"/>
                </a:solidFill>
              </a:rPr>
              <a:t>[Shen</a:t>
            </a:r>
            <a:r>
              <a:rPr lang="en-US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 et al.,</a:t>
            </a:r>
            <a:r>
              <a:rPr lang="en-US" dirty="0">
                <a:solidFill>
                  <a:srgbClr val="285096"/>
                </a:solidFill>
              </a:rPr>
              <a:t> 2014]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29184" y="920429"/>
            <a:ext cx="4199954" cy="579759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Helvetica Neue Regular" charset="0"/>
              </a:rPr>
              <a:t>Naïve: check all candidate queries singularly if they return ALL examples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42900" y="1754666"/>
            <a:ext cx="4186238" cy="57975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Helvetica Neue Regular" charset="0"/>
              </a:rPr>
              <a:t>Better: exploit substructures in candidate queries for pruning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42900" y="2536690"/>
            <a:ext cx="4186238" cy="85836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Helvetica Neue Regular" charset="0"/>
              </a:rPr>
              <a:t>Best: adaptively select the substructures to have the min number of evaluations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375621" y="3268447"/>
            <a:ext cx="1135572" cy="406084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 Regular" charset="0"/>
              </a:rPr>
              <a:t>NP-hard</a:t>
            </a:r>
          </a:p>
        </p:txBody>
      </p:sp>
      <p:grpSp>
        <p:nvGrpSpPr>
          <p:cNvPr id="54" name="Group 53"/>
          <p:cNvGrpSpPr/>
          <p:nvPr/>
        </p:nvGrpSpPr>
        <p:grpSpPr>
          <a:xfrm>
            <a:off x="5426595" y="2408577"/>
            <a:ext cx="1706330" cy="1047647"/>
            <a:chOff x="5139088" y="351453"/>
            <a:chExt cx="1706330" cy="1047647"/>
          </a:xfrm>
        </p:grpSpPr>
        <p:cxnSp>
          <p:nvCxnSpPr>
            <p:cNvPr id="55" name="Straight Arrow Connector 54"/>
            <p:cNvCxnSpPr>
              <a:stCxn id="57" idx="2"/>
              <a:endCxn id="58" idx="0"/>
            </p:cNvCxnSpPr>
            <p:nvPr/>
          </p:nvCxnSpPr>
          <p:spPr>
            <a:xfrm flipH="1">
              <a:off x="5605881" y="690007"/>
              <a:ext cx="487814" cy="37053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>
              <a:stCxn id="57" idx="2"/>
              <a:endCxn id="59" idx="0"/>
            </p:cNvCxnSpPr>
            <p:nvPr/>
          </p:nvCxnSpPr>
          <p:spPr>
            <a:xfrm>
              <a:off x="6093695" y="690007"/>
              <a:ext cx="408262" cy="35936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5575481" y="351453"/>
              <a:ext cx="1036427" cy="338554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Helvetica Neue Regular" charset="0"/>
                </a:rPr>
                <a:t>Owner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139088" y="1060546"/>
              <a:ext cx="933585" cy="338554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1600" u="sng" dirty="0">
                  <a:solidFill>
                    <a:schemeClr val="bg1"/>
                  </a:solidFill>
                  <a:latin typeface="Helvetica Neue Regular" charset="0"/>
                </a:rPr>
                <a:t>Employee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158496" y="1049375"/>
              <a:ext cx="686922" cy="338554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1600" u="sng" dirty="0">
                  <a:solidFill>
                    <a:schemeClr val="bg1"/>
                  </a:solidFill>
                  <a:latin typeface="Helvetica Neue Regular" charset="0"/>
                </a:rPr>
                <a:t>Device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148075" y="744906"/>
              <a:ext cx="2794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Helvetica Neue Regular" charset="0"/>
                </a:rPr>
                <a:t>A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965336" y="733178"/>
              <a:ext cx="2794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Helvetica Neue Regular" charset="0"/>
                </a:rPr>
                <a:t>B</a:t>
              </a:r>
            </a:p>
          </p:txBody>
        </p:sp>
      </p:grpSp>
      <p:pic>
        <p:nvPicPr>
          <p:cNvPr id="6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5784" y="782353"/>
            <a:ext cx="2208726" cy="1023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9" name="Group 68"/>
          <p:cNvGrpSpPr/>
          <p:nvPr/>
        </p:nvGrpSpPr>
        <p:grpSpPr>
          <a:xfrm>
            <a:off x="5328022" y="3636818"/>
            <a:ext cx="1540146" cy="1016870"/>
            <a:chOff x="5139088" y="351453"/>
            <a:chExt cx="1706330" cy="1016870"/>
          </a:xfrm>
        </p:grpSpPr>
        <p:cxnSp>
          <p:nvCxnSpPr>
            <p:cNvPr id="70" name="Straight Arrow Connector 69"/>
            <p:cNvCxnSpPr>
              <a:stCxn id="72" idx="2"/>
              <a:endCxn id="73" idx="0"/>
            </p:cNvCxnSpPr>
            <p:nvPr/>
          </p:nvCxnSpPr>
          <p:spPr>
            <a:xfrm flipH="1">
              <a:off x="5605881" y="659230"/>
              <a:ext cx="487813" cy="40131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>
              <a:stCxn id="72" idx="2"/>
              <a:endCxn id="74" idx="0"/>
            </p:cNvCxnSpPr>
            <p:nvPr/>
          </p:nvCxnSpPr>
          <p:spPr>
            <a:xfrm>
              <a:off x="6093695" y="659230"/>
              <a:ext cx="408263" cy="39014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5575482" y="351453"/>
              <a:ext cx="1036426" cy="307777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Helvetica Neue Regular" charset="0"/>
                </a:rPr>
                <a:t>Owner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139088" y="1060546"/>
              <a:ext cx="933585" cy="307777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1400" u="sng" dirty="0">
                  <a:solidFill>
                    <a:schemeClr val="bg1"/>
                  </a:solidFill>
                  <a:latin typeface="Helvetica Neue Regular" charset="0"/>
                </a:rPr>
                <a:t>Employee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6158496" y="1049375"/>
              <a:ext cx="686922" cy="307777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1400" u="sng" dirty="0">
                  <a:solidFill>
                    <a:schemeClr val="bg1"/>
                  </a:solidFill>
                  <a:latin typeface="Helvetica Neue Regular" charset="0"/>
                </a:rPr>
                <a:t>Device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148075" y="744905"/>
              <a:ext cx="2794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Helvetica Neue Regular" charset="0"/>
                </a:rPr>
                <a:t>A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040501" y="744357"/>
              <a:ext cx="2794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Helvetica Neue Regular" charset="0"/>
                </a:rPr>
                <a:t>B</a:t>
              </a:r>
            </a:p>
          </p:txBody>
        </p:sp>
      </p:grpSp>
      <p:sp>
        <p:nvSpPr>
          <p:cNvPr id="81" name="TextBox 80"/>
          <p:cNvSpPr txBox="1"/>
          <p:nvPr/>
        </p:nvSpPr>
        <p:spPr>
          <a:xfrm>
            <a:off x="6980525" y="4350907"/>
            <a:ext cx="47957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u="sng" dirty="0">
                <a:solidFill>
                  <a:schemeClr val="bg1"/>
                </a:solidFill>
                <a:latin typeface="Helvetica Neue Regular" charset="0"/>
              </a:rPr>
              <a:t>App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7132925" y="4015329"/>
            <a:ext cx="2794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Helvetica Neue Regular" charset="0"/>
              </a:rPr>
              <a:t>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/>
              <p:cNvSpPr txBox="1"/>
              <p:nvPr/>
            </p:nvSpPr>
            <p:spPr>
              <a:xfrm>
                <a:off x="7377046" y="2513303"/>
                <a:ext cx="1766954" cy="646331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Helvetica Neue Regular" charset="0"/>
                  </a:rPr>
                  <a:t>Sub 1 fails =&gt; 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bg1"/>
                        </a:solidFill>
                        <a:latin typeface="Cambria Math"/>
                      </a:rPr>
                      <m:t>𝐶</m:t>
                    </m:r>
                    <m:sSub>
                      <m:sSubPr>
                        <m:ctrlPr>
                          <a:rPr lang="en-US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i="1" dirty="0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Helvetica Neue Regular" charset="0"/>
                  </a:rPr>
                  <a:t> invalid</a:t>
                </a:r>
              </a:p>
            </p:txBody>
          </p:sp>
        </mc:Choice>
        <mc:Fallback xmlns="">
          <p:sp>
            <p:nvSpPr>
              <p:cNvPr id="85" name="TextBox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7046" y="2513303"/>
                <a:ext cx="1766954" cy="646331"/>
              </a:xfrm>
              <a:prstGeom prst="rect">
                <a:avLst/>
              </a:prstGeom>
              <a:blipFill rotWithShape="0">
                <a:blip r:embed="rId3"/>
                <a:stretch>
                  <a:fillRect l="-2759" t="-4717" r="-345" b="-1415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TextBox 85"/>
          <p:cNvSpPr txBox="1"/>
          <p:nvPr/>
        </p:nvSpPr>
        <p:spPr>
          <a:xfrm>
            <a:off x="7377046" y="3537279"/>
            <a:ext cx="1766954" cy="64633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Helvetica Neue Regular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Sub 1 fails =&gt;</a:t>
            </a:r>
          </a:p>
          <a:p>
            <a:r>
              <a:rPr lang="en-US" dirty="0"/>
              <a:t>Sub 2 fails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4699134" y="2380525"/>
            <a:ext cx="13765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Helvetica Neue Regular" charset="0"/>
              </a:rPr>
              <a:t> Sub </a:t>
            </a:r>
            <a:r>
              <a:rPr lang="en-US" sz="1600" dirty="0">
                <a:latin typeface="Helvetica Neue Regular" charset="0"/>
              </a:rPr>
              <a:t>1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4766584" y="3662520"/>
            <a:ext cx="14093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Helvetica Neue Regular" charset="0"/>
              </a:rPr>
              <a:t>Sub </a:t>
            </a:r>
            <a:r>
              <a:rPr lang="en-US" sz="1600" dirty="0">
                <a:latin typeface="Helvetica Neue Regular" charset="0"/>
              </a:rPr>
              <a:t>2</a:t>
            </a:r>
          </a:p>
        </p:txBody>
      </p:sp>
      <p:cxnSp>
        <p:nvCxnSpPr>
          <p:cNvPr id="48" name="Straight Arrow Connector 47"/>
          <p:cNvCxnSpPr>
            <a:stCxn id="72" idx="2"/>
            <a:endCxn id="83" idx="2"/>
          </p:cNvCxnSpPr>
          <p:nvPr/>
        </p:nvCxnSpPr>
        <p:spPr>
          <a:xfrm>
            <a:off x="6189657" y="3944595"/>
            <a:ext cx="1083006" cy="3785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7709707" y="843957"/>
            <a:ext cx="1350317" cy="57975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Helvetica Neue" charset="0"/>
                <a:ea typeface="Helvetica Neue" charset="0"/>
                <a:cs typeface="Helvetica Neue" charset="0"/>
              </a:rPr>
              <a:t>Candidate query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318028" y="1887161"/>
            <a:ext cx="1629793" cy="36042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Helvetica Neue" charset="0"/>
                <a:ea typeface="Helvetica Neue" charset="0"/>
                <a:cs typeface="Helvetica Neue" charset="0"/>
              </a:rPr>
              <a:t>Substructures</a:t>
            </a:r>
          </a:p>
        </p:txBody>
      </p:sp>
    </p:spTree>
    <p:extLst>
      <p:ext uri="{BB962C8B-B14F-4D97-AF65-F5344CB8AC3E}">
        <p14:creationId xmlns:p14="http://schemas.microsoft.com/office/powerpoint/2010/main" val="3547489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3" grpId="0"/>
      <p:bldP spid="85" grpId="0" animBg="1"/>
      <p:bldP spid="86" grpId="0" animBg="1"/>
      <p:bldP spid="88" grpId="0"/>
      <p:bldP spid="89" grpId="0"/>
      <p:bldP spid="4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data </a:t>
            </a:r>
            <a:r>
              <a:rPr lang="mr-IN" dirty="0"/>
              <a:t>–</a:t>
            </a:r>
            <a:r>
              <a:rPr lang="en-US" dirty="0"/>
              <a:t> Easy value?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84" y="848441"/>
            <a:ext cx="2702693" cy="19222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1476" y="1939921"/>
            <a:ext cx="4714914" cy="2583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218" y="2770677"/>
            <a:ext cx="2093881" cy="175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503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Minimal Project Join REQ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2608729" y="4735156"/>
            <a:ext cx="3385094" cy="220913"/>
          </a:xfrm>
        </p:spPr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/>
        <p:txBody>
          <a:bodyPr>
            <a:normAutofit fontScale="92500"/>
          </a:bodyPr>
          <a:lstStyle/>
          <a:p>
            <a:r>
              <a:rPr lang="en-US" dirty="0">
                <a:solidFill>
                  <a:srgbClr val="285096"/>
                </a:solidFill>
              </a:rPr>
              <a:t>[</a:t>
            </a:r>
            <a:r>
              <a:rPr lang="en-US" dirty="0" err="1">
                <a:solidFill>
                  <a:srgbClr val="285096"/>
                </a:solidFill>
              </a:rPr>
              <a:t>Psallidas</a:t>
            </a:r>
            <a:r>
              <a:rPr lang="en-US" dirty="0">
                <a:solidFill>
                  <a:srgbClr val="285096"/>
                </a:solidFill>
              </a:rPr>
              <a:t> </a:t>
            </a:r>
            <a:r>
              <a:rPr lang="en-US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</a:t>
            </a:r>
            <a:r>
              <a:rPr lang="en-US" dirty="0">
                <a:solidFill>
                  <a:srgbClr val="285096"/>
                </a:solidFill>
              </a:rPr>
              <a:t> 2015]</a:t>
            </a:r>
          </a:p>
        </p:txBody>
      </p:sp>
      <p:sp>
        <p:nvSpPr>
          <p:cNvPr id="7" name="Rectangle 6"/>
          <p:cNvSpPr/>
          <p:nvPr/>
        </p:nvSpPr>
        <p:spPr>
          <a:xfrm>
            <a:off x="3566625" y="2544796"/>
            <a:ext cx="1872943" cy="4870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 Regular" charset="0"/>
              </a:rPr>
              <a:t>S4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4709" y="1559248"/>
            <a:ext cx="648982" cy="648982"/>
          </a:xfrm>
          <a:prstGeom prst="rect">
            <a:avLst/>
          </a:prstGeom>
        </p:spPr>
      </p:pic>
      <p:cxnSp>
        <p:nvCxnSpPr>
          <p:cNvPr id="14" name="Straight Arrow Connector 13"/>
          <p:cNvCxnSpPr>
            <a:stCxn id="12" idx="2"/>
            <a:endCxn id="7" idx="0"/>
          </p:cNvCxnSpPr>
          <p:nvPr/>
        </p:nvCxnSpPr>
        <p:spPr>
          <a:xfrm>
            <a:off x="4499200" y="2208230"/>
            <a:ext cx="3897" cy="336566"/>
          </a:xfrm>
          <a:prstGeom prst="straightConnector1">
            <a:avLst/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7" idx="3"/>
          </p:cNvCxnSpPr>
          <p:nvPr/>
        </p:nvCxnSpPr>
        <p:spPr>
          <a:xfrm flipV="1">
            <a:off x="5439568" y="2788332"/>
            <a:ext cx="554255" cy="2"/>
          </a:xfrm>
          <a:prstGeom prst="straightConnector1">
            <a:avLst/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928610" y="2465167"/>
            <a:ext cx="1526738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Helvetica Neue Regular" charset="0"/>
              </a:rPr>
              <a:t>Partial</a:t>
            </a:r>
            <a:r>
              <a:rPr lang="en-US" dirty="0">
                <a:solidFill>
                  <a:srgbClr val="000000"/>
                </a:solidFill>
                <a:latin typeface="Helvetica Neue Regular" charset="0"/>
              </a:rPr>
              <a:t> query table</a:t>
            </a:r>
          </a:p>
        </p:txBody>
      </p:sp>
      <p:cxnSp>
        <p:nvCxnSpPr>
          <p:cNvPr id="29" name="Straight Arrow Connector 28"/>
          <p:cNvCxnSpPr>
            <a:stCxn id="28" idx="3"/>
            <a:endCxn id="7" idx="1"/>
          </p:cNvCxnSpPr>
          <p:nvPr/>
        </p:nvCxnSpPr>
        <p:spPr>
          <a:xfrm>
            <a:off x="2455348" y="2788333"/>
            <a:ext cx="1111277" cy="1"/>
          </a:xfrm>
          <a:prstGeom prst="straightConnector1">
            <a:avLst/>
          </a:prstGeom>
          <a:ln w="12700" cmpd="sng">
            <a:solidFill>
              <a:schemeClr val="tx1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926735" y="910650"/>
            <a:ext cx="7144931" cy="479323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 Regular" charset="0"/>
              </a:rPr>
              <a:t>Main idea: Allow missing rows/columns and rank the k best queries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349571" y="3413790"/>
          <a:ext cx="2577514" cy="80744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555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18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52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48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6679">
                <a:tc>
                  <a:txBody>
                    <a:bodyPr/>
                    <a:lstStyle/>
                    <a:p>
                      <a:endParaRPr lang="en-US" sz="1300" b="0" i="0" dirty="0">
                        <a:latin typeface="Helvetica Neue Regular" charset="0"/>
                      </a:endParaRPr>
                    </a:p>
                  </a:txBody>
                  <a:tcPr marL="66670" marR="66670" marT="33335" marB="333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i="0" dirty="0">
                          <a:latin typeface="Helvetica Neue Regular" charset="0"/>
                        </a:rPr>
                        <a:t>A</a:t>
                      </a:r>
                    </a:p>
                  </a:txBody>
                  <a:tcPr marL="66670" marR="66670" marT="33335" marB="333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i="0" dirty="0">
                          <a:latin typeface="Helvetica Neue Regular" charset="0"/>
                        </a:rPr>
                        <a:t>B</a:t>
                      </a:r>
                    </a:p>
                  </a:txBody>
                  <a:tcPr marL="66670" marR="66670" marT="33335" marB="333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i="0" dirty="0">
                          <a:latin typeface="Helvetica Neue Regular" charset="0"/>
                        </a:rPr>
                        <a:t>C</a:t>
                      </a:r>
                    </a:p>
                  </a:txBody>
                  <a:tcPr marL="66670" marR="66670" marT="33335" marB="3333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383">
                <a:tc>
                  <a:txBody>
                    <a:bodyPr/>
                    <a:lstStyle/>
                    <a:p>
                      <a:pPr algn="ctr"/>
                      <a:r>
                        <a:rPr lang="en-US" sz="1300" b="0" i="0" dirty="0">
                          <a:latin typeface="Helvetica Neue Regular" charset="0"/>
                        </a:rPr>
                        <a:t>1</a:t>
                      </a:r>
                    </a:p>
                  </a:txBody>
                  <a:tcPr marL="66670" marR="66670" marT="33335" marB="33335"/>
                </a:tc>
                <a:tc>
                  <a:txBody>
                    <a:bodyPr/>
                    <a:lstStyle/>
                    <a:p>
                      <a:r>
                        <a:rPr lang="en-US" sz="1300" b="0" i="0" dirty="0">
                          <a:latin typeface="Helvetica Neue Regular" charset="0"/>
                        </a:rPr>
                        <a:t>John</a:t>
                      </a:r>
                    </a:p>
                  </a:txBody>
                  <a:tcPr marL="66670" marR="66670" marT="33335" marB="33335"/>
                </a:tc>
                <a:tc>
                  <a:txBody>
                    <a:bodyPr/>
                    <a:lstStyle/>
                    <a:p>
                      <a:r>
                        <a:rPr lang="en-US" sz="1300" b="0" i="0" dirty="0">
                          <a:latin typeface="Helvetica Neue Regular" charset="0"/>
                        </a:rPr>
                        <a:t>Smith</a:t>
                      </a:r>
                    </a:p>
                  </a:txBody>
                  <a:tcPr marL="66670" marR="66670" marT="33335" marB="33335"/>
                </a:tc>
                <a:tc>
                  <a:txBody>
                    <a:bodyPr/>
                    <a:lstStyle/>
                    <a:p>
                      <a:r>
                        <a:rPr lang="en-US" sz="1300" b="0" i="0" dirty="0">
                          <a:latin typeface="Helvetica Neue Regular" charset="0"/>
                        </a:rPr>
                        <a:t>Xbox</a:t>
                      </a:r>
                    </a:p>
                  </a:txBody>
                  <a:tcPr marL="66670" marR="66670" marT="33335" marB="3333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383">
                <a:tc>
                  <a:txBody>
                    <a:bodyPr/>
                    <a:lstStyle/>
                    <a:p>
                      <a:pPr algn="ctr"/>
                      <a:r>
                        <a:rPr lang="en-US" sz="1300" b="0" i="0" dirty="0">
                          <a:latin typeface="Helvetica Neue Regular" charset="0"/>
                        </a:rPr>
                        <a:t>2</a:t>
                      </a:r>
                    </a:p>
                  </a:txBody>
                  <a:tcPr marL="66670" marR="66670" marT="33335" marB="33335"/>
                </a:tc>
                <a:tc>
                  <a:txBody>
                    <a:bodyPr/>
                    <a:lstStyle/>
                    <a:p>
                      <a:r>
                        <a:rPr lang="en-US" sz="1300" b="0" i="0" dirty="0">
                          <a:latin typeface="Helvetica Neue Regular" charset="0"/>
                        </a:rPr>
                        <a:t>Jill</a:t>
                      </a:r>
                    </a:p>
                  </a:txBody>
                  <a:tcPr marL="66670" marR="66670" marT="33335" marB="33335"/>
                </a:tc>
                <a:tc>
                  <a:txBody>
                    <a:bodyPr/>
                    <a:lstStyle/>
                    <a:p>
                      <a:r>
                        <a:rPr lang="en-US" sz="1300" b="0" i="0" dirty="0">
                          <a:latin typeface="Helvetica Neue Regular" charset="0"/>
                        </a:rPr>
                        <a:t>Hans</a:t>
                      </a:r>
                    </a:p>
                  </a:txBody>
                  <a:tcPr marL="66670" marR="66670" marT="33335" marB="33335"/>
                </a:tc>
                <a:tc>
                  <a:txBody>
                    <a:bodyPr/>
                    <a:lstStyle/>
                    <a:p>
                      <a:r>
                        <a:rPr lang="en-US" sz="1300" b="0" i="0" dirty="0">
                          <a:latin typeface="Helvetica Neue Regular" charset="0"/>
                        </a:rPr>
                        <a:t>Surface</a:t>
                      </a:r>
                    </a:p>
                  </a:txBody>
                  <a:tcPr marL="66670" marR="66670" marT="33335" marB="3333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20" name="Group 19"/>
          <p:cNvGrpSpPr/>
          <p:nvPr/>
        </p:nvGrpSpPr>
        <p:grpSpPr>
          <a:xfrm>
            <a:off x="5993823" y="1559248"/>
            <a:ext cx="2969275" cy="2787642"/>
            <a:chOff x="9048551" y="747445"/>
            <a:chExt cx="2969275" cy="2787642"/>
          </a:xfrm>
        </p:grpSpPr>
        <p:sp>
          <p:nvSpPr>
            <p:cNvPr id="24" name="Rectangle 23"/>
            <p:cNvSpPr/>
            <p:nvPr/>
          </p:nvSpPr>
          <p:spPr>
            <a:xfrm>
              <a:off x="9234271" y="769570"/>
              <a:ext cx="2590972" cy="2765517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Helvetica Neue Regular" charset="0"/>
              </a:endParaRP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9252458" y="1116039"/>
              <a:ext cx="2469494" cy="935419"/>
              <a:chOff x="8108763" y="1121477"/>
              <a:chExt cx="2496078" cy="935419"/>
            </a:xfrm>
          </p:grpSpPr>
          <p:sp>
            <p:nvSpPr>
              <p:cNvPr id="50" name="Rectangle 49"/>
              <p:cNvSpPr/>
              <p:nvPr/>
            </p:nvSpPr>
            <p:spPr>
              <a:xfrm>
                <a:off x="8612130" y="1121477"/>
                <a:ext cx="545958" cy="219392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>
                    <a:solidFill>
                      <a:schemeClr val="bg1"/>
                    </a:solidFill>
                    <a:latin typeface="Helvetica Neue Regular" charset="0"/>
                  </a:rPr>
                  <a:t>Sales</a:t>
                </a: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8108763" y="1503808"/>
                <a:ext cx="755873" cy="227889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>
                    <a:solidFill>
                      <a:schemeClr val="bg1"/>
                    </a:solidFill>
                    <a:latin typeface="Helvetica Neue Regular" charset="0"/>
                  </a:rPr>
                  <a:t>Products</a:t>
                </a: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8924795" y="1503417"/>
                <a:ext cx="866217" cy="228600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>
                    <a:solidFill>
                      <a:schemeClr val="bg1"/>
                    </a:solidFill>
                    <a:latin typeface="Helvetica Neue Regular" charset="0"/>
                  </a:rPr>
                  <a:t>Customers</a:t>
                </a:r>
              </a:p>
            </p:txBody>
          </p:sp>
          <p:cxnSp>
            <p:nvCxnSpPr>
              <p:cNvPr id="53" name="Straight Arrow Connector 52"/>
              <p:cNvCxnSpPr/>
              <p:nvPr/>
            </p:nvCxnSpPr>
            <p:spPr>
              <a:xfrm flipH="1">
                <a:off x="8486700" y="1340869"/>
                <a:ext cx="398409" cy="162939"/>
              </a:xfrm>
              <a:prstGeom prst="straightConnector1">
                <a:avLst/>
              </a:prstGeom>
              <a:ln w="31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/>
              <p:cNvCxnSpPr/>
              <p:nvPr/>
            </p:nvCxnSpPr>
            <p:spPr>
              <a:xfrm>
                <a:off x="8885109" y="1340869"/>
                <a:ext cx="472794" cy="162548"/>
              </a:xfrm>
              <a:prstGeom prst="straightConnector1">
                <a:avLst/>
              </a:prstGeom>
              <a:ln w="31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/>
              <p:cNvCxnSpPr/>
              <p:nvPr/>
            </p:nvCxnSpPr>
            <p:spPr>
              <a:xfrm>
                <a:off x="8486700" y="1731697"/>
                <a:ext cx="1058" cy="108090"/>
              </a:xfrm>
              <a:prstGeom prst="straightConnector1">
                <a:avLst/>
              </a:prstGeom>
              <a:ln w="3175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6" name="Group 55"/>
              <p:cNvGrpSpPr/>
              <p:nvPr/>
            </p:nvGrpSpPr>
            <p:grpSpPr>
              <a:xfrm>
                <a:off x="8829987" y="1839787"/>
                <a:ext cx="1774854" cy="217109"/>
                <a:chOff x="693646" y="4450694"/>
                <a:chExt cx="1774854" cy="217109"/>
              </a:xfrm>
            </p:grpSpPr>
            <p:sp>
              <p:nvSpPr>
                <p:cNvPr id="60" name="Rectangle 59"/>
                <p:cNvSpPr/>
                <p:nvPr/>
              </p:nvSpPr>
              <p:spPr>
                <a:xfrm>
                  <a:off x="693646" y="4450694"/>
                  <a:ext cx="890054" cy="217109"/>
                </a:xfrm>
                <a:prstGeom prst="rect">
                  <a:avLst/>
                </a:prstGeom>
                <a:solidFill>
                  <a:srgbClr val="FFC000"/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50" dirty="0">
                      <a:solidFill>
                        <a:schemeClr val="tx1"/>
                      </a:solidFill>
                      <a:latin typeface="Helvetica Neue Regular" charset="0"/>
                    </a:rPr>
                    <a:t>First Name</a:t>
                  </a:r>
                </a:p>
              </p:txBody>
            </p:sp>
            <p:sp>
              <p:nvSpPr>
                <p:cNvPr id="61" name="Rectangle 60"/>
                <p:cNvSpPr/>
                <p:nvPr/>
              </p:nvSpPr>
              <p:spPr>
                <a:xfrm>
                  <a:off x="1584093" y="4450694"/>
                  <a:ext cx="884407" cy="216417"/>
                </a:xfrm>
                <a:prstGeom prst="rect">
                  <a:avLst/>
                </a:prstGeom>
                <a:solidFill>
                  <a:srgbClr val="99CCFF"/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50" dirty="0">
                      <a:solidFill>
                        <a:schemeClr val="tx1"/>
                      </a:solidFill>
                      <a:latin typeface="Helvetica Neue Regular" charset="0"/>
                    </a:rPr>
                    <a:t>Last Name</a:t>
                  </a:r>
                </a:p>
              </p:txBody>
            </p:sp>
          </p:grpSp>
          <p:sp>
            <p:nvSpPr>
              <p:cNvPr id="57" name="Rectangle 56"/>
              <p:cNvSpPr/>
              <p:nvPr/>
            </p:nvSpPr>
            <p:spPr>
              <a:xfrm>
                <a:off x="8148155" y="1839787"/>
                <a:ext cx="679207" cy="216417"/>
              </a:xfrm>
              <a:prstGeom prst="rect">
                <a:avLst/>
              </a:prstGeom>
              <a:solidFill>
                <a:srgbClr val="92D050"/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>
                    <a:solidFill>
                      <a:schemeClr val="tx1"/>
                    </a:solidFill>
                    <a:latin typeface="Helvetica Neue Regular" charset="0"/>
                  </a:rPr>
                  <a:t>Name</a:t>
                </a:r>
              </a:p>
            </p:txBody>
          </p:sp>
          <p:cxnSp>
            <p:nvCxnSpPr>
              <p:cNvPr id="58" name="Straight Arrow Connector 57"/>
              <p:cNvCxnSpPr/>
              <p:nvPr/>
            </p:nvCxnSpPr>
            <p:spPr>
              <a:xfrm>
                <a:off x="9357904" y="1732017"/>
                <a:ext cx="804734" cy="107770"/>
              </a:xfrm>
              <a:prstGeom prst="straightConnector1">
                <a:avLst/>
              </a:prstGeom>
              <a:ln w="3175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/>
              <p:cNvCxnSpPr/>
              <p:nvPr/>
            </p:nvCxnSpPr>
            <p:spPr>
              <a:xfrm flipH="1">
                <a:off x="9275015" y="1732017"/>
                <a:ext cx="82889" cy="107770"/>
              </a:xfrm>
              <a:prstGeom prst="straightConnector1">
                <a:avLst/>
              </a:prstGeom>
              <a:ln w="3175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/>
            <p:cNvGrpSpPr/>
            <p:nvPr/>
          </p:nvGrpSpPr>
          <p:grpSpPr>
            <a:xfrm>
              <a:off x="9328852" y="2220860"/>
              <a:ext cx="2240497" cy="1207982"/>
              <a:chOff x="4774505" y="2750874"/>
              <a:chExt cx="2264627" cy="1207982"/>
            </a:xfrm>
          </p:grpSpPr>
          <p:grpSp>
            <p:nvGrpSpPr>
              <p:cNvPr id="34" name="Group 33"/>
              <p:cNvGrpSpPr/>
              <p:nvPr/>
            </p:nvGrpSpPr>
            <p:grpSpPr>
              <a:xfrm>
                <a:off x="4774505" y="2750874"/>
                <a:ext cx="2167516" cy="863791"/>
                <a:chOff x="8115347" y="1118677"/>
                <a:chExt cx="2167516" cy="863791"/>
              </a:xfrm>
            </p:grpSpPr>
            <p:sp>
              <p:nvSpPr>
                <p:cNvPr id="37" name="Rectangle 36"/>
                <p:cNvSpPr/>
                <p:nvPr/>
              </p:nvSpPr>
              <p:spPr>
                <a:xfrm>
                  <a:off x="8615275" y="1118677"/>
                  <a:ext cx="540933" cy="190234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50" dirty="0">
                      <a:solidFill>
                        <a:schemeClr val="bg1"/>
                      </a:solidFill>
                      <a:latin typeface="Helvetica Neue Regular" charset="0"/>
                    </a:rPr>
                    <a:t>Sales</a:t>
                  </a:r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8115347" y="1410498"/>
                  <a:ext cx="763543" cy="225675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50" dirty="0">
                      <a:solidFill>
                        <a:schemeClr val="bg1"/>
                      </a:solidFill>
                      <a:latin typeface="Helvetica Neue Regular" charset="0"/>
                    </a:rPr>
                    <a:t>Products</a:t>
                  </a:r>
                </a:p>
              </p:txBody>
            </p:sp>
            <p:sp>
              <p:nvSpPr>
                <p:cNvPr id="40" name="Rectangle 39"/>
                <p:cNvSpPr/>
                <p:nvPr/>
              </p:nvSpPr>
              <p:spPr>
                <a:xfrm>
                  <a:off x="8929406" y="1410498"/>
                  <a:ext cx="894770" cy="217109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50" dirty="0">
                      <a:solidFill>
                        <a:schemeClr val="bg1"/>
                      </a:solidFill>
                      <a:latin typeface="Helvetica Neue Regular" charset="0"/>
                    </a:rPr>
                    <a:t>Customers</a:t>
                  </a:r>
                </a:p>
              </p:txBody>
            </p:sp>
            <p:cxnSp>
              <p:nvCxnSpPr>
                <p:cNvPr id="41" name="Straight Arrow Connector 40"/>
                <p:cNvCxnSpPr/>
                <p:nvPr/>
              </p:nvCxnSpPr>
              <p:spPr>
                <a:xfrm flipH="1">
                  <a:off x="8497119" y="1308911"/>
                  <a:ext cx="388623" cy="101587"/>
                </a:xfrm>
                <a:prstGeom prst="straightConnector1">
                  <a:avLst/>
                </a:prstGeom>
                <a:ln w="31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Arrow Connector 41"/>
                <p:cNvCxnSpPr/>
                <p:nvPr/>
              </p:nvCxnSpPr>
              <p:spPr>
                <a:xfrm>
                  <a:off x="8885742" y="1308911"/>
                  <a:ext cx="491049" cy="101587"/>
                </a:xfrm>
                <a:prstGeom prst="straightConnector1">
                  <a:avLst/>
                </a:prstGeom>
                <a:ln w="31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Arrow Connector 42"/>
                <p:cNvCxnSpPr/>
                <p:nvPr/>
              </p:nvCxnSpPr>
              <p:spPr>
                <a:xfrm>
                  <a:off x="8497119" y="1636173"/>
                  <a:ext cx="1742" cy="128963"/>
                </a:xfrm>
                <a:prstGeom prst="straightConnector1">
                  <a:avLst/>
                </a:prstGeom>
                <a:ln w="3175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4" name="Group 43"/>
                <p:cNvGrpSpPr/>
                <p:nvPr/>
              </p:nvGrpSpPr>
              <p:grpSpPr>
                <a:xfrm>
                  <a:off x="8826412" y="1746478"/>
                  <a:ext cx="1456451" cy="235990"/>
                  <a:chOff x="690071" y="4357385"/>
                  <a:chExt cx="1456451" cy="235990"/>
                </a:xfrm>
              </p:grpSpPr>
              <p:sp>
                <p:nvSpPr>
                  <p:cNvPr id="48" name="Rectangle 47"/>
                  <p:cNvSpPr/>
                  <p:nvPr/>
                </p:nvSpPr>
                <p:spPr>
                  <a:xfrm>
                    <a:off x="690071" y="4376043"/>
                    <a:ext cx="932169" cy="217332"/>
                  </a:xfrm>
                  <a:prstGeom prst="rect">
                    <a:avLst/>
                  </a:prstGeom>
                  <a:solidFill>
                    <a:srgbClr val="99CCFF"/>
                  </a:solidFill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050" dirty="0">
                        <a:solidFill>
                          <a:schemeClr val="tx1"/>
                        </a:solidFill>
                        <a:latin typeface="Helvetica Neue Regular" charset="0"/>
                      </a:rPr>
                      <a:t>Last Name</a:t>
                    </a:r>
                  </a:p>
                </p:txBody>
              </p:sp>
              <p:sp>
                <p:nvSpPr>
                  <p:cNvPr id="49" name="Rectangle 48"/>
                  <p:cNvSpPr/>
                  <p:nvPr/>
                </p:nvSpPr>
                <p:spPr>
                  <a:xfrm>
                    <a:off x="1704566" y="4357385"/>
                    <a:ext cx="441956" cy="235990"/>
                  </a:xfrm>
                  <a:prstGeom prst="rect">
                    <a:avLst/>
                  </a:prstGeom>
                  <a:solidFill>
                    <a:schemeClr val="bg2">
                      <a:lumMod val="90000"/>
                    </a:schemeClr>
                  </a:solidFill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050" dirty="0">
                        <a:solidFill>
                          <a:schemeClr val="tx1"/>
                        </a:solidFill>
                        <a:latin typeface="Helvetica Neue Regular" charset="0"/>
                      </a:rPr>
                      <a:t>City</a:t>
                    </a:r>
                  </a:p>
                </p:txBody>
              </p:sp>
            </p:grpSp>
            <p:sp>
              <p:nvSpPr>
                <p:cNvPr id="45" name="Rectangle 44"/>
                <p:cNvSpPr/>
                <p:nvPr/>
              </p:nvSpPr>
              <p:spPr>
                <a:xfrm>
                  <a:off x="8166456" y="1765136"/>
                  <a:ext cx="664810" cy="217332"/>
                </a:xfrm>
                <a:prstGeom prst="rect">
                  <a:avLst/>
                </a:prstGeom>
                <a:solidFill>
                  <a:srgbClr val="92D050"/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50" dirty="0">
                      <a:solidFill>
                        <a:schemeClr val="tx1"/>
                      </a:solidFill>
                      <a:latin typeface="Helvetica Neue Regular" charset="0"/>
                    </a:rPr>
                    <a:t>Name</a:t>
                  </a:r>
                </a:p>
              </p:txBody>
            </p:sp>
            <p:cxnSp>
              <p:nvCxnSpPr>
                <p:cNvPr id="46" name="Straight Arrow Connector 45"/>
                <p:cNvCxnSpPr/>
                <p:nvPr/>
              </p:nvCxnSpPr>
              <p:spPr>
                <a:xfrm>
                  <a:off x="9376791" y="1627607"/>
                  <a:ext cx="685095" cy="118871"/>
                </a:xfrm>
                <a:prstGeom prst="straightConnector1">
                  <a:avLst/>
                </a:prstGeom>
                <a:ln w="31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Arrow Connector 46"/>
                <p:cNvCxnSpPr/>
                <p:nvPr/>
              </p:nvCxnSpPr>
              <p:spPr>
                <a:xfrm flipH="1">
                  <a:off x="9292497" y="1627607"/>
                  <a:ext cx="84294" cy="137529"/>
                </a:xfrm>
                <a:prstGeom prst="straightConnector1">
                  <a:avLst/>
                </a:prstGeom>
                <a:ln w="3175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5" name="Straight Arrow Connector 34"/>
              <p:cNvCxnSpPr/>
              <p:nvPr/>
            </p:nvCxnSpPr>
            <p:spPr>
              <a:xfrm>
                <a:off x="6721044" y="3614665"/>
                <a:ext cx="7392" cy="129580"/>
              </a:xfrm>
              <a:prstGeom prst="straightConnector1">
                <a:avLst/>
              </a:prstGeom>
              <a:ln w="3175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Rectangle 35"/>
              <p:cNvSpPr/>
              <p:nvPr/>
            </p:nvSpPr>
            <p:spPr>
              <a:xfrm>
                <a:off x="6417739" y="3744245"/>
                <a:ext cx="621393" cy="214611"/>
              </a:xfrm>
              <a:prstGeom prst="rect">
                <a:avLst/>
              </a:prstGeom>
              <a:solidFill>
                <a:srgbClr val="FFC000"/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>
                    <a:solidFill>
                      <a:schemeClr val="tx1"/>
                    </a:solidFill>
                    <a:latin typeface="Helvetica Neue Regular" charset="0"/>
                  </a:rPr>
                  <a:t>Name</a:t>
                </a:r>
              </a:p>
            </p:txBody>
          </p:sp>
        </p:grpSp>
        <p:cxnSp>
          <p:nvCxnSpPr>
            <p:cNvPr id="27" name="Straight Connector 26"/>
            <p:cNvCxnSpPr/>
            <p:nvPr/>
          </p:nvCxnSpPr>
          <p:spPr>
            <a:xfrm>
              <a:off x="9234271" y="2158939"/>
              <a:ext cx="2590972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9"/>
            <p:cNvGrpSpPr/>
            <p:nvPr/>
          </p:nvGrpSpPr>
          <p:grpSpPr>
            <a:xfrm>
              <a:off x="9048551" y="747445"/>
              <a:ext cx="2969275" cy="314954"/>
              <a:chOff x="8904355" y="642123"/>
              <a:chExt cx="2819843" cy="314954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8904355" y="654917"/>
                <a:ext cx="2819843" cy="302160"/>
              </a:xfrm>
              <a:prstGeom prst="rect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latin typeface="Helvetica Neue Regular" charset="0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8950708" y="642123"/>
                <a:ext cx="2773489" cy="276999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  <a:latin typeface="Helvetica Neue Regular" charset="0"/>
                  </a:rPr>
                  <a:t>Output: Top-k PJ Queries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395177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able 21"/>
          <p:cNvGraphicFramePr>
            <a:graphicFrameLocks noGrp="1"/>
          </p:cNvGraphicFramePr>
          <p:nvPr/>
        </p:nvGraphicFramePr>
        <p:xfrm>
          <a:off x="2065095" y="2156914"/>
          <a:ext cx="2228704" cy="654426"/>
        </p:xfrm>
        <a:graphic>
          <a:graphicData uri="http://schemas.openxmlformats.org/drawingml/2006/table">
            <a:tbl>
              <a:tblPr firstRow="1" bandRow="1"/>
              <a:tblGrid>
                <a:gridCol w="2982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52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55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47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47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82880">
                <a:tc gridSpan="3">
                  <a:txBody>
                    <a:bodyPr/>
                    <a:lstStyle>
                      <a:lvl1pPr marL="0" algn="l" defTabSz="1580526" rtl="0" eaLnBrk="1" latinLnBrk="0" hangingPunct="1">
                        <a:defRPr sz="62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1580526" algn="l" defTabSz="1580526" rtl="0" eaLnBrk="1" latinLnBrk="0" hangingPunct="1">
                        <a:defRPr sz="62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3161050" algn="l" defTabSz="1580526" rtl="0" eaLnBrk="1" latinLnBrk="0" hangingPunct="1">
                        <a:defRPr sz="62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4741576" algn="l" defTabSz="1580526" rtl="0" eaLnBrk="1" latinLnBrk="0" hangingPunct="1">
                        <a:defRPr sz="62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6322101" algn="l" defTabSz="1580526" rtl="0" eaLnBrk="1" latinLnBrk="0" hangingPunct="1">
                        <a:defRPr sz="62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7902626" algn="l" defTabSz="1580526" rtl="0" eaLnBrk="1" latinLnBrk="0" hangingPunct="1">
                        <a:defRPr sz="62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9483151" algn="l" defTabSz="1580526" rtl="0" eaLnBrk="1" latinLnBrk="0" hangingPunct="1">
                        <a:defRPr sz="62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11063676" algn="l" defTabSz="1580526" rtl="0" eaLnBrk="1" latinLnBrk="0" hangingPunct="1">
                        <a:defRPr sz="62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12644201" algn="l" defTabSz="1580526" rtl="0" eaLnBrk="1" latinLnBrk="0" hangingPunct="1">
                        <a:defRPr sz="62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900" b="0" i="0" u="none" dirty="0">
                        <a:latin typeface="Helvetica Neue Regular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>
                      <a:lvl1pPr marL="0" algn="l" defTabSz="1580526" rtl="0" eaLnBrk="1" latinLnBrk="0" hangingPunct="1">
                        <a:defRPr sz="62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1400" b="1" u="none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>
                      <a:lvl1pPr marL="0" algn="l" defTabSz="1580526" rtl="0" eaLnBrk="1" latinLnBrk="0" hangingPunct="1">
                        <a:defRPr sz="62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1580526" rtl="0" eaLnBrk="1" latinLnBrk="0" hangingPunct="1">
                        <a:defRPr sz="62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1580526" algn="l" defTabSz="1580526" rtl="0" eaLnBrk="1" latinLnBrk="0" hangingPunct="1">
                        <a:defRPr sz="62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3161050" algn="l" defTabSz="1580526" rtl="0" eaLnBrk="1" latinLnBrk="0" hangingPunct="1">
                        <a:defRPr sz="62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4741576" algn="l" defTabSz="1580526" rtl="0" eaLnBrk="1" latinLnBrk="0" hangingPunct="1">
                        <a:defRPr sz="62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6322101" algn="l" defTabSz="1580526" rtl="0" eaLnBrk="1" latinLnBrk="0" hangingPunct="1">
                        <a:defRPr sz="62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7902626" algn="l" defTabSz="1580526" rtl="0" eaLnBrk="1" latinLnBrk="0" hangingPunct="1">
                        <a:defRPr sz="62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9483151" algn="l" defTabSz="1580526" rtl="0" eaLnBrk="1" latinLnBrk="0" hangingPunct="1">
                        <a:defRPr sz="62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11063676" algn="l" defTabSz="1580526" rtl="0" eaLnBrk="1" latinLnBrk="0" hangingPunct="1">
                        <a:defRPr sz="62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12644201" algn="l" defTabSz="1580526" rtl="0" eaLnBrk="1" latinLnBrk="0" hangingPunct="1">
                        <a:defRPr sz="62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0" i="0" dirty="0">
                          <a:solidFill>
                            <a:schemeClr val="bg1"/>
                          </a:solidFill>
                          <a:latin typeface="Helvetica Neue Regular" charset="0"/>
                        </a:rPr>
                        <a:t>Row Score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7182"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1580526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3161050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4741576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6322101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7902626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9483151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11063676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12644201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b="0" i="0" u="none" dirty="0">
                          <a:latin typeface="Helvetica Neue Regular" charset="0"/>
                        </a:rPr>
                        <a:t>John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1580526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3161050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4741576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6322101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7902626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9483151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11063676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12644201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b="0" i="0" u="none" dirty="0">
                          <a:latin typeface="Helvetica Neue Regular" charset="0"/>
                        </a:rPr>
                        <a:t>Smith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1580526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3161050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4741576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6322101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7902626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9483151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11063676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12644201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b="0" i="0" dirty="0">
                          <a:latin typeface="Helvetica Neue Regular" charset="0"/>
                        </a:rPr>
                        <a:t>Xbox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1580526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3161050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4741576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6322101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7902626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9483151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11063676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12644201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b="0" i="0" dirty="0">
                          <a:latin typeface="Helvetica Neue Regular" charset="0"/>
                        </a:rPr>
                        <a:t>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latin typeface="Helvetica Neue Regular" charset="0"/>
                        </a:rPr>
                        <a:t>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7182"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1580526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3161050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4741576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6322101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7902626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9483151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11063676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12644201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b="0" i="0" dirty="0">
                          <a:latin typeface="Helvetica Neue Regular" charset="0"/>
                        </a:rPr>
                        <a:t>Jill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1580526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3161050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4741576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6322101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7902626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9483151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11063676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12644201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b="0" i="0" dirty="0">
                          <a:latin typeface="Helvetica Neue Regular" charset="0"/>
                        </a:rPr>
                        <a:t>Hans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1580526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3161050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4741576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6322101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7902626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9483151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11063676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12644201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b="0" i="0" dirty="0">
                          <a:latin typeface="Helvetica Neue Regular" charset="0"/>
                        </a:rPr>
                        <a:t>Surface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1580526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3161050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4741576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6322101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7902626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9483151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11063676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12644201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b="0" i="0" dirty="0">
                          <a:latin typeface="Helvetica Neue Regular" charset="0"/>
                        </a:rPr>
                        <a:t>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latin typeface="Helvetica Neue Regular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7182">
                <a:tc gridSpan="3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Helvetica Neue Regular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marL="0" marR="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marL="0" marR="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latin typeface="Helvetica Neue Regular" charset="0"/>
                        </a:rPr>
                        <a:t>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latin typeface="Helvetica Neue Regular" charset="0"/>
                        </a:rPr>
                        <a:t>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4651041" y="2498603"/>
          <a:ext cx="1822617" cy="607581"/>
        </p:xfrm>
        <a:graphic>
          <a:graphicData uri="http://schemas.openxmlformats.org/drawingml/2006/table">
            <a:tbl>
              <a:tblPr firstRow="1" bandRow="1"/>
              <a:tblGrid>
                <a:gridCol w="4776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16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32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0564"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800" b="1" dirty="0">
                          <a:latin typeface="Garamond" panose="02020404030301010803" pitchFamily="18" charset="0"/>
                        </a:rPr>
                        <a:t>Name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800" b="1" dirty="0">
                          <a:latin typeface="Garamond" panose="02020404030301010803" pitchFamily="18" charset="0"/>
                        </a:rPr>
                        <a:t>First Name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800" b="1" dirty="0">
                          <a:latin typeface="Garamond" panose="02020404030301010803" pitchFamily="18" charset="0"/>
                        </a:rPr>
                        <a:t>Last Name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889"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800" b="1" dirty="0">
                          <a:latin typeface="Garamond" panose="02020404030301010803" pitchFamily="18" charset="0"/>
                        </a:rPr>
                        <a:t>Xbox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800" b="1" dirty="0">
                          <a:latin typeface="Garamond" panose="02020404030301010803" pitchFamily="18" charset="0"/>
                        </a:rPr>
                        <a:t>John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800" b="1" dirty="0">
                          <a:latin typeface="Garamond" panose="02020404030301010803" pitchFamily="18" charset="0"/>
                        </a:rPr>
                        <a:t>Smith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564"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800" b="0" dirty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iPhone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800" b="0" dirty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Michael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800" b="0" dirty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Douglas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0564"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800" b="1" dirty="0">
                          <a:latin typeface="Garamond" panose="02020404030301010803" pitchFamily="18" charset="0"/>
                        </a:rPr>
                        <a:t>Surface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800" b="1" dirty="0">
                          <a:latin typeface="Garamond" panose="02020404030301010803" pitchFamily="18" charset="0"/>
                        </a:rPr>
                        <a:t>Jill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800" b="0" dirty="0">
                          <a:latin typeface="Garamond" panose="02020404030301010803" pitchFamily="18" charset="0"/>
                        </a:rPr>
                        <a:t>Johnson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4856509" y="2093449"/>
            <a:ext cx="1509563" cy="435862"/>
            <a:chOff x="6528362" y="2000428"/>
            <a:chExt cx="2927349" cy="943671"/>
          </a:xfrm>
        </p:grpSpPr>
        <p:sp>
          <p:nvSpPr>
            <p:cNvPr id="24" name="Rectangle 23"/>
            <p:cNvSpPr/>
            <p:nvPr/>
          </p:nvSpPr>
          <p:spPr>
            <a:xfrm>
              <a:off x="7222127" y="2000428"/>
              <a:ext cx="1053858" cy="235281"/>
            </a:xfrm>
            <a:prstGeom prst="rect">
              <a:avLst/>
            </a:prstGeom>
            <a:solidFill>
              <a:srgbClr val="DDDDDD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414051">
                <a:defRPr/>
              </a:pPr>
              <a:r>
                <a:rPr lang="en-US" sz="700" kern="0" dirty="0">
                  <a:solidFill>
                    <a:prstClr val="black"/>
                  </a:solidFill>
                  <a:latin typeface="Helvetica Neue Regular" charset="0"/>
                  <a:ea typeface="ＭＳ Ｐゴシック" charset="0"/>
                </a:rPr>
                <a:t>Sales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528362" y="2405891"/>
              <a:ext cx="1150784" cy="253241"/>
            </a:xfrm>
            <a:prstGeom prst="rect">
              <a:avLst/>
            </a:prstGeom>
            <a:solidFill>
              <a:srgbClr val="DDDDDD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414051">
                <a:defRPr/>
              </a:pPr>
              <a:r>
                <a:rPr lang="en-US" sz="700" kern="0" dirty="0">
                  <a:solidFill>
                    <a:prstClr val="black"/>
                  </a:solidFill>
                  <a:latin typeface="Helvetica Neue Regular" charset="0"/>
                  <a:ea typeface="ＭＳ Ｐゴシック" charset="0"/>
                </a:rPr>
                <a:t>Products</a:t>
              </a:r>
            </a:p>
          </p:txBody>
        </p:sp>
        <p:cxnSp>
          <p:nvCxnSpPr>
            <p:cNvPr id="26" name="Straight Arrow Connector 25"/>
            <p:cNvCxnSpPr>
              <a:stCxn id="24" idx="2"/>
              <a:endCxn id="25" idx="0"/>
            </p:cNvCxnSpPr>
            <p:nvPr/>
          </p:nvCxnSpPr>
          <p:spPr>
            <a:xfrm flipH="1">
              <a:off x="7103754" y="2235710"/>
              <a:ext cx="645304" cy="170181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7" name="Straight Arrow Connector 26"/>
            <p:cNvCxnSpPr>
              <a:stCxn id="24" idx="2"/>
              <a:endCxn id="31" idx="0"/>
            </p:cNvCxnSpPr>
            <p:nvPr/>
          </p:nvCxnSpPr>
          <p:spPr>
            <a:xfrm>
              <a:off x="7749056" y="2235709"/>
              <a:ext cx="913620" cy="170181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8" name="Straight Arrow Connector 27"/>
            <p:cNvCxnSpPr>
              <a:stCxn id="25" idx="2"/>
            </p:cNvCxnSpPr>
            <p:nvPr/>
          </p:nvCxnSpPr>
          <p:spPr>
            <a:xfrm flipH="1">
              <a:off x="6528362" y="2659133"/>
              <a:ext cx="575392" cy="284966"/>
            </a:xfrm>
            <a:prstGeom prst="straightConnector1">
              <a:avLst/>
            </a:prstGeom>
            <a:noFill/>
            <a:ln w="6350" cap="flat" cmpd="sng" algn="ctr">
              <a:solidFill>
                <a:srgbClr val="7030A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9" name="Straight Arrow Connector 28"/>
            <p:cNvCxnSpPr/>
            <p:nvPr/>
          </p:nvCxnSpPr>
          <p:spPr>
            <a:xfrm>
              <a:off x="8690696" y="2659131"/>
              <a:ext cx="504413" cy="284968"/>
            </a:xfrm>
            <a:prstGeom prst="straightConnector1">
              <a:avLst/>
            </a:prstGeom>
            <a:noFill/>
            <a:ln w="6350" cap="flat" cmpd="sng" algn="ctr">
              <a:solidFill>
                <a:srgbClr val="7030A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31" name="Rectangle 30"/>
            <p:cNvSpPr/>
            <p:nvPr/>
          </p:nvSpPr>
          <p:spPr>
            <a:xfrm>
              <a:off x="7869640" y="2405890"/>
              <a:ext cx="1586071" cy="254506"/>
            </a:xfrm>
            <a:prstGeom prst="rect">
              <a:avLst/>
            </a:prstGeom>
            <a:solidFill>
              <a:srgbClr val="DDDDDD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414051">
                <a:defRPr/>
              </a:pPr>
              <a:r>
                <a:rPr lang="en-US" sz="700" kern="0" dirty="0">
                  <a:solidFill>
                    <a:prstClr val="black"/>
                  </a:solidFill>
                  <a:latin typeface="Helvetica Neue Regular" charset="0"/>
                  <a:ea typeface="ＭＳ Ｐゴシック" charset="0"/>
                </a:rPr>
                <a:t>Customers</a:t>
              </a:r>
            </a:p>
          </p:txBody>
        </p:sp>
      </p:grpSp>
      <p:graphicFrame>
        <p:nvGraphicFramePr>
          <p:cNvPr id="33" name="Table 32"/>
          <p:cNvGraphicFramePr>
            <a:graphicFrameLocks noGrp="1"/>
          </p:cNvGraphicFramePr>
          <p:nvPr/>
        </p:nvGraphicFramePr>
        <p:xfrm>
          <a:off x="1648236" y="3411581"/>
          <a:ext cx="2751450" cy="73152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7735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97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36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72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72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61238">
                <a:tc>
                  <a:txBody>
                    <a:bodyPr/>
                    <a:lstStyle/>
                    <a:p>
                      <a:pPr algn="ctr"/>
                      <a:endParaRPr lang="en-US" sz="1100" b="0" i="0" u="none" dirty="0">
                        <a:latin typeface="Helvetica Neue Regular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dirty="0">
                          <a:latin typeface="Helvetica Neue Regular" charset="0"/>
                        </a:rPr>
                        <a:t>John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dirty="0">
                          <a:latin typeface="Helvetica Neue Regular" charset="0"/>
                        </a:rPr>
                        <a:t>Smith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>
                          <a:latin typeface="Helvetica Neue Regular" charset="0"/>
                        </a:rPr>
                        <a:t>Xbox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1100" b="0" i="0" dirty="0">
                        <a:latin typeface="Helvetica Neue Regular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238">
                <a:tc>
                  <a:txBody>
                    <a:bodyPr/>
                    <a:lstStyle/>
                    <a:p>
                      <a:pPr algn="ctr"/>
                      <a:endParaRPr lang="en-US" sz="1100" b="0" i="0" dirty="0">
                        <a:latin typeface="Helvetica Neue Regular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>
                          <a:latin typeface="Helvetica Neue Regular" charset="0"/>
                        </a:rPr>
                        <a:t>Jill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>
                          <a:latin typeface="Helvetica Neue Regular" charset="0"/>
                        </a:rPr>
                        <a:t>Hans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>
                          <a:latin typeface="Helvetica Neue Regular" charset="0"/>
                        </a:rPr>
                        <a:t>Surface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1238">
                <a:tc rowSpan="2">
                  <a:txBody>
                    <a:bodyPr/>
                    <a:lstStyle/>
                    <a:p>
                      <a:pPr algn="ctr"/>
                      <a:endParaRPr lang="en-US" sz="400" b="0" i="0" dirty="0">
                        <a:solidFill>
                          <a:schemeClr val="bg1"/>
                        </a:solidFill>
                        <a:latin typeface="Helvetica Neue Regular" charset="0"/>
                      </a:endParaRPr>
                    </a:p>
                    <a:p>
                      <a:pPr algn="ctr"/>
                      <a:r>
                        <a:rPr lang="en-US" sz="1100" b="0" i="0" dirty="0">
                          <a:solidFill>
                            <a:schemeClr val="bg1"/>
                          </a:solidFill>
                          <a:latin typeface="Helvetica Neue Regular" charset="0"/>
                        </a:rPr>
                        <a:t>Column Score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>
                          <a:latin typeface="Helvetica Neue Regular" charset="0"/>
                        </a:rPr>
                        <a:t>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>
                          <a:latin typeface="Helvetica Neue Regular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>
                          <a:latin typeface="Helvetica Neue Regular" charset="0"/>
                        </a:rPr>
                        <a:t>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>
                          <a:latin typeface="Helvetica Neue Regular" charset="0"/>
                        </a:rPr>
                        <a:t>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869">
                <a:tc vMerge="1"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>
                          <a:latin typeface="Helvetica Neue Regular" charset="0"/>
                        </a:rPr>
                        <a:t>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>
                          <a:latin typeface="Helvetica Neue Regular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>
                          <a:latin typeface="Helvetica Neue Regular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>
                          <a:latin typeface="Helvetica Neue Regular" charset="0"/>
                        </a:rPr>
                        <a:t>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34" name="Group 33"/>
          <p:cNvGrpSpPr/>
          <p:nvPr/>
        </p:nvGrpSpPr>
        <p:grpSpPr>
          <a:xfrm>
            <a:off x="4780300" y="3263653"/>
            <a:ext cx="1791269" cy="410799"/>
            <a:chOff x="4507451" y="21787024"/>
            <a:chExt cx="2976155" cy="1040699"/>
          </a:xfrm>
        </p:grpSpPr>
        <p:grpSp>
          <p:nvGrpSpPr>
            <p:cNvPr id="35" name="Group 34"/>
            <p:cNvGrpSpPr/>
            <p:nvPr/>
          </p:nvGrpSpPr>
          <p:grpSpPr>
            <a:xfrm>
              <a:off x="4793228" y="21787024"/>
              <a:ext cx="2389315" cy="812096"/>
              <a:chOff x="8108762" y="1423622"/>
              <a:chExt cx="1994562" cy="303044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8685479" y="1423622"/>
                <a:ext cx="660685" cy="87798"/>
              </a:xfrm>
              <a:prstGeom prst="rect">
                <a:avLst/>
              </a:prstGeom>
              <a:solidFill>
                <a:srgbClr val="DDDDDD"/>
              </a:solidFill>
              <a:ln w="12700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414051"/>
                <a:r>
                  <a:rPr lang="en-US" sz="800" kern="0" dirty="0">
                    <a:solidFill>
                      <a:prstClr val="black"/>
                    </a:solidFill>
                    <a:latin typeface="Helvetica Neue Regular" charset="0"/>
                  </a:rPr>
                  <a:t>Sales</a:t>
                </a: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8108762" y="1580646"/>
                <a:ext cx="863230" cy="81062"/>
              </a:xfrm>
              <a:prstGeom prst="rect">
                <a:avLst/>
              </a:prstGeom>
              <a:solidFill>
                <a:srgbClr val="DDDDDD"/>
              </a:solidFill>
              <a:ln w="12700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414051"/>
                <a:r>
                  <a:rPr lang="en-US" sz="800" kern="0" dirty="0">
                    <a:solidFill>
                      <a:prstClr val="black"/>
                    </a:solidFill>
                    <a:latin typeface="Helvetica Neue Regular" charset="0"/>
                  </a:rPr>
                  <a:t>Products</a:t>
                </a: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9108984" y="1574454"/>
                <a:ext cx="994340" cy="94972"/>
              </a:xfrm>
              <a:prstGeom prst="rect">
                <a:avLst/>
              </a:prstGeom>
              <a:solidFill>
                <a:srgbClr val="DDDDDD"/>
              </a:solidFill>
              <a:ln w="12700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414051"/>
                <a:r>
                  <a:rPr lang="en-US" sz="800" kern="0" dirty="0">
                    <a:solidFill>
                      <a:prstClr val="black"/>
                    </a:solidFill>
                    <a:latin typeface="Helvetica Neue Regular" charset="0"/>
                  </a:rPr>
                  <a:t>Customers</a:t>
                </a:r>
              </a:p>
            </p:txBody>
          </p:sp>
          <p:cxnSp>
            <p:nvCxnSpPr>
              <p:cNvPr id="43" name="Straight Arrow Connector 42"/>
              <p:cNvCxnSpPr>
                <a:stCxn id="40" idx="2"/>
                <a:endCxn id="41" idx="0"/>
              </p:cNvCxnSpPr>
              <p:nvPr/>
            </p:nvCxnSpPr>
            <p:spPr>
              <a:xfrm flipH="1">
                <a:off x="8540377" y="1511420"/>
                <a:ext cx="475445" cy="69226"/>
              </a:xfrm>
              <a:prstGeom prst="straightConnector1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44" name="Straight Arrow Connector 43"/>
              <p:cNvCxnSpPr>
                <a:stCxn id="40" idx="2"/>
                <a:endCxn id="42" idx="0"/>
              </p:cNvCxnSpPr>
              <p:nvPr/>
            </p:nvCxnSpPr>
            <p:spPr>
              <a:xfrm>
                <a:off x="9015822" y="1511420"/>
                <a:ext cx="590333" cy="63034"/>
              </a:xfrm>
              <a:prstGeom prst="straightConnector1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45" name="Straight Arrow Connector 44"/>
              <p:cNvCxnSpPr>
                <a:stCxn id="41" idx="2"/>
                <a:endCxn id="39" idx="0"/>
              </p:cNvCxnSpPr>
              <p:nvPr/>
            </p:nvCxnSpPr>
            <p:spPr>
              <a:xfrm flipH="1">
                <a:off x="8191966" y="1661708"/>
                <a:ext cx="348411" cy="62983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7030A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46" name="Straight Arrow Connector 45"/>
              <p:cNvCxnSpPr>
                <a:stCxn id="42" idx="2"/>
                <a:endCxn id="38" idx="0"/>
              </p:cNvCxnSpPr>
              <p:nvPr/>
            </p:nvCxnSpPr>
            <p:spPr>
              <a:xfrm>
                <a:off x="9606154" y="1669426"/>
                <a:ext cx="317214" cy="57240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7030A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47" name="Straight Arrow Connector 46"/>
              <p:cNvCxnSpPr>
                <a:stCxn id="42" idx="2"/>
                <a:endCxn id="37" idx="0"/>
              </p:cNvCxnSpPr>
              <p:nvPr/>
            </p:nvCxnSpPr>
            <p:spPr>
              <a:xfrm flipH="1">
                <a:off x="9006085" y="1669426"/>
                <a:ext cx="600069" cy="57240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7030A0"/>
                </a:solidFill>
                <a:prstDash val="solid"/>
                <a:miter lim="800000"/>
                <a:tailEnd type="triangle"/>
              </a:ln>
              <a:effectLst/>
            </p:spPr>
          </p:cxnSp>
        </p:grpSp>
        <p:grpSp>
          <p:nvGrpSpPr>
            <p:cNvPr id="36" name="Group 35"/>
            <p:cNvGrpSpPr/>
            <p:nvPr/>
          </p:nvGrpSpPr>
          <p:grpSpPr>
            <a:xfrm>
              <a:off x="4507451" y="22593827"/>
              <a:ext cx="2976155" cy="233896"/>
              <a:chOff x="3884411" y="22593827"/>
              <a:chExt cx="3692304" cy="233896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4931371" y="22599123"/>
                <a:ext cx="1282309" cy="228600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/>
              <a:lstStyle/>
              <a:p>
                <a:pPr algn="ctr" defTabSz="1414051"/>
                <a:r>
                  <a:rPr lang="en-US" sz="800" kern="0" dirty="0">
                    <a:solidFill>
                      <a:prstClr val="black"/>
                    </a:solidFill>
                    <a:latin typeface="Helvetica Neue Regular" charset="0"/>
                  </a:rPr>
                  <a:t>First Name</a:t>
                </a: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6294808" y="22599123"/>
                <a:ext cx="1281907" cy="228600"/>
              </a:xfrm>
              <a:prstGeom prst="rect">
                <a:avLst/>
              </a:prstGeom>
              <a:solidFill>
                <a:srgbClr val="99CCFF"/>
              </a:solidFill>
              <a:ln w="12700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/>
              <a:lstStyle/>
              <a:p>
                <a:pPr algn="ctr" defTabSz="1414051"/>
                <a:r>
                  <a:rPr lang="en-US" sz="800" kern="0" dirty="0">
                    <a:solidFill>
                      <a:prstClr val="black"/>
                    </a:solidFill>
                    <a:latin typeface="Helvetica Neue Regular" charset="0"/>
                  </a:rPr>
                  <a:t>Last Name</a:t>
                </a: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3884411" y="22593827"/>
                <a:ext cx="956395" cy="228600"/>
              </a:xfrm>
              <a:prstGeom prst="rect">
                <a:avLst/>
              </a:prstGeom>
              <a:solidFill>
                <a:srgbClr val="92D050"/>
              </a:solidFill>
              <a:ln w="12700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414051"/>
                <a:r>
                  <a:rPr lang="en-US" sz="700" kern="0" dirty="0">
                    <a:solidFill>
                      <a:prstClr val="black"/>
                    </a:solidFill>
                    <a:latin typeface="Helvetica Neue Regular" charset="0"/>
                  </a:rPr>
                  <a:t>Name</a:t>
                </a:r>
              </a:p>
            </p:txBody>
          </p:sp>
        </p:grpSp>
      </p:grpSp>
      <p:graphicFrame>
        <p:nvGraphicFramePr>
          <p:cNvPr id="48" name="Table 47"/>
          <p:cNvGraphicFramePr>
            <a:graphicFrameLocks noGrp="1"/>
          </p:cNvGraphicFramePr>
          <p:nvPr/>
        </p:nvGraphicFramePr>
        <p:xfrm>
          <a:off x="4784584" y="3684680"/>
          <a:ext cx="459698" cy="421019"/>
        </p:xfrm>
        <a:graphic>
          <a:graphicData uri="http://schemas.openxmlformats.org/drawingml/2006/table">
            <a:tbl>
              <a:tblPr firstRow="1" bandRow="1"/>
              <a:tblGrid>
                <a:gridCol w="4596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7160"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900" b="0" i="0" dirty="0">
                          <a:latin typeface="Helvetica Neue Regular" charset="0"/>
                        </a:rPr>
                        <a:t>Xbox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699"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900" b="0" i="0" dirty="0">
                          <a:latin typeface="Helvetica Neue Regular" charset="0"/>
                        </a:rPr>
                        <a:t>iPhone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160"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900" b="0" i="0" dirty="0">
                          <a:latin typeface="Helvetica Neue Regular" charset="0"/>
                        </a:rPr>
                        <a:t>Surface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9" name="Table 48"/>
          <p:cNvGraphicFramePr>
            <a:graphicFrameLocks noGrp="1"/>
          </p:cNvGraphicFramePr>
          <p:nvPr/>
        </p:nvGraphicFramePr>
        <p:xfrm>
          <a:off x="5288218" y="3685015"/>
          <a:ext cx="621483" cy="411480"/>
        </p:xfrm>
        <a:graphic>
          <a:graphicData uri="http://schemas.openxmlformats.org/drawingml/2006/table">
            <a:tbl>
              <a:tblPr firstRow="1" bandRow="1"/>
              <a:tblGrid>
                <a:gridCol w="6214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7160"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900" b="0" i="0" dirty="0">
                          <a:latin typeface="Helvetica Neue Regular" charset="0"/>
                        </a:rPr>
                        <a:t>John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Helvetica Neue Regular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160"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900" b="0" i="0" dirty="0">
                          <a:latin typeface="Helvetica Neue Regular" charset="0"/>
                        </a:rPr>
                        <a:t>Jill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Helvetica Neue Regular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160"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900" b="0" i="0" dirty="0">
                          <a:latin typeface="Helvetica Neue Regular" charset="0"/>
                        </a:rPr>
                        <a:t>Michael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Helvetica Neue Regular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0" name="Table 49"/>
          <p:cNvGraphicFramePr>
            <a:graphicFrameLocks noGrp="1"/>
          </p:cNvGraphicFramePr>
          <p:nvPr/>
        </p:nvGraphicFramePr>
        <p:xfrm>
          <a:off x="5962235" y="3694581"/>
          <a:ext cx="605398" cy="411480"/>
        </p:xfrm>
        <a:graphic>
          <a:graphicData uri="http://schemas.openxmlformats.org/drawingml/2006/table">
            <a:tbl>
              <a:tblPr firstRow="1" bandRow="1"/>
              <a:tblGrid>
                <a:gridCol w="6053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7160"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900" b="0" i="0" dirty="0">
                          <a:latin typeface="Helvetica Neue Regular" charset="0"/>
                        </a:rPr>
                        <a:t>Smith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Helvetica Neue Regular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160"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900" b="0" i="0" dirty="0">
                          <a:latin typeface="Helvetica Neue Regular" charset="0"/>
                        </a:rPr>
                        <a:t>Johnson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Helvetica Neue Regular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160"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900" b="0" i="0" dirty="0">
                          <a:latin typeface="Helvetica Neue Regular" charset="0"/>
                        </a:rPr>
                        <a:t>Douglas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Helvetica Neue Regular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48" name="Table 147"/>
          <p:cNvGraphicFramePr>
            <a:graphicFrameLocks noGrp="1"/>
          </p:cNvGraphicFramePr>
          <p:nvPr/>
        </p:nvGraphicFramePr>
        <p:xfrm>
          <a:off x="6797274" y="2489140"/>
          <a:ext cx="1822617" cy="608706"/>
        </p:xfrm>
        <a:graphic>
          <a:graphicData uri="http://schemas.openxmlformats.org/drawingml/2006/table">
            <a:tbl>
              <a:tblPr firstRow="1" bandRow="1"/>
              <a:tblGrid>
                <a:gridCol w="4776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16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32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5730"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800" b="1" dirty="0">
                          <a:latin typeface="Garamond" panose="02020404030301010803" pitchFamily="18" charset="0"/>
                        </a:rPr>
                        <a:t>Name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800" b="1" dirty="0">
                          <a:latin typeface="Garamond" panose="02020404030301010803" pitchFamily="18" charset="0"/>
                        </a:rPr>
                        <a:t>City Name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800" b="1" dirty="0">
                          <a:latin typeface="Garamond" panose="02020404030301010803" pitchFamily="18" charset="0"/>
                        </a:rPr>
                        <a:t>Last Name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0992"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800" b="1" dirty="0">
                          <a:latin typeface="Garamond" panose="02020404030301010803" pitchFamily="18" charset="0"/>
                        </a:rPr>
                        <a:t>Xbox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800" b="1" dirty="0">
                          <a:latin typeface="Garamond" panose="02020404030301010803" pitchFamily="18" charset="0"/>
                        </a:rPr>
                        <a:t>St. John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800" b="1" dirty="0">
                          <a:latin typeface="Garamond" panose="02020404030301010803" pitchFamily="18" charset="0"/>
                        </a:rPr>
                        <a:t>Smith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992"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800" b="0" dirty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iPhone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800" b="0" dirty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Montpellier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800" b="0" dirty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Douglas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0992"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800" b="1" dirty="0">
                          <a:latin typeface="Garamond" panose="02020404030301010803" pitchFamily="18" charset="0"/>
                        </a:rPr>
                        <a:t>Surface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800" b="0" dirty="0">
                          <a:latin typeface="Garamond" panose="02020404030301010803" pitchFamily="18" charset="0"/>
                        </a:rPr>
                        <a:t>Redmond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800" b="0" dirty="0">
                          <a:latin typeface="Garamond" panose="02020404030301010803" pitchFamily="18" charset="0"/>
                        </a:rPr>
                        <a:t>Johnson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73" name="Group 172"/>
          <p:cNvGrpSpPr/>
          <p:nvPr/>
        </p:nvGrpSpPr>
        <p:grpSpPr>
          <a:xfrm>
            <a:off x="6952538" y="3697323"/>
            <a:ext cx="1791269" cy="92327"/>
            <a:chOff x="3884411" y="22593827"/>
            <a:chExt cx="3692304" cy="233896"/>
          </a:xfrm>
        </p:grpSpPr>
        <p:sp>
          <p:nvSpPr>
            <p:cNvPr id="174" name="Rectangle 173"/>
            <p:cNvSpPr/>
            <p:nvPr/>
          </p:nvSpPr>
          <p:spPr>
            <a:xfrm>
              <a:off x="4931371" y="22599123"/>
              <a:ext cx="1282309" cy="228600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 defTabSz="1414051"/>
              <a:r>
                <a:rPr lang="en-US" sz="900" kern="0" dirty="0">
                  <a:solidFill>
                    <a:prstClr val="black"/>
                  </a:solidFill>
                  <a:latin typeface="Helvetica Neue Regular" charset="0"/>
                </a:rPr>
                <a:t>City Name</a:t>
              </a:r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6294808" y="22599123"/>
              <a:ext cx="1281907" cy="228600"/>
            </a:xfrm>
            <a:prstGeom prst="rect">
              <a:avLst/>
            </a:prstGeom>
            <a:solidFill>
              <a:srgbClr val="99CC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 defTabSz="1414051"/>
              <a:r>
                <a:rPr lang="en-US" sz="900" kern="0" dirty="0">
                  <a:solidFill>
                    <a:prstClr val="black"/>
                  </a:solidFill>
                  <a:latin typeface="Helvetica Neue Regular" charset="0"/>
                </a:rPr>
                <a:t>Last Name</a:t>
              </a:r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3884411" y="22593827"/>
              <a:ext cx="956395" cy="228600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414051"/>
              <a:r>
                <a:rPr lang="en-US" sz="800" kern="0" dirty="0">
                  <a:solidFill>
                    <a:prstClr val="black"/>
                  </a:solidFill>
                  <a:latin typeface="Helvetica Neue Regular" charset="0"/>
                </a:rPr>
                <a:t>Name</a:t>
              </a:r>
            </a:p>
          </p:txBody>
        </p:sp>
      </p:grpSp>
      <p:graphicFrame>
        <p:nvGraphicFramePr>
          <p:cNvPr id="185" name="Table 184"/>
          <p:cNvGraphicFramePr>
            <a:graphicFrameLocks noGrp="1"/>
          </p:cNvGraphicFramePr>
          <p:nvPr/>
        </p:nvGraphicFramePr>
        <p:xfrm>
          <a:off x="6956822" y="3799891"/>
          <a:ext cx="459698" cy="411480"/>
        </p:xfrm>
        <a:graphic>
          <a:graphicData uri="http://schemas.openxmlformats.org/drawingml/2006/table">
            <a:tbl>
              <a:tblPr firstRow="1" bandRow="1"/>
              <a:tblGrid>
                <a:gridCol w="4596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7160"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900" b="0" i="0" dirty="0">
                          <a:latin typeface="Helvetica Neue Regular" charset="0"/>
                        </a:rPr>
                        <a:t>Xbox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160"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900" b="0" i="0" dirty="0">
                          <a:latin typeface="Helvetica Neue Regular" charset="0"/>
                        </a:rPr>
                        <a:t>iPhone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160"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900" b="0" i="0" dirty="0">
                          <a:latin typeface="Helvetica Neue Regular" charset="0"/>
                        </a:rPr>
                        <a:t>Surface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86" name="Table 185"/>
          <p:cNvGraphicFramePr>
            <a:graphicFrameLocks noGrp="1"/>
          </p:cNvGraphicFramePr>
          <p:nvPr/>
        </p:nvGraphicFramePr>
        <p:xfrm>
          <a:off x="7460456" y="3800226"/>
          <a:ext cx="621483" cy="411480"/>
        </p:xfrm>
        <a:graphic>
          <a:graphicData uri="http://schemas.openxmlformats.org/drawingml/2006/table">
            <a:tbl>
              <a:tblPr firstRow="1" bandRow="1"/>
              <a:tblGrid>
                <a:gridCol w="6214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7160"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900" b="0" i="0" dirty="0">
                          <a:solidFill>
                            <a:schemeClr val="dk1"/>
                          </a:solidFill>
                          <a:latin typeface="Helvetica Neue Regular" charset="0"/>
                        </a:rPr>
                        <a:t>St.</a:t>
                      </a:r>
                      <a:r>
                        <a:rPr lang="en-US" sz="900" b="0" i="0" baseline="0" dirty="0">
                          <a:solidFill>
                            <a:schemeClr val="dk1"/>
                          </a:solidFill>
                          <a:latin typeface="Helvetica Neue Regular" charset="0"/>
                        </a:rPr>
                        <a:t> John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Helvetica Neue Regular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160"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900" b="0" i="0" dirty="0">
                          <a:solidFill>
                            <a:schemeClr val="dk1"/>
                          </a:solidFill>
                          <a:latin typeface="Helvetica Neue Regular" charset="0"/>
                        </a:rPr>
                        <a:t>Montpellier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Helvetica Neue Regular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160"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900" b="0" i="0" dirty="0">
                          <a:latin typeface="Helvetica Neue Regular" charset="0"/>
                        </a:rPr>
                        <a:t>Redmond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Helvetica Neue Regular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87" name="Table 186"/>
          <p:cNvGraphicFramePr>
            <a:graphicFrameLocks noGrp="1"/>
          </p:cNvGraphicFramePr>
          <p:nvPr/>
        </p:nvGraphicFramePr>
        <p:xfrm>
          <a:off x="8134472" y="3809792"/>
          <a:ext cx="605398" cy="411480"/>
        </p:xfrm>
        <a:graphic>
          <a:graphicData uri="http://schemas.openxmlformats.org/drawingml/2006/table">
            <a:tbl>
              <a:tblPr firstRow="1" bandRow="1"/>
              <a:tblGrid>
                <a:gridCol w="6053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7160"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900" b="0" i="0" dirty="0">
                          <a:latin typeface="Helvetica Neue Regular" charset="0"/>
                        </a:rPr>
                        <a:t>Smith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Helvetica Neue Regular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160"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900" b="0" i="0" dirty="0">
                          <a:latin typeface="Helvetica Neue Regular" charset="0"/>
                        </a:rPr>
                        <a:t>Johnson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Helvetica Neue Regular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160"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900" b="0" i="0" dirty="0">
                          <a:latin typeface="Helvetica Neue Regular" charset="0"/>
                        </a:rPr>
                        <a:t>Douglas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Helvetica Neue Regular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89" name="Group 188"/>
          <p:cNvGrpSpPr/>
          <p:nvPr/>
        </p:nvGrpSpPr>
        <p:grpSpPr>
          <a:xfrm>
            <a:off x="7150869" y="3258945"/>
            <a:ext cx="1312760" cy="457952"/>
            <a:chOff x="9344661" y="646225"/>
            <a:chExt cx="1750347" cy="610602"/>
          </a:xfrm>
        </p:grpSpPr>
        <p:grpSp>
          <p:nvGrpSpPr>
            <p:cNvPr id="190" name="Group 189"/>
            <p:cNvGrpSpPr/>
            <p:nvPr/>
          </p:nvGrpSpPr>
          <p:grpSpPr>
            <a:xfrm>
              <a:off x="9408668" y="646225"/>
              <a:ext cx="1686340" cy="482592"/>
              <a:chOff x="10050346" y="4384490"/>
              <a:chExt cx="1686340" cy="758413"/>
            </a:xfrm>
          </p:grpSpPr>
          <p:grpSp>
            <p:nvGrpSpPr>
              <p:cNvPr id="194" name="Group 193"/>
              <p:cNvGrpSpPr/>
              <p:nvPr/>
            </p:nvGrpSpPr>
            <p:grpSpPr>
              <a:xfrm>
                <a:off x="10050346" y="4384490"/>
                <a:ext cx="1686340" cy="476579"/>
                <a:chOff x="8108763" y="1121476"/>
                <a:chExt cx="1682249" cy="610541"/>
              </a:xfrm>
            </p:grpSpPr>
            <p:sp>
              <p:nvSpPr>
                <p:cNvPr id="197" name="Rectangle 196"/>
                <p:cNvSpPr/>
                <p:nvPr/>
              </p:nvSpPr>
              <p:spPr>
                <a:xfrm>
                  <a:off x="8612130" y="1121476"/>
                  <a:ext cx="545958" cy="219392"/>
                </a:xfrm>
                <a:prstGeom prst="rect">
                  <a:avLst/>
                </a:prstGeom>
                <a:ln w="9525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00" dirty="0">
                      <a:solidFill>
                        <a:schemeClr val="tx1"/>
                      </a:solidFill>
                      <a:latin typeface="Helvetica Neue Regular" charset="0"/>
                    </a:rPr>
                    <a:t>Sales</a:t>
                  </a:r>
                </a:p>
              </p:txBody>
            </p:sp>
            <p:sp>
              <p:nvSpPr>
                <p:cNvPr id="198" name="Rectangle 197"/>
                <p:cNvSpPr/>
                <p:nvPr/>
              </p:nvSpPr>
              <p:spPr>
                <a:xfrm>
                  <a:off x="8108763" y="1503808"/>
                  <a:ext cx="755873" cy="227889"/>
                </a:xfrm>
                <a:prstGeom prst="rect">
                  <a:avLst/>
                </a:prstGeom>
                <a:ln w="9525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00" dirty="0">
                      <a:solidFill>
                        <a:schemeClr val="tx1"/>
                      </a:solidFill>
                      <a:latin typeface="Helvetica Neue Regular" charset="0"/>
                    </a:rPr>
                    <a:t>Products</a:t>
                  </a:r>
                </a:p>
              </p:txBody>
            </p:sp>
            <p:sp>
              <p:nvSpPr>
                <p:cNvPr id="199" name="Rectangle 198"/>
                <p:cNvSpPr/>
                <p:nvPr/>
              </p:nvSpPr>
              <p:spPr>
                <a:xfrm>
                  <a:off x="8924795" y="1503417"/>
                  <a:ext cx="866217" cy="228600"/>
                </a:xfrm>
                <a:prstGeom prst="rect">
                  <a:avLst/>
                </a:prstGeom>
                <a:ln w="9525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00" dirty="0">
                      <a:solidFill>
                        <a:schemeClr val="tx1"/>
                      </a:solidFill>
                      <a:latin typeface="Helvetica Neue Regular" charset="0"/>
                    </a:rPr>
                    <a:t>Customers</a:t>
                  </a:r>
                </a:p>
              </p:txBody>
            </p:sp>
            <p:cxnSp>
              <p:nvCxnSpPr>
                <p:cNvPr id="200" name="Straight Arrow Connector 199"/>
                <p:cNvCxnSpPr>
                  <a:stCxn id="197" idx="2"/>
                  <a:endCxn id="198" idx="0"/>
                </p:cNvCxnSpPr>
                <p:nvPr/>
              </p:nvCxnSpPr>
              <p:spPr>
                <a:xfrm flipH="1">
                  <a:off x="8486700" y="1340869"/>
                  <a:ext cx="398409" cy="162939"/>
                </a:xfrm>
                <a:prstGeom prst="straightConnector1">
                  <a:avLst/>
                </a:prstGeom>
                <a:ln w="9525">
                  <a:tailEnd type="triangle"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</p:cxnSp>
            <p:cxnSp>
              <p:nvCxnSpPr>
                <p:cNvPr id="201" name="Straight Arrow Connector 200"/>
                <p:cNvCxnSpPr>
                  <a:stCxn id="197" idx="2"/>
                  <a:endCxn id="199" idx="0"/>
                </p:cNvCxnSpPr>
                <p:nvPr/>
              </p:nvCxnSpPr>
              <p:spPr>
                <a:xfrm>
                  <a:off x="8885109" y="1340869"/>
                  <a:ext cx="472794" cy="162548"/>
                </a:xfrm>
                <a:prstGeom prst="straightConnector1">
                  <a:avLst/>
                </a:prstGeom>
                <a:ln w="9525">
                  <a:tailEnd type="triangle"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</p:cxnSp>
          </p:grpSp>
          <p:cxnSp>
            <p:nvCxnSpPr>
              <p:cNvPr id="195" name="Straight Arrow Connector 194"/>
              <p:cNvCxnSpPr>
                <a:stCxn id="199" idx="2"/>
                <a:endCxn id="196" idx="0"/>
              </p:cNvCxnSpPr>
              <p:nvPr/>
            </p:nvCxnSpPr>
            <p:spPr>
              <a:xfrm flipH="1">
                <a:off x="10884036" y="4861069"/>
                <a:ext cx="418488" cy="110580"/>
              </a:xfrm>
              <a:prstGeom prst="straightConnector1">
                <a:avLst/>
              </a:prstGeom>
              <a:ln w="9525">
                <a:tailEnd type="triangle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</p:cxnSp>
          <p:sp>
            <p:nvSpPr>
              <p:cNvPr id="196" name="Rectangle 195"/>
              <p:cNvSpPr/>
              <p:nvPr/>
            </p:nvSpPr>
            <p:spPr>
              <a:xfrm>
                <a:off x="10610393" y="4971649"/>
                <a:ext cx="547286" cy="171254"/>
              </a:xfrm>
              <a:prstGeom prst="rect">
                <a:avLst/>
              </a:prstGeom>
              <a:ln w="9525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  <a:latin typeface="Helvetica Neue Regular" charset="0"/>
                  </a:rPr>
                  <a:t>City</a:t>
                </a:r>
              </a:p>
            </p:txBody>
          </p:sp>
        </p:grpSp>
        <p:cxnSp>
          <p:nvCxnSpPr>
            <p:cNvPr id="191" name="Straight Arrow Connector 190"/>
            <p:cNvCxnSpPr>
              <a:stCxn id="198" idx="2"/>
            </p:cNvCxnSpPr>
            <p:nvPr/>
          </p:nvCxnSpPr>
          <p:spPr>
            <a:xfrm flipH="1">
              <a:off x="9344661" y="949324"/>
              <a:ext cx="442863" cy="292823"/>
            </a:xfrm>
            <a:prstGeom prst="straightConnector1">
              <a:avLst/>
            </a:prstGeom>
            <a:ln w="9525">
              <a:tailEnd type="triangle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92" name="Straight Arrow Connector 191"/>
            <p:cNvCxnSpPr/>
            <p:nvPr/>
          </p:nvCxnSpPr>
          <p:spPr>
            <a:xfrm>
              <a:off x="10237779" y="1118220"/>
              <a:ext cx="1960" cy="138607"/>
            </a:xfrm>
            <a:prstGeom prst="straightConnector1">
              <a:avLst/>
            </a:prstGeom>
            <a:ln w="9525">
              <a:tailEnd type="triangle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93" name="Straight Arrow Connector 192"/>
            <p:cNvCxnSpPr>
              <a:stCxn id="199" idx="2"/>
            </p:cNvCxnSpPr>
            <p:nvPr/>
          </p:nvCxnSpPr>
          <p:spPr>
            <a:xfrm>
              <a:off x="10660846" y="949483"/>
              <a:ext cx="370155" cy="301512"/>
            </a:xfrm>
            <a:prstGeom prst="straightConnector1">
              <a:avLst/>
            </a:prstGeom>
            <a:ln w="9525">
              <a:tailEnd type="triangle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</p:grpSp>
      <p:grpSp>
        <p:nvGrpSpPr>
          <p:cNvPr id="207" name="Group 206"/>
          <p:cNvGrpSpPr/>
          <p:nvPr/>
        </p:nvGrpSpPr>
        <p:grpSpPr>
          <a:xfrm>
            <a:off x="7023841" y="2038344"/>
            <a:ext cx="1312760" cy="457952"/>
            <a:chOff x="9344661" y="646225"/>
            <a:chExt cx="1750347" cy="610602"/>
          </a:xfrm>
        </p:grpSpPr>
        <p:grpSp>
          <p:nvGrpSpPr>
            <p:cNvPr id="208" name="Group 207"/>
            <p:cNvGrpSpPr/>
            <p:nvPr/>
          </p:nvGrpSpPr>
          <p:grpSpPr>
            <a:xfrm>
              <a:off x="9408668" y="646225"/>
              <a:ext cx="1686340" cy="482592"/>
              <a:chOff x="10050346" y="4384490"/>
              <a:chExt cx="1686340" cy="758413"/>
            </a:xfrm>
          </p:grpSpPr>
          <p:grpSp>
            <p:nvGrpSpPr>
              <p:cNvPr id="212" name="Group 211"/>
              <p:cNvGrpSpPr/>
              <p:nvPr/>
            </p:nvGrpSpPr>
            <p:grpSpPr>
              <a:xfrm>
                <a:off x="10050346" y="4384490"/>
                <a:ext cx="1686340" cy="476579"/>
                <a:chOff x="8108763" y="1121476"/>
                <a:chExt cx="1682249" cy="610541"/>
              </a:xfrm>
            </p:grpSpPr>
            <p:sp>
              <p:nvSpPr>
                <p:cNvPr id="215" name="Rectangle 214"/>
                <p:cNvSpPr/>
                <p:nvPr/>
              </p:nvSpPr>
              <p:spPr>
                <a:xfrm>
                  <a:off x="8612130" y="1121476"/>
                  <a:ext cx="545958" cy="219392"/>
                </a:xfrm>
                <a:prstGeom prst="rect">
                  <a:avLst/>
                </a:prstGeom>
                <a:ln w="9525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00" dirty="0">
                      <a:solidFill>
                        <a:schemeClr val="tx1"/>
                      </a:solidFill>
                      <a:latin typeface="Helvetica Neue Regular" charset="0"/>
                    </a:rPr>
                    <a:t>Sales</a:t>
                  </a:r>
                </a:p>
              </p:txBody>
            </p:sp>
            <p:sp>
              <p:nvSpPr>
                <p:cNvPr id="216" name="Rectangle 215"/>
                <p:cNvSpPr/>
                <p:nvPr/>
              </p:nvSpPr>
              <p:spPr>
                <a:xfrm>
                  <a:off x="8108763" y="1503808"/>
                  <a:ext cx="755873" cy="227889"/>
                </a:xfrm>
                <a:prstGeom prst="rect">
                  <a:avLst/>
                </a:prstGeom>
                <a:ln w="9525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00" dirty="0">
                      <a:solidFill>
                        <a:schemeClr val="tx1"/>
                      </a:solidFill>
                      <a:latin typeface="Helvetica Neue Regular" charset="0"/>
                    </a:rPr>
                    <a:t>Products</a:t>
                  </a:r>
                </a:p>
              </p:txBody>
            </p:sp>
            <p:sp>
              <p:nvSpPr>
                <p:cNvPr id="217" name="Rectangle 216"/>
                <p:cNvSpPr/>
                <p:nvPr/>
              </p:nvSpPr>
              <p:spPr>
                <a:xfrm>
                  <a:off x="8924795" y="1503417"/>
                  <a:ext cx="866217" cy="228600"/>
                </a:xfrm>
                <a:prstGeom prst="rect">
                  <a:avLst/>
                </a:prstGeom>
                <a:ln w="9525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00" dirty="0">
                      <a:solidFill>
                        <a:schemeClr val="tx1"/>
                      </a:solidFill>
                      <a:latin typeface="Helvetica Neue Regular" charset="0"/>
                    </a:rPr>
                    <a:t>Customers</a:t>
                  </a:r>
                </a:p>
              </p:txBody>
            </p:sp>
            <p:cxnSp>
              <p:nvCxnSpPr>
                <p:cNvPr id="218" name="Straight Arrow Connector 217"/>
                <p:cNvCxnSpPr>
                  <a:stCxn id="215" idx="2"/>
                  <a:endCxn id="216" idx="0"/>
                </p:cNvCxnSpPr>
                <p:nvPr/>
              </p:nvCxnSpPr>
              <p:spPr>
                <a:xfrm flipH="1">
                  <a:off x="8486700" y="1340869"/>
                  <a:ext cx="398409" cy="162939"/>
                </a:xfrm>
                <a:prstGeom prst="straightConnector1">
                  <a:avLst/>
                </a:prstGeom>
                <a:ln w="9525">
                  <a:tailEnd type="triangle"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</p:cxnSp>
            <p:cxnSp>
              <p:nvCxnSpPr>
                <p:cNvPr id="219" name="Straight Arrow Connector 218"/>
                <p:cNvCxnSpPr>
                  <a:stCxn id="215" idx="2"/>
                  <a:endCxn id="217" idx="0"/>
                </p:cNvCxnSpPr>
                <p:nvPr/>
              </p:nvCxnSpPr>
              <p:spPr>
                <a:xfrm>
                  <a:off x="8885109" y="1340869"/>
                  <a:ext cx="472794" cy="162548"/>
                </a:xfrm>
                <a:prstGeom prst="straightConnector1">
                  <a:avLst/>
                </a:prstGeom>
                <a:ln w="9525">
                  <a:tailEnd type="triangle"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</p:cxnSp>
          </p:grpSp>
          <p:cxnSp>
            <p:nvCxnSpPr>
              <p:cNvPr id="213" name="Straight Arrow Connector 212"/>
              <p:cNvCxnSpPr>
                <a:stCxn id="217" idx="2"/>
                <a:endCxn id="214" idx="0"/>
              </p:cNvCxnSpPr>
              <p:nvPr/>
            </p:nvCxnSpPr>
            <p:spPr>
              <a:xfrm flipH="1">
                <a:off x="10884036" y="4861069"/>
                <a:ext cx="418488" cy="110580"/>
              </a:xfrm>
              <a:prstGeom prst="straightConnector1">
                <a:avLst/>
              </a:prstGeom>
              <a:ln w="9525">
                <a:tailEnd type="triangle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</p:cxnSp>
          <p:sp>
            <p:nvSpPr>
              <p:cNvPr id="214" name="Rectangle 213"/>
              <p:cNvSpPr/>
              <p:nvPr/>
            </p:nvSpPr>
            <p:spPr>
              <a:xfrm>
                <a:off x="10610393" y="4971649"/>
                <a:ext cx="547286" cy="171254"/>
              </a:xfrm>
              <a:prstGeom prst="rect">
                <a:avLst/>
              </a:prstGeom>
              <a:ln w="9525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  <a:latin typeface="Helvetica Neue Regular" charset="0"/>
                  </a:rPr>
                  <a:t>City</a:t>
                </a:r>
              </a:p>
            </p:txBody>
          </p:sp>
        </p:grpSp>
        <p:cxnSp>
          <p:nvCxnSpPr>
            <p:cNvPr id="209" name="Straight Arrow Connector 208"/>
            <p:cNvCxnSpPr>
              <a:stCxn id="216" idx="2"/>
            </p:cNvCxnSpPr>
            <p:nvPr/>
          </p:nvCxnSpPr>
          <p:spPr>
            <a:xfrm flipH="1">
              <a:off x="9344661" y="949324"/>
              <a:ext cx="442863" cy="292823"/>
            </a:xfrm>
            <a:prstGeom prst="straightConnector1">
              <a:avLst/>
            </a:prstGeom>
            <a:ln w="9525">
              <a:tailEnd type="triangle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10" name="Straight Arrow Connector 209"/>
            <p:cNvCxnSpPr/>
            <p:nvPr/>
          </p:nvCxnSpPr>
          <p:spPr>
            <a:xfrm>
              <a:off x="10237779" y="1118220"/>
              <a:ext cx="1960" cy="138607"/>
            </a:xfrm>
            <a:prstGeom prst="straightConnector1">
              <a:avLst/>
            </a:prstGeom>
            <a:ln w="9525">
              <a:tailEnd type="triangle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11" name="Straight Arrow Connector 210"/>
            <p:cNvCxnSpPr>
              <a:stCxn id="217" idx="2"/>
            </p:cNvCxnSpPr>
            <p:nvPr/>
          </p:nvCxnSpPr>
          <p:spPr>
            <a:xfrm>
              <a:off x="10660846" y="949483"/>
              <a:ext cx="370155" cy="301512"/>
            </a:xfrm>
            <a:prstGeom prst="straightConnector1">
              <a:avLst/>
            </a:prstGeom>
            <a:ln w="9525">
              <a:tailEnd type="triangle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Ranking score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sz="1600" dirty="0">
                <a:solidFill>
                  <a:srgbClr val="285096"/>
                </a:solidFill>
              </a:rPr>
              <a:t>[</a:t>
            </a:r>
            <a:r>
              <a:rPr lang="en-US" sz="1600" dirty="0" err="1">
                <a:solidFill>
                  <a:srgbClr val="285096"/>
                </a:solidFill>
              </a:rPr>
              <a:t>Psallidas</a:t>
            </a:r>
            <a:r>
              <a:rPr lang="en-US" sz="1600" dirty="0">
                <a:solidFill>
                  <a:srgbClr val="285096"/>
                </a:solidFill>
              </a:rPr>
              <a:t> </a:t>
            </a:r>
            <a:r>
              <a:rPr lang="en-US" sz="1600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</a:t>
            </a:r>
            <a:r>
              <a:rPr lang="en-US" sz="1600" dirty="0">
                <a:solidFill>
                  <a:srgbClr val="285096"/>
                </a:solidFill>
              </a:rPr>
              <a:t> 2015]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2729599" y="1169769"/>
                <a:ext cx="3744059" cy="534709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charset="0"/>
                            </a:rPr>
                            <m:t>𝛼</m:t>
                          </m:r>
                          <m:r>
                            <a:rPr lang="en-US" sz="1600" b="0" i="1" smtClean="0">
                              <a:latin typeface="Cambria Math" charset="0"/>
                            </a:rPr>
                            <m:t>∗</m:t>
                          </m:r>
                          <m:r>
                            <a:rPr lang="en-US" sz="1600" b="0" i="1" smtClean="0">
                              <a:latin typeface="Cambria Math" charset="0"/>
                            </a:rPr>
                            <m:t>𝑠𝑐𝑜𝑟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charset="0"/>
                                </a:rPr>
                                <m:t>𝑟𝑜𝑤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latin typeface="Cambria Math" charset="0"/>
                                </a:rPr>
                                <m:t>𝑄</m:t>
                              </m:r>
                            </m:e>
                          </m:d>
                          <m:r>
                            <a:rPr lang="en-US" sz="1600" b="0" i="1" smtClean="0">
                              <a:latin typeface="Cambria Math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latin typeface="Cambria Math" charset="0"/>
                                </a:rPr>
                                <m:t>1−</m:t>
                              </m:r>
                              <m:r>
                                <a:rPr lang="en-US" sz="1600" b="0" i="1" smtClean="0">
                                  <a:latin typeface="Cambria Math" charset="0"/>
                                </a:rPr>
                                <m:t>𝛼</m:t>
                              </m:r>
                            </m:e>
                          </m:d>
                          <m:r>
                            <a:rPr lang="en-US" sz="1600" b="0" i="1" smtClean="0">
                              <a:latin typeface="Cambria Math" charset="0"/>
                            </a:rPr>
                            <m:t>∗</m:t>
                          </m:r>
                          <m:r>
                            <a:rPr lang="en-US" sz="1600" b="0" i="1" smtClean="0">
                              <a:latin typeface="Cambria Math" charset="0"/>
                            </a:rPr>
                            <m:t>𝑠𝑐𝑜𝑟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charset="0"/>
                                </a:rPr>
                                <m:t>𝑐𝑜𝑙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latin typeface="Cambria Math" charset="0"/>
                                </a:rPr>
                                <m:t>𝑄</m:t>
                              </m:r>
                            </m:e>
                          </m:d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latin typeface="Cambria Math" charset="0"/>
                                </a:rPr>
                                <m:t>𝑄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1600" dirty="0">
                  <a:latin typeface="Helvetica Neue Regular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9599" y="1169769"/>
                <a:ext cx="3744059" cy="534709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282530" y="775000"/>
            <a:ext cx="48334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Linear combination of row score and column score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82530" y="2134588"/>
            <a:ext cx="1477248" cy="40923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Helvetica Neue Regular" charset="0"/>
              </a:rPr>
              <a:t>Row score</a:t>
            </a:r>
          </a:p>
        </p:txBody>
      </p:sp>
      <p:sp>
        <p:nvSpPr>
          <p:cNvPr id="160" name="Rounded Rectangle 159"/>
          <p:cNvSpPr/>
          <p:nvPr/>
        </p:nvSpPr>
        <p:spPr>
          <a:xfrm>
            <a:off x="282530" y="3180072"/>
            <a:ext cx="1508326" cy="40923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Helvetica Neue Regular" charset="0"/>
              </a:rPr>
              <a:t>Column score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le 12"/>
              <p:cNvSpPr/>
              <p:nvPr/>
            </p:nvSpPr>
            <p:spPr>
              <a:xfrm>
                <a:off x="6797274" y="921323"/>
                <a:ext cx="1667586" cy="865523"/>
              </a:xfrm>
              <a:prstGeom prst="round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171450" indent="-171450"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charset="0"/>
                      </a:rPr>
                      <m:t>𝛼</m:t>
                    </m:r>
                    <m:r>
                      <a:rPr lang="en-US" sz="1200" b="0" i="1" smtClean="0">
                        <a:latin typeface="Cambria Math" charset="0"/>
                      </a:rPr>
                      <m:t>=1</m:t>
                    </m:r>
                  </m:oMath>
                </a14:m>
                <a:r>
                  <a:rPr lang="en-US" sz="1200" dirty="0">
                    <a:latin typeface="Helvetica Neue Regular" charset="0"/>
                  </a:rPr>
                  <a:t> penalizes missing rows</a:t>
                </a:r>
              </a:p>
              <a:p>
                <a:pPr marL="171450" indent="-171450">
                  <a:buFont typeface="Arial" charset="0"/>
                  <a:buChar char="•"/>
                </a:pPr>
                <a:r>
                  <a:rPr lang="en-US" sz="1200" dirty="0">
                    <a:latin typeface="Helvetica Neue Regular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charset="0"/>
                      </a:rPr>
                      <m:t>𝛼</m:t>
                    </m:r>
                    <m:r>
                      <a:rPr lang="en-US" sz="1200" i="1">
                        <a:latin typeface="Cambria Math" charset="0"/>
                      </a:rPr>
                      <m:t>=0</m:t>
                    </m:r>
                  </m:oMath>
                </a14:m>
                <a:r>
                  <a:rPr lang="en-US" sz="1200" dirty="0">
                    <a:latin typeface="Helvetica Neue Regular" charset="0"/>
                  </a:rPr>
                  <a:t> penalizes missing columns</a:t>
                </a:r>
              </a:p>
            </p:txBody>
          </p:sp>
        </mc:Choice>
        <mc:Fallback xmlns="">
          <p:sp>
            <p:nvSpPr>
              <p:cNvPr id="13" name="Rounded 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7274" y="921323"/>
                <a:ext cx="1667586" cy="865523"/>
              </a:xfrm>
              <a:prstGeom prst="roundRect">
                <a:avLst/>
              </a:prstGeom>
              <a:blipFill rotWithShape="0">
                <a:blip r:embed="rId4"/>
                <a:stretch>
                  <a:fillRect b="-2055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2729599" y="4735157"/>
            <a:ext cx="3264224" cy="250766"/>
          </a:xfrm>
        </p:spPr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73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3212418"/>
            <a:ext cx="9144000" cy="103053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867747"/>
            <a:ext cx="9144000" cy="125963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S4 Optimizations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sz="1600" dirty="0">
                <a:solidFill>
                  <a:srgbClr val="285096"/>
                </a:solidFill>
              </a:rPr>
              <a:t>[</a:t>
            </a:r>
            <a:r>
              <a:rPr lang="en-US" sz="1600" dirty="0" err="1">
                <a:solidFill>
                  <a:srgbClr val="285096"/>
                </a:solidFill>
              </a:rPr>
              <a:t>Psallidas</a:t>
            </a:r>
            <a:r>
              <a:rPr lang="en-US" sz="1600" dirty="0">
                <a:solidFill>
                  <a:srgbClr val="285096"/>
                </a:solidFill>
              </a:rPr>
              <a:t> </a:t>
            </a:r>
            <a:r>
              <a:rPr lang="en-US" sz="1600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</a:t>
            </a:r>
            <a:r>
              <a:rPr lang="en-US" sz="1600" dirty="0">
                <a:solidFill>
                  <a:srgbClr val="285096"/>
                </a:solidFill>
              </a:rPr>
              <a:t> 2015]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329184" y="1230535"/>
            <a:ext cx="1588826" cy="53405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Helvetica Neue Regular" charset="0"/>
              </a:rPr>
              <a:t>Upper bound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82570" y="999665"/>
            <a:ext cx="72061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 Regular" charset="0"/>
              </a:rPr>
              <a:t>Row score is always bounded by the column score </a:t>
            </a:r>
          </a:p>
          <a:p>
            <a:pPr algn="ctr"/>
            <a:r>
              <a:rPr lang="en-US" dirty="0">
                <a:latin typeface="Helvetica Neue Regular" charset="0"/>
              </a:rPr>
              <a:t>(row containment is more restrictive) </a:t>
            </a:r>
          </a:p>
          <a:p>
            <a:pPr algn="ctr"/>
            <a:r>
              <a:rPr lang="en-US" dirty="0">
                <a:solidFill>
                  <a:srgbClr val="C00000"/>
                </a:solidFill>
                <a:latin typeface="Helvetica Neue Regular" charset="0"/>
              </a:rPr>
              <a:t>Exploit inverted indexes on columns/rows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29184" y="2418901"/>
            <a:ext cx="1588826" cy="53405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Helvetica Neue Regular" charset="0"/>
              </a:rPr>
              <a:t>Early termination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1876433" y="2272899"/>
            <a:ext cx="70184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Helvetica Neue Regular" charset="0"/>
              </a:rPr>
              <a:t>Stop when current upper bound score is less than the k-</a:t>
            </a:r>
            <a:r>
              <a:rPr lang="en-US" dirty="0" err="1">
                <a:latin typeface="Helvetica Neue Regular" charset="0"/>
              </a:rPr>
              <a:t>th</a:t>
            </a:r>
            <a:r>
              <a:rPr lang="en-US" dirty="0">
                <a:latin typeface="Helvetica Neue Regular" charset="0"/>
              </a:rPr>
              <a:t> ranked evaluated query </a:t>
            </a:r>
          </a:p>
          <a:p>
            <a:pPr algn="ctr"/>
            <a:r>
              <a:rPr lang="en-US" dirty="0">
                <a:solidFill>
                  <a:srgbClr val="C00000"/>
                </a:solidFill>
                <a:latin typeface="Helvetica Neue Regular" charset="0"/>
              </a:rPr>
              <a:t>Scan queries on decreasing upper bound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51769" y="3380727"/>
            <a:ext cx="1588826" cy="53405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Helvetica Neue Regular" charset="0"/>
              </a:rPr>
              <a:t>Caching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807064" y="3457389"/>
            <a:ext cx="71572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Helvetica Neue Regular" charset="0"/>
              </a:rPr>
              <a:t>Reuse common subparts in the candidate queries </a:t>
            </a:r>
          </a:p>
        </p:txBody>
      </p:sp>
    </p:spTree>
    <p:extLst>
      <p:ext uri="{BB962C8B-B14F-4D97-AF65-F5344CB8AC3E}">
        <p14:creationId xmlns:p14="http://schemas.microsoft.com/office/powerpoint/2010/main" val="26140641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7115095" y="3114634"/>
            <a:ext cx="1594008" cy="1485358"/>
          </a:xfrm>
          <a:prstGeom prst="roundRect">
            <a:avLst>
              <a:gd name="adj" fmla="val 1044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5156613" y="3114634"/>
            <a:ext cx="1487026" cy="1502294"/>
          </a:xfrm>
          <a:prstGeom prst="roundRect">
            <a:avLst>
              <a:gd name="adj" fmla="val 1044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2715248" y="3114634"/>
            <a:ext cx="1487026" cy="1502294"/>
          </a:xfrm>
          <a:prstGeom prst="roundRect">
            <a:avLst>
              <a:gd name="adj" fmla="val 1044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718867" y="3097698"/>
            <a:ext cx="1487026" cy="1502294"/>
          </a:xfrm>
          <a:prstGeom prst="roundRect">
            <a:avLst>
              <a:gd name="adj" fmla="val 1044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Reverse engineering queries (REQ)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4010748" y="920167"/>
            <a:ext cx="969746" cy="371352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 Regular" charset="0"/>
              </a:rPr>
              <a:t>REQ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690064" y="1859078"/>
            <a:ext cx="1538714" cy="359454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 Regular" charset="0"/>
              </a:rPr>
              <a:t>Exact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084081" y="1859078"/>
            <a:ext cx="1538714" cy="359454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 Regular" charset="0"/>
              </a:rPr>
              <a:t>Approximate</a:t>
            </a:r>
          </a:p>
        </p:txBody>
      </p:sp>
      <p:cxnSp>
        <p:nvCxnSpPr>
          <p:cNvPr id="12" name="Elbow Connector 11"/>
          <p:cNvCxnSpPr>
            <a:stCxn id="9" idx="0"/>
            <a:endCxn id="6" idx="2"/>
          </p:cNvCxnSpPr>
          <p:nvPr/>
        </p:nvCxnSpPr>
        <p:spPr>
          <a:xfrm rot="5400000" flipH="1" flipV="1">
            <a:off x="3193742" y="557199"/>
            <a:ext cx="567559" cy="2036200"/>
          </a:xfrm>
          <a:prstGeom prst="bentConnector3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>
            <a:stCxn id="10" idx="0"/>
            <a:endCxn id="6" idx="2"/>
          </p:cNvCxnSpPr>
          <p:nvPr/>
        </p:nvCxnSpPr>
        <p:spPr>
          <a:xfrm rot="16200000" flipV="1">
            <a:off x="5390751" y="396390"/>
            <a:ext cx="567559" cy="2357817"/>
          </a:xfrm>
          <a:prstGeom prst="bentConnector3">
            <a:avLst>
              <a:gd name="adj1" fmla="val 50000"/>
            </a:avLst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2711283" y="2883032"/>
            <a:ext cx="1490992" cy="41408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 Regular" charset="0"/>
              </a:rPr>
              <a:t>Interactive</a:t>
            </a:r>
          </a:p>
        </p:txBody>
      </p:sp>
      <p:cxnSp>
        <p:nvCxnSpPr>
          <p:cNvPr id="18" name="Elbow Connector 17"/>
          <p:cNvCxnSpPr>
            <a:stCxn id="9" idx="2"/>
            <a:endCxn id="16" idx="0"/>
          </p:cNvCxnSpPr>
          <p:nvPr/>
        </p:nvCxnSpPr>
        <p:spPr>
          <a:xfrm rot="16200000" flipH="1">
            <a:off x="2625850" y="2052103"/>
            <a:ext cx="664500" cy="997358"/>
          </a:xfrm>
          <a:prstGeom prst="bentConnector3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755324" y="3297117"/>
            <a:ext cx="1450916" cy="122084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71450" indent="-171450" defTabSz="430213">
              <a:spcAft>
                <a:spcPts val="400"/>
              </a:spcAft>
              <a:buSzPct val="100000"/>
              <a:buFont typeface="Arial" charset="0"/>
              <a:buChar char="•"/>
            </a:pPr>
            <a:r>
              <a:rPr lang="en-US" sz="1400" dirty="0">
                <a:latin typeface="Helvetica Neue Regular" charset="0"/>
                <a:cs typeface="Helvetica Neue Regular" charset="0"/>
              </a:rPr>
              <a:t>Query From examples (QFE)</a:t>
            </a:r>
          </a:p>
          <a:p>
            <a:pPr marL="171450" indent="-171450" defTabSz="430213">
              <a:spcAft>
                <a:spcPts val="400"/>
              </a:spcAft>
              <a:buSzPct val="100000"/>
              <a:buFont typeface="Arial" charset="0"/>
              <a:buChar char="•"/>
            </a:pPr>
            <a:r>
              <a:rPr lang="en-US" sz="1400" dirty="0">
                <a:latin typeface="Helvetica Neue Regular" charset="0"/>
                <a:cs typeface="Helvetica Neue Regular" charset="0"/>
              </a:rPr>
              <a:t>Interactive inference of join queries</a:t>
            </a:r>
          </a:p>
        </p:txBody>
      </p:sp>
      <p:cxnSp>
        <p:nvCxnSpPr>
          <p:cNvPr id="22" name="Elbow Connector 21"/>
          <p:cNvCxnSpPr>
            <a:stCxn id="9" idx="2"/>
            <a:endCxn id="23" idx="0"/>
          </p:cNvCxnSpPr>
          <p:nvPr/>
        </p:nvCxnSpPr>
        <p:spPr>
          <a:xfrm rot="5400000">
            <a:off x="1621148" y="2045775"/>
            <a:ext cx="665516" cy="1011030"/>
          </a:xfrm>
          <a:prstGeom prst="bentConnector3">
            <a:avLst>
              <a:gd name="adj1" fmla="val 50000"/>
            </a:avLst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690888" y="2884048"/>
            <a:ext cx="1515005" cy="41408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 Regular" charset="0"/>
              </a:rPr>
              <a:t>One-shot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18866" y="3304741"/>
            <a:ext cx="1487027" cy="129525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71450" indent="-171450" defTabSz="430213">
              <a:spcAft>
                <a:spcPts val="400"/>
              </a:spcAft>
              <a:buSzPct val="100000"/>
              <a:buFont typeface="Arial" charset="0"/>
              <a:buChar char="•"/>
            </a:pPr>
            <a:r>
              <a:rPr lang="en-US" sz="1400" dirty="0">
                <a:latin typeface="Helvetica Neue Regular" charset="0"/>
                <a:cs typeface="Helvetica Neue Regular" charset="0"/>
              </a:rPr>
              <a:t>Query by output </a:t>
            </a:r>
          </a:p>
          <a:p>
            <a:pPr marL="171450" indent="-171450" defTabSz="430213">
              <a:spcAft>
                <a:spcPts val="400"/>
              </a:spcAft>
              <a:buSzPct val="100000"/>
              <a:buFont typeface="Arial" charset="0"/>
              <a:buChar char="•"/>
            </a:pPr>
            <a:r>
              <a:rPr lang="en-US" sz="1400" dirty="0">
                <a:latin typeface="Helvetica Neue Regular" charset="0"/>
                <a:cs typeface="Helvetica Neue Regular" charset="0"/>
              </a:rPr>
              <a:t>REQ SPJ queries from examples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5152648" y="2883032"/>
            <a:ext cx="1490991" cy="41408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 Regular" charset="0"/>
              </a:rPr>
              <a:t>Minimal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7174428" y="2890656"/>
            <a:ext cx="1487026" cy="41408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 Regular" charset="0"/>
              </a:rPr>
              <a:t>Top-k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230044" y="3314904"/>
            <a:ext cx="1422506" cy="12030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71450" indent="-171450" defTabSz="430213">
              <a:spcAft>
                <a:spcPts val="400"/>
              </a:spcAft>
              <a:buSzPct val="100000"/>
              <a:buFont typeface="Arial" charset="0"/>
              <a:buChar char="•"/>
            </a:pPr>
            <a:r>
              <a:rPr lang="en-US" sz="1400" dirty="0">
                <a:latin typeface="Helvetica Neue Regular" charset="0"/>
                <a:cs typeface="Helvetica Neue Regular" charset="0"/>
              </a:rPr>
              <a:t>Discovering Queries based on Examples</a:t>
            </a:r>
          </a:p>
          <a:p>
            <a:pPr marL="171450" indent="-171450" defTabSz="430213">
              <a:spcAft>
                <a:spcPts val="400"/>
              </a:spcAft>
              <a:buSzPct val="100000"/>
              <a:buFont typeface="Arial" charset="0"/>
              <a:buChar char="•"/>
            </a:pPr>
            <a:r>
              <a:rPr lang="en-US" sz="1400" dirty="0">
                <a:latin typeface="Helvetica Neue Regular" charset="0"/>
                <a:cs typeface="Helvetica Neue Regular" charset="0"/>
              </a:rPr>
              <a:t>TALOS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201981" y="3314904"/>
            <a:ext cx="1551726" cy="142025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71450" indent="-171450" defTabSz="430213">
              <a:spcAft>
                <a:spcPts val="400"/>
              </a:spcAft>
              <a:buSzPct val="100000"/>
              <a:buFont typeface="Arial" charset="0"/>
              <a:buChar char="•"/>
            </a:pPr>
            <a:r>
              <a:rPr lang="en-US" sz="1400" dirty="0">
                <a:latin typeface="Helvetica Neue Regular" charset="0"/>
                <a:cs typeface="Helvetica Neue Regular" charset="0"/>
              </a:rPr>
              <a:t>S4: Top-k Spreadsheet style</a:t>
            </a:r>
          </a:p>
          <a:p>
            <a:pPr marL="171450" indent="-171450" defTabSz="430213">
              <a:spcAft>
                <a:spcPts val="400"/>
              </a:spcAft>
              <a:buSzPct val="100000"/>
              <a:buFont typeface="Arial" charset="0"/>
              <a:buChar char="•"/>
            </a:pPr>
            <a:r>
              <a:rPr lang="en-US" sz="1400" dirty="0">
                <a:latin typeface="Helvetica Neue Regular" charset="0"/>
                <a:cs typeface="Helvetica Neue Regular" charset="0"/>
              </a:rPr>
              <a:t>PALEO: top-k with aggregation</a:t>
            </a:r>
          </a:p>
          <a:p>
            <a:pPr marL="171450" indent="-171450" defTabSz="430213">
              <a:spcAft>
                <a:spcPts val="400"/>
              </a:spcAft>
              <a:buSzPct val="100000"/>
              <a:buFont typeface="Arial" charset="0"/>
              <a:buChar char="•"/>
            </a:pPr>
            <a:endParaRPr lang="en-US" sz="1400" dirty="0">
              <a:latin typeface="Helvetica Neue Regular" charset="0"/>
              <a:cs typeface="Helvetica Neue Regular" charset="0"/>
            </a:endParaRPr>
          </a:p>
        </p:txBody>
      </p:sp>
      <p:cxnSp>
        <p:nvCxnSpPr>
          <p:cNvPr id="37" name="Elbow Connector 36"/>
          <p:cNvCxnSpPr>
            <a:stCxn id="10" idx="2"/>
            <a:endCxn id="33" idx="0"/>
          </p:cNvCxnSpPr>
          <p:nvPr/>
        </p:nvCxnSpPr>
        <p:spPr>
          <a:xfrm rot="16200000" flipH="1">
            <a:off x="7049627" y="2022342"/>
            <a:ext cx="672124" cy="1064503"/>
          </a:xfrm>
          <a:prstGeom prst="bentConnector3">
            <a:avLst>
              <a:gd name="adj1" fmla="val 50000"/>
            </a:avLst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10" idx="2"/>
            <a:endCxn id="32" idx="0"/>
          </p:cNvCxnSpPr>
          <p:nvPr/>
        </p:nvCxnSpPr>
        <p:spPr>
          <a:xfrm rot="5400000">
            <a:off x="6043541" y="2073135"/>
            <a:ext cx="664500" cy="955294"/>
          </a:xfrm>
          <a:prstGeom prst="bentConnector3">
            <a:avLst>
              <a:gd name="adj1" fmla="val 50000"/>
            </a:avLst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Picture 3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881124" y="2476838"/>
            <a:ext cx="676367" cy="67636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8394" y="1582105"/>
            <a:ext cx="414362" cy="414362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6831329" y="277912"/>
            <a:ext cx="2083443" cy="864924"/>
          </a:xfrm>
          <a:prstGeom prst="round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Lack of user models!</a:t>
            </a:r>
          </a:p>
        </p:txBody>
      </p:sp>
    </p:spTree>
    <p:extLst>
      <p:ext uri="{BB962C8B-B14F-4D97-AF65-F5344CB8AC3E}">
        <p14:creationId xmlns:p14="http://schemas.microsoft.com/office/powerpoint/2010/main" val="35243031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for query suggestion: </a:t>
            </a:r>
            <a:r>
              <a:rPr lang="en-US" dirty="0" err="1"/>
              <a:t>Blaeu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285096"/>
                </a:solidFill>
              </a:rPr>
              <a:t>[</a:t>
            </a:r>
            <a:r>
              <a:rPr lang="en-US" dirty="0" err="1">
                <a:solidFill>
                  <a:srgbClr val="285096"/>
                </a:solidFill>
              </a:rPr>
              <a:t>Sellam</a:t>
            </a:r>
            <a:r>
              <a:rPr lang="en-US" dirty="0">
                <a:solidFill>
                  <a:srgbClr val="285096"/>
                </a:solidFill>
              </a:rPr>
              <a:t> </a:t>
            </a:r>
            <a:r>
              <a:rPr lang="en-US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</a:t>
            </a:r>
            <a:r>
              <a:rPr lang="en-US" dirty="0">
                <a:solidFill>
                  <a:srgbClr val="285096"/>
                </a:solidFill>
              </a:rPr>
              <a:t>  2016]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494613" y="2654322"/>
            <a:ext cx="1912319" cy="48485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Helvetica Neue Regular" charset="0"/>
              </a:rPr>
              <a:t>Blaeu</a:t>
            </a:r>
            <a:endParaRPr lang="en-US" dirty="0">
              <a:latin typeface="Helvetica Neue Regular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6281" y="1507846"/>
            <a:ext cx="648982" cy="648982"/>
          </a:xfrm>
          <a:prstGeom prst="rect">
            <a:avLst/>
          </a:prstGeom>
        </p:spPr>
      </p:pic>
      <p:cxnSp>
        <p:nvCxnSpPr>
          <p:cNvPr id="9" name="Straight Arrow Connector 8"/>
          <p:cNvCxnSpPr>
            <a:stCxn id="8" idx="2"/>
            <a:endCxn id="6" idx="0"/>
          </p:cNvCxnSpPr>
          <p:nvPr/>
        </p:nvCxnSpPr>
        <p:spPr>
          <a:xfrm>
            <a:off x="4450772" y="2156828"/>
            <a:ext cx="1" cy="497494"/>
          </a:xfrm>
          <a:prstGeom prst="straightConnector1">
            <a:avLst/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338751" y="2727471"/>
            <a:ext cx="18357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Query navigations</a:t>
            </a:r>
          </a:p>
        </p:txBody>
      </p:sp>
      <p:cxnSp>
        <p:nvCxnSpPr>
          <p:cNvPr id="12" name="Straight Arrow Connector 11"/>
          <p:cNvCxnSpPr>
            <a:stCxn id="6" idx="3"/>
            <a:endCxn id="11" idx="1"/>
          </p:cNvCxnSpPr>
          <p:nvPr/>
        </p:nvCxnSpPr>
        <p:spPr>
          <a:xfrm flipV="1">
            <a:off x="5406932" y="2896748"/>
            <a:ext cx="931819" cy="1"/>
          </a:xfrm>
          <a:prstGeom prst="straightConnector1">
            <a:avLst/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809539" y="2587020"/>
            <a:ext cx="1670683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Helvetica Neue Regular" charset="0"/>
              </a:rPr>
              <a:t>Query Results</a:t>
            </a:r>
          </a:p>
          <a:p>
            <a:r>
              <a:rPr lang="en-US" dirty="0">
                <a:solidFill>
                  <a:srgbClr val="000000"/>
                </a:solidFill>
                <a:latin typeface="Helvetica Neue Regular" charset="0"/>
              </a:rPr>
              <a:t>or Query </a:t>
            </a:r>
            <a:endParaRPr lang="en-US" dirty="0">
              <a:latin typeface="Helvetica Neue Regular" charset="0"/>
            </a:endParaRPr>
          </a:p>
        </p:txBody>
      </p:sp>
      <p:cxnSp>
        <p:nvCxnSpPr>
          <p:cNvPr id="14" name="Straight Arrow Connector 13"/>
          <p:cNvCxnSpPr>
            <a:endCxn id="6" idx="1"/>
          </p:cNvCxnSpPr>
          <p:nvPr/>
        </p:nvCxnSpPr>
        <p:spPr>
          <a:xfrm flipV="1">
            <a:off x="2480222" y="2896749"/>
            <a:ext cx="1014391" cy="13438"/>
          </a:xfrm>
          <a:prstGeom prst="straightConnector1">
            <a:avLst/>
          </a:prstGeom>
          <a:ln w="12700" cmpd="sng">
            <a:solidFill>
              <a:schemeClr val="tx1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bject 41"/>
          <p:cNvSpPr/>
          <p:nvPr/>
        </p:nvSpPr>
        <p:spPr>
          <a:xfrm>
            <a:off x="6338751" y="3066025"/>
            <a:ext cx="2159290" cy="1558497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Rounded Rectangle 23"/>
          <p:cNvSpPr/>
          <p:nvPr/>
        </p:nvSpPr>
        <p:spPr>
          <a:xfrm>
            <a:off x="520861" y="888970"/>
            <a:ext cx="8280239" cy="531845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Helvetica Neue Regular" charset="0"/>
              </a:rPr>
              <a:t>Main idea</a:t>
            </a:r>
            <a:r>
              <a:rPr lang="en-US" dirty="0">
                <a:latin typeface="Helvetica Neue Regular" charset="0"/>
              </a:rPr>
              <a:t>: Allow interactive navigation of the query space in a hierarchy</a:t>
            </a:r>
          </a:p>
        </p:txBody>
      </p:sp>
    </p:spTree>
    <p:extLst>
      <p:ext uri="{BB962C8B-B14F-4D97-AF65-F5344CB8AC3E}">
        <p14:creationId xmlns:p14="http://schemas.microsoft.com/office/powerpoint/2010/main" val="414030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for query suggestion: </a:t>
            </a:r>
            <a:r>
              <a:rPr lang="en-US" dirty="0" err="1"/>
              <a:t>Blaeu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2808288" y="4735157"/>
            <a:ext cx="3185535" cy="202268"/>
          </a:xfrm>
        </p:spPr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285096"/>
                </a:solidFill>
              </a:rPr>
              <a:t>[</a:t>
            </a:r>
            <a:r>
              <a:rPr lang="en-US" dirty="0" err="1">
                <a:solidFill>
                  <a:srgbClr val="285096"/>
                </a:solidFill>
              </a:rPr>
              <a:t>Sellam</a:t>
            </a:r>
            <a:r>
              <a:rPr lang="en-US" dirty="0">
                <a:solidFill>
                  <a:srgbClr val="285096"/>
                </a:solidFill>
              </a:rPr>
              <a:t> </a:t>
            </a:r>
            <a:r>
              <a:rPr lang="en-US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 </a:t>
            </a:r>
            <a:r>
              <a:rPr lang="en-US" dirty="0">
                <a:solidFill>
                  <a:srgbClr val="285096"/>
                </a:solidFill>
              </a:rPr>
              <a:t>2016]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624314" y="1034217"/>
            <a:ext cx="0" cy="1721595"/>
          </a:xfrm>
          <a:prstGeom prst="straightConnector1">
            <a:avLst/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624314" y="2755812"/>
            <a:ext cx="2856712" cy="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868" y="2126813"/>
            <a:ext cx="779868" cy="443763"/>
          </a:xfrm>
          <a:prstGeom prst="ellipse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3360" y="1340729"/>
            <a:ext cx="536031" cy="442673"/>
          </a:xfrm>
          <a:prstGeom prst="ellipse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2118" y="1207455"/>
            <a:ext cx="440402" cy="368179"/>
          </a:xfrm>
          <a:prstGeom prst="ellipse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3478" y="1898296"/>
            <a:ext cx="633143" cy="488447"/>
          </a:xfrm>
          <a:prstGeom prst="ellipse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7316" y="1398624"/>
            <a:ext cx="456909" cy="354020"/>
          </a:xfrm>
          <a:prstGeom prst="ellipse">
            <a:avLst/>
          </a:prstGeom>
          <a:ln>
            <a:noFill/>
          </a:ln>
          <a:effectLst>
            <a:softEdge rad="38100"/>
          </a:effectLst>
        </p:spPr>
      </p:pic>
      <p:sp>
        <p:nvSpPr>
          <p:cNvPr id="26" name="Rounded Rectangle 25"/>
          <p:cNvSpPr/>
          <p:nvPr/>
        </p:nvSpPr>
        <p:spPr>
          <a:xfrm>
            <a:off x="3872011" y="911064"/>
            <a:ext cx="4647675" cy="919358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Helvetica Neue Regular" charset="0"/>
              </a:rPr>
              <a:t>Given a result of an example query Q, explore the data through data maps = partitions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42055" y="840568"/>
            <a:ext cx="12426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4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Query results</a:t>
            </a:r>
          </a:p>
        </p:txBody>
      </p:sp>
      <p:sp>
        <p:nvSpPr>
          <p:cNvPr id="29" name="Oval 28"/>
          <p:cNvSpPr/>
          <p:nvPr/>
        </p:nvSpPr>
        <p:spPr>
          <a:xfrm>
            <a:off x="1747447" y="958168"/>
            <a:ext cx="1579496" cy="1501252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742193" y="1188665"/>
            <a:ext cx="1005254" cy="1501252"/>
          </a:xfrm>
          <a:prstGeom prst="ellipse">
            <a:avLst/>
          </a:prstGeom>
          <a:noFill/>
          <a:ln w="19050">
            <a:solidFill>
              <a:schemeClr val="accent6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3872011" y="1979305"/>
            <a:ext cx="4647675" cy="55432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latin typeface="Helvetica Neue Regular" charset="0"/>
              </a:rPr>
              <a:t>Output</a:t>
            </a:r>
            <a:r>
              <a:rPr lang="en-US" sz="1600" dirty="0">
                <a:latin typeface="Helvetica Neue Regular" charset="0"/>
              </a:rPr>
              <a:t>: Set of </a:t>
            </a:r>
            <a:r>
              <a:rPr lang="en-US" sz="1600">
                <a:latin typeface="Helvetica Neue Regular" charset="0"/>
              </a:rPr>
              <a:t>query refinements</a:t>
            </a:r>
            <a:endParaRPr lang="en-US" sz="1600" dirty="0">
              <a:latin typeface="Helvetica Neue Regular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537195" y="2766101"/>
            <a:ext cx="10198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4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Attribute 1</a:t>
            </a:r>
          </a:p>
        </p:txBody>
      </p:sp>
      <p:sp>
        <p:nvSpPr>
          <p:cNvPr id="37" name="TextBox 36"/>
          <p:cNvSpPr txBox="1"/>
          <p:nvPr/>
        </p:nvSpPr>
        <p:spPr>
          <a:xfrm rot="16200000">
            <a:off x="-63051" y="1335944"/>
            <a:ext cx="10198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4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Attribute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624314" y="3383803"/>
                <a:ext cx="3077381" cy="7666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30213">
                  <a:spcAft>
                    <a:spcPts val="400"/>
                  </a:spcAft>
                  <a:buSzPct val="10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𝑢</m:t>
                      </m:r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:</m:t>
                      </m:r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𝐷𝐵</m:t>
                      </m:r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→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Helvetica Neue Regular" charset="0"/>
                            </a:rPr>
                          </m:ctrlPr>
                        </m:dPr>
                        <m:e>
                          <m:r>
                            <a:rPr lang="en-US" sz="160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−1,1</m:t>
                          </m:r>
                        </m:e>
                      </m:d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, </m:t>
                      </m:r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𝑈</m:t>
                      </m:r>
                      <m:d>
                        <m:dPr>
                          <m:ctrlPr>
                            <a:rPr lang="en-US" sz="1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Helvetica Neue Regular" charset="0"/>
                            </a:rPr>
                          </m:ctrlPr>
                        </m:dPr>
                        <m:e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𝑄</m:t>
                          </m:r>
                        </m:e>
                      </m:d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Helvetica Neue Regular" charset="0"/>
                            </a:rPr>
                          </m:ctrlPr>
                        </m:naryPr>
                        <m:sub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𝑡</m:t>
                          </m:r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∈</m:t>
                          </m:r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𝑄</m:t>
                          </m:r>
                        </m:sub>
                        <m:sup/>
                        <m:e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𝑢</m:t>
                          </m:r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(</m:t>
                          </m:r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𝑡</m:t>
                          </m:r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1600" dirty="0">
                  <a:solidFill>
                    <a:srgbClr val="000000"/>
                  </a:solidFill>
                  <a:latin typeface="Helvetica Neue Regular" charset="0"/>
                  <a:cs typeface="Helvetica Neue Regular" charset="0"/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314" y="3383803"/>
                <a:ext cx="3077381" cy="76662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ounded Rectangular Callout 38"/>
          <p:cNvSpPr/>
          <p:nvPr/>
        </p:nvSpPr>
        <p:spPr>
          <a:xfrm>
            <a:off x="287649" y="4005638"/>
            <a:ext cx="1463040" cy="326864"/>
          </a:xfrm>
          <a:prstGeom prst="wedgeRoundRectCallout">
            <a:avLst>
              <a:gd name="adj1" fmla="val -10057"/>
              <a:gd name="adj2" fmla="val -102978"/>
              <a:gd name="adj3" fmla="val 16667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Helvetica Neue Regular" charset="0"/>
              </a:rPr>
              <a:t>User utility</a:t>
            </a:r>
          </a:p>
        </p:txBody>
      </p:sp>
      <p:sp>
        <p:nvSpPr>
          <p:cNvPr id="42" name="Down Arrow 41"/>
          <p:cNvSpPr/>
          <p:nvPr/>
        </p:nvSpPr>
        <p:spPr>
          <a:xfrm rot="363990">
            <a:off x="1086178" y="2609455"/>
            <a:ext cx="201799" cy="920706"/>
          </a:xfrm>
          <a:prstGeom prst="downArrow">
            <a:avLst>
              <a:gd name="adj1" fmla="val 50000"/>
              <a:gd name="adj2" fmla="val 84473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3872010" y="2721082"/>
            <a:ext cx="4647675" cy="608875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latin typeface="Helvetica Neue Regular" charset="0"/>
              </a:rPr>
              <a:t>Problem</a:t>
            </a:r>
            <a:r>
              <a:rPr lang="en-US" sz="1600" dirty="0">
                <a:latin typeface="Helvetica Neue Regular" charset="0"/>
              </a:rPr>
              <a:t>: User utility is unknown</a:t>
            </a:r>
          </a:p>
        </p:txBody>
      </p:sp>
      <p:sp>
        <p:nvSpPr>
          <p:cNvPr id="3" name="Rectangle 2"/>
          <p:cNvSpPr/>
          <p:nvPr/>
        </p:nvSpPr>
        <p:spPr>
          <a:xfrm>
            <a:off x="3867912" y="361566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Helvetica Neue Regular" charset="0"/>
              </a:rPr>
              <a:t>Cluster analysis for result exploration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Helvetica Neue Regular" charset="0"/>
              </a:rPr>
              <a:t>Zoom and projection operations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Helvetica Neue Regular" charset="0"/>
              </a:rPr>
              <a:t>User model</a:t>
            </a:r>
          </a:p>
        </p:txBody>
      </p:sp>
    </p:spTree>
    <p:extLst>
      <p:ext uri="{BB962C8B-B14F-4D97-AF65-F5344CB8AC3E}">
        <p14:creationId xmlns:p14="http://schemas.microsoft.com/office/powerpoint/2010/main" val="1935946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3" grpId="0" animBg="1"/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for query suggestion: </a:t>
            </a:r>
            <a:r>
              <a:rPr lang="en-US" dirty="0" err="1"/>
              <a:t>Blaeu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2560319" y="4735156"/>
            <a:ext cx="3433504" cy="273083"/>
          </a:xfrm>
        </p:spPr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285096"/>
                </a:solidFill>
              </a:rPr>
              <a:t>[</a:t>
            </a:r>
            <a:r>
              <a:rPr lang="en-US" dirty="0" err="1">
                <a:solidFill>
                  <a:srgbClr val="285096"/>
                </a:solidFill>
              </a:rPr>
              <a:t>Sellam</a:t>
            </a:r>
            <a:r>
              <a:rPr lang="en-US" dirty="0">
                <a:solidFill>
                  <a:srgbClr val="285096"/>
                </a:solidFill>
              </a:rPr>
              <a:t> </a:t>
            </a:r>
            <a:r>
              <a:rPr lang="en-US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</a:t>
            </a:r>
            <a:r>
              <a:rPr lang="en-US" dirty="0">
                <a:solidFill>
                  <a:srgbClr val="285096"/>
                </a:solidFill>
              </a:rPr>
              <a:t> 2016]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/>
              <p:cNvSpPr/>
              <p:nvPr/>
            </p:nvSpPr>
            <p:spPr>
              <a:xfrm>
                <a:off x="3892191" y="766821"/>
                <a:ext cx="4908909" cy="649914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Helvetica Neue Regular" charset="0"/>
                  </a:rPr>
                  <a:t>Find the partition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𝒞</m:t>
                    </m:r>
                    <m:r>
                      <a:rPr lang="en-US" sz="16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600" dirty="0">
                    <a:latin typeface="Helvetica Neue Regular" charset="0"/>
                  </a:rPr>
                  <a:t> of the results of Q such that exists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>
                            <a:latin typeface="Cambria Math" charset="0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charset="0"/>
                          </a:rPr>
                          <m:t>j</m:t>
                        </m:r>
                      </m:sub>
                    </m:sSub>
                    <m:r>
                      <a:rPr lang="en-US" sz="1600" b="0" i="1" smtClean="0">
                        <a:latin typeface="Cambria Math" charset="0"/>
                      </a:rPr>
                      <m:t>∈</m:t>
                    </m:r>
                    <m:r>
                      <a:rPr lang="en-US" sz="16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𝒞</m:t>
                    </m:r>
                    <m:r>
                      <a:rPr lang="en-US" sz="16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:</m:t>
                    </m:r>
                    <m:r>
                      <a:rPr lang="en-US" sz="1600" b="0" i="1" smtClean="0">
                        <a:latin typeface="Cambria Math" charset="0"/>
                      </a:rPr>
                      <m:t>𝑈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en-US" sz="1600" b="0" i="1" smtClean="0">
                        <a:latin typeface="Cambria Math" charset="0"/>
                      </a:rPr>
                      <m:t>&gt;</m:t>
                    </m:r>
                    <m:r>
                      <a:rPr lang="en-US" sz="1600" b="0" i="1" smtClean="0">
                        <a:latin typeface="Cambria Math" charset="0"/>
                      </a:rPr>
                      <m:t>𝑈</m:t>
                    </m:r>
                    <m:r>
                      <a:rPr lang="en-US" sz="1600" b="0" i="1" smtClean="0">
                        <a:latin typeface="Cambria Math" charset="0"/>
                      </a:rPr>
                      <m:t>(</m:t>
                    </m:r>
                    <m:r>
                      <a:rPr lang="en-US" sz="1600" b="0" i="1" smtClean="0">
                        <a:latin typeface="Cambria Math" charset="0"/>
                      </a:rPr>
                      <m:t>𝑄</m:t>
                    </m:r>
                    <m:r>
                      <a:rPr lang="en-US" sz="1600" b="0" i="1" smtClean="0">
                        <a:latin typeface="Cambria Math" charset="0"/>
                      </a:rPr>
                      <m:t>)</m:t>
                    </m:r>
                  </m:oMath>
                </a14:m>
                <a:endParaRPr lang="en-US" sz="1600" dirty="0">
                  <a:latin typeface="Helvetica Neue Regular" charset="0"/>
                </a:endParaRPr>
              </a:p>
            </p:txBody>
          </p:sp>
        </mc:Choice>
        <mc:Fallback xmlns="">
          <p:sp>
            <p:nvSpPr>
              <p:cNvPr id="10" name="Rounded 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2191" y="766821"/>
                <a:ext cx="4908909" cy="649914"/>
              </a:xfrm>
              <a:prstGeom prst="roundRect">
                <a:avLst/>
              </a:prstGeom>
              <a:blipFill rotWithShape="0">
                <a:blip r:embed="rId2"/>
                <a:stretch>
                  <a:fillRect t="-943" r="-248" b="-5660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29184" y="766821"/>
                <a:ext cx="3062762" cy="7414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30213">
                  <a:spcAft>
                    <a:spcPts val="400"/>
                  </a:spcAft>
                  <a:buSzPct val="10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𝑢</m:t>
                      </m:r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:</m:t>
                      </m:r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𝐷𝐵</m:t>
                      </m:r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→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Helvetica Neue Regular" charset="0"/>
                            </a:rPr>
                          </m:ctrlPr>
                        </m:dPr>
                        <m:e>
                          <m:r>
                            <a:rPr lang="en-US" sz="160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−1,1</m:t>
                          </m:r>
                        </m:e>
                      </m:d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, </m:t>
                      </m:r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𝑈</m:t>
                      </m:r>
                      <m:d>
                        <m:dPr>
                          <m:ctrlPr>
                            <a:rPr lang="en-US" sz="1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Helvetica Neue Regular" charset="0"/>
                            </a:rPr>
                          </m:ctrlPr>
                        </m:dPr>
                        <m:e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𝐶</m:t>
                          </m:r>
                        </m:e>
                      </m:d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Helvetica Neue Regular" charset="0"/>
                            </a:rPr>
                          </m:ctrlPr>
                        </m:naryPr>
                        <m:sub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𝑡</m:t>
                          </m:r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∈</m:t>
                          </m:r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𝐶</m:t>
                          </m:r>
                        </m:sub>
                        <m:sup/>
                        <m:e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𝑢</m:t>
                          </m:r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(</m:t>
                          </m:r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𝑡</m:t>
                          </m:r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1600" dirty="0">
                  <a:solidFill>
                    <a:srgbClr val="000000"/>
                  </a:solidFill>
                  <a:latin typeface="Helvetica Neue Regular" charset="0"/>
                  <a:cs typeface="Helvetica Neue Regular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184" y="766821"/>
                <a:ext cx="3062762" cy="74142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524" y="2751225"/>
            <a:ext cx="2958719" cy="19381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13"/>
              <p:cNvSpPr/>
              <p:nvPr/>
            </p:nvSpPr>
            <p:spPr>
              <a:xfrm>
                <a:off x="3892191" y="1582745"/>
                <a:ext cx="4908909" cy="611815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b="1" dirty="0">
                    <a:latin typeface="Helvetica Neue Regular" charset="0"/>
                  </a:rPr>
                  <a:t>Solution</a:t>
                </a:r>
                <a:r>
                  <a:rPr lang="en-US" sz="1600" dirty="0">
                    <a:latin typeface="Helvetica Neue Regular" charset="0"/>
                  </a:rPr>
                  <a:t>: interesting tuples are close to each other</a:t>
                </a:r>
              </a:p>
              <a:p>
                <a:pPr algn="ctr"/>
                <a:r>
                  <a:rPr lang="en-US" sz="1600" dirty="0">
                    <a:latin typeface="Helvetica Neue Regular" charset="0"/>
                  </a:rPr>
                  <a:t>within a maximum separation threshold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charset="0"/>
                      </a:rPr>
                      <m:t>𝜃</m:t>
                    </m:r>
                    <m:r>
                      <a:rPr lang="en-US" sz="1600" b="0" i="1" smtClean="0">
                        <a:latin typeface="Cambria Math" charset="0"/>
                      </a:rPr>
                      <m:t>(</m:t>
                    </m:r>
                    <m:r>
                      <a:rPr lang="en-US" sz="1600" b="0" i="1" smtClean="0">
                        <a:latin typeface="Cambria Math" charset="0"/>
                      </a:rPr>
                      <m:t>𝒞</m:t>
                    </m:r>
                    <m:r>
                      <a:rPr lang="en-US" sz="1600" b="0" i="1" smtClean="0">
                        <a:latin typeface="Cambria Math" charset="0"/>
                      </a:rPr>
                      <m:t>)</m:t>
                    </m:r>
                  </m:oMath>
                </a14:m>
                <a:endParaRPr lang="en-US" sz="1600" dirty="0">
                  <a:latin typeface="Helvetica Neue Regular" charset="0"/>
                </a:endParaRPr>
              </a:p>
            </p:txBody>
          </p:sp>
        </mc:Choice>
        <mc:Fallback xmlns="">
          <p:sp>
            <p:nvSpPr>
              <p:cNvPr id="14" name="Rounded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2191" y="1582745"/>
                <a:ext cx="4908909" cy="611815"/>
              </a:xfrm>
              <a:prstGeom prst="roundRect">
                <a:avLst/>
              </a:prstGeom>
              <a:blipFill rotWithShape="0">
                <a:blip r:embed="rId5"/>
                <a:stretch>
                  <a:fillRect t="-1000" b="-10000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ounded Rectangular Callout 14"/>
          <p:cNvSpPr/>
          <p:nvPr/>
        </p:nvSpPr>
        <p:spPr>
          <a:xfrm>
            <a:off x="533590" y="1537134"/>
            <a:ext cx="2026729" cy="326864"/>
          </a:xfrm>
          <a:prstGeom prst="wedgeRoundRectCallout">
            <a:avLst>
              <a:gd name="adj1" fmla="val -38994"/>
              <a:gd name="adj2" fmla="val -149281"/>
              <a:gd name="adj3" fmla="val 16667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Helvetica Neue Regular" charset="0"/>
              </a:rPr>
              <a:t>Unknown User utility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40129" y="2236991"/>
            <a:ext cx="1564852" cy="636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Detect clusters</a:t>
            </a:r>
          </a:p>
          <a:p>
            <a:pPr marL="0" algn="ctr" defTabSz="430213">
              <a:spcAft>
                <a:spcPts val="400"/>
              </a:spcAft>
              <a:buSzPct val="100000"/>
            </a:pPr>
            <a:r>
              <a:rPr lang="en-US" sz="16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(k-</a:t>
            </a:r>
            <a:r>
              <a:rPr lang="en-US" sz="1600" dirty="0" err="1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medoid</a:t>
            </a:r>
            <a:r>
              <a:rPr lang="en-US" sz="16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285651" y="2386273"/>
            <a:ext cx="1773884" cy="636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Organize clusters</a:t>
            </a:r>
          </a:p>
          <a:p>
            <a:pPr marL="0" algn="ctr" defTabSz="430213">
              <a:spcAft>
                <a:spcPts val="400"/>
              </a:spcAft>
              <a:buSzPct val="100000"/>
            </a:pPr>
            <a:r>
              <a:rPr lang="en-US" sz="16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(decision tree)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3559770" y="2713617"/>
            <a:ext cx="5584230" cy="1930032"/>
            <a:chOff x="4478623" y="2884014"/>
            <a:chExt cx="4436722" cy="1374476"/>
          </a:xfrm>
        </p:grpSpPr>
        <p:grpSp>
          <p:nvGrpSpPr>
            <p:cNvPr id="19" name="Group 18"/>
            <p:cNvGrpSpPr/>
            <p:nvPr/>
          </p:nvGrpSpPr>
          <p:grpSpPr>
            <a:xfrm>
              <a:off x="4641366" y="2884014"/>
              <a:ext cx="4273979" cy="1374476"/>
              <a:chOff x="4311690" y="2816198"/>
              <a:chExt cx="4403761" cy="1416213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311691" y="2825183"/>
                <a:ext cx="4403759" cy="1407228"/>
              </a:xfrm>
              <a:prstGeom prst="rect">
                <a:avLst/>
              </a:prstGeom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4311690" y="3148525"/>
                <a:ext cx="240417" cy="10736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 Neue Regular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8545745" y="2816198"/>
                <a:ext cx="169706" cy="3000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 Neue Regular" charset="0"/>
                </a:endParaRPr>
              </a:p>
            </p:txBody>
          </p:sp>
        </p:grpSp>
        <p:sp>
          <p:nvSpPr>
            <p:cNvPr id="22" name="Rectangle 21"/>
            <p:cNvSpPr/>
            <p:nvPr/>
          </p:nvSpPr>
          <p:spPr>
            <a:xfrm rot="5400000">
              <a:off x="4661659" y="3048491"/>
              <a:ext cx="426076" cy="7921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Neue Regular" charset="0"/>
              </a:endParaRPr>
            </a:p>
          </p:txBody>
        </p:sp>
      </p:grpSp>
      <p:sp>
        <p:nvSpPr>
          <p:cNvPr id="24" name="Down Arrow 23"/>
          <p:cNvSpPr/>
          <p:nvPr/>
        </p:nvSpPr>
        <p:spPr>
          <a:xfrm rot="16200000">
            <a:off x="3309259" y="3321011"/>
            <a:ext cx="434245" cy="924588"/>
          </a:xfrm>
          <a:prstGeom prst="downArrow">
            <a:avLst>
              <a:gd name="adj1" fmla="val 50000"/>
              <a:gd name="adj2" fmla="val 46923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200" dirty="0">
                <a:latin typeface="Helvetica Neue Regular" charset="0"/>
              </a:rPr>
              <a:t>Inference</a:t>
            </a:r>
          </a:p>
        </p:txBody>
      </p:sp>
    </p:spTree>
    <p:extLst>
      <p:ext uri="{BB962C8B-B14F-4D97-AF65-F5344CB8AC3E}">
        <p14:creationId xmlns:p14="http://schemas.microsoft.com/office/powerpoint/2010/main" val="1901690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 for </a:t>
            </a:r>
            <a:r>
              <a:rPr lang="mr-IN" dirty="0"/>
              <a:t>…</a:t>
            </a:r>
            <a:r>
              <a:rPr lang="en-US" dirty="0"/>
              <a:t>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565" y="878012"/>
            <a:ext cx="8629650" cy="3473684"/>
          </a:xfrm>
          <a:prstGeom prst="rect">
            <a:avLst/>
          </a:prstGeom>
        </p:spPr>
      </p:pic>
      <p:pic>
        <p:nvPicPr>
          <p:cNvPr id="1026" name="Picture 2" descr="mage result for check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2524" y="798761"/>
            <a:ext cx="563404" cy="5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86002" y="665950"/>
            <a:ext cx="3043238" cy="3685745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4448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Cleaning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  <p:sp>
        <p:nvSpPr>
          <p:cNvPr id="15" name="Content Placeholder 5"/>
          <p:cNvSpPr>
            <a:spLocks noGrp="1"/>
          </p:cNvSpPr>
          <p:nvPr>
            <p:ph idx="1"/>
          </p:nvPr>
        </p:nvSpPr>
        <p:spPr>
          <a:xfrm>
            <a:off x="273077" y="845378"/>
            <a:ext cx="4017645" cy="4763770"/>
          </a:xfrm>
        </p:spPr>
        <p:txBody>
          <a:bodyPr>
            <a:no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b="0" dirty="0">
                <a:solidFill>
                  <a:schemeClr val="tx1"/>
                </a:solidFill>
              </a:rPr>
              <a:t>Often data have redundancy, wrong values, and missing values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b="0" dirty="0">
                <a:solidFill>
                  <a:schemeClr val="tx1"/>
                </a:solidFill>
              </a:rPr>
              <a:t>Different values can represent the same object (e.g., N.Y. and New York)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b="0" dirty="0">
                <a:solidFill>
                  <a:schemeClr val="tx1"/>
                </a:solidFill>
              </a:rPr>
              <a:t>Values can be simply wrong</a:t>
            </a:r>
          </a:p>
          <a:p>
            <a:endParaRPr lang="en-US" sz="2000" b="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000" b="0" dirty="0">
                <a:solidFill>
                  <a:srgbClr val="C00000"/>
                </a:solidFill>
              </a:rPr>
              <a:t>Data cleaning </a:t>
            </a:r>
            <a:r>
              <a:rPr lang="en-US" sz="2000" b="0" dirty="0">
                <a:solidFill>
                  <a:schemeClr val="tx1"/>
                </a:solidFill>
              </a:rPr>
              <a:t>refers to ways of making the data consistent and correct</a:t>
            </a:r>
          </a:p>
          <a:p>
            <a:pPr marL="0" indent="0">
              <a:buNone/>
            </a:pPr>
            <a:endParaRPr lang="en-US" sz="2000" b="0" dirty="0">
              <a:solidFill>
                <a:schemeClr val="tx1"/>
              </a:solidFill>
            </a:endParaRPr>
          </a:p>
        </p:txBody>
      </p:sp>
      <p:graphicFrame>
        <p:nvGraphicFramePr>
          <p:cNvPr id="16" name="Tabella 7"/>
          <p:cNvGraphicFramePr>
            <a:graphicFrameLocks noGrp="1"/>
          </p:cNvGraphicFramePr>
          <p:nvPr/>
        </p:nvGraphicFramePr>
        <p:xfrm>
          <a:off x="4984141" y="2582801"/>
          <a:ext cx="3747675" cy="1965815"/>
        </p:xfrm>
        <a:graphic>
          <a:graphicData uri="http://schemas.openxmlformats.org/drawingml/2006/table">
            <a:tbl>
              <a:tblPr firstRow="1" bandRow="1"/>
              <a:tblGrid>
                <a:gridCol w="4038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34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9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11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20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i="1" u="sng" dirty="0" err="1"/>
                        <a:t>tid</a:t>
                      </a:r>
                      <a:endParaRPr lang="en-US" sz="1050" i="1" u="sng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9BD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Date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9BD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Molecule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9BD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Laboratory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9BD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Quantity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9B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24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u="sng" dirty="0"/>
                        <a:t>t1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11 Nov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C</a:t>
                      </a:r>
                      <a:r>
                        <a:rPr lang="en-US" sz="1050" baseline="-25000" dirty="0"/>
                        <a:t>16</a:t>
                      </a:r>
                      <a:r>
                        <a:rPr lang="en-US" sz="1050" baseline="0" dirty="0"/>
                        <a:t>H</a:t>
                      </a:r>
                      <a:r>
                        <a:rPr lang="en-US" sz="1050" baseline="-25000" dirty="0"/>
                        <a:t>16</a:t>
                      </a:r>
                      <a:r>
                        <a:rPr lang="en-US" sz="1050" baseline="0" dirty="0"/>
                        <a:t>Cl</a:t>
                      </a:r>
                      <a:endParaRPr lang="en-US" sz="105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Austin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200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24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u="sng" dirty="0"/>
                        <a:t>t2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12 Nov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>
                          <a:sym typeface="Wingdings"/>
                        </a:rPr>
                        <a:t>C</a:t>
                      </a:r>
                      <a:r>
                        <a:rPr lang="en-US" sz="1050" baseline="-25000" dirty="0">
                          <a:sym typeface="Wingdings"/>
                        </a:rPr>
                        <a:t>22</a:t>
                      </a:r>
                      <a:r>
                        <a:rPr lang="en-US" sz="1050" baseline="0" dirty="0">
                          <a:sym typeface="Wingdings"/>
                        </a:rPr>
                        <a:t>H</a:t>
                      </a:r>
                      <a:r>
                        <a:rPr lang="en-US" sz="1050" baseline="-25000" dirty="0">
                          <a:sym typeface="Wingdings"/>
                        </a:rPr>
                        <a:t>28</a:t>
                      </a:r>
                      <a:r>
                        <a:rPr lang="en-US" sz="1050" baseline="0" dirty="0">
                          <a:sym typeface="Wingdings"/>
                        </a:rPr>
                        <a:t>F</a:t>
                      </a:r>
                      <a:endParaRPr lang="en-US" sz="105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Austin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100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9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u="sng" dirty="0"/>
                        <a:t>t3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12 Nov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C</a:t>
                      </a:r>
                      <a:r>
                        <a:rPr lang="en-US" sz="1050" baseline="-25000" dirty="0"/>
                        <a:t>24</a:t>
                      </a:r>
                      <a:r>
                        <a:rPr lang="en-US" sz="1050" baseline="0" dirty="0"/>
                        <a:t>H</a:t>
                      </a:r>
                      <a:r>
                        <a:rPr lang="en-US" sz="1050" baseline="-25000" dirty="0"/>
                        <a:t>75</a:t>
                      </a:r>
                      <a:r>
                        <a:rPr lang="en-US" sz="1050" baseline="0" dirty="0"/>
                        <a:t>S</a:t>
                      </a:r>
                      <a:r>
                        <a:rPr lang="en-US" sz="1050" baseline="-25000" dirty="0"/>
                        <a:t>6</a:t>
                      </a:r>
                      <a:endParaRPr lang="en-US" sz="105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>
                          <a:sym typeface="Wingdings"/>
                        </a:rPr>
                        <a:t>New York</a:t>
                      </a:r>
                      <a:endParaRPr lang="en-US" sz="105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100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24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u="sng" dirty="0"/>
                        <a:t>t4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12</a:t>
                      </a:r>
                      <a:r>
                        <a:rPr lang="en-US" sz="1050" baseline="0" dirty="0"/>
                        <a:t> Nov</a:t>
                      </a:r>
                      <a:endParaRPr lang="en-US" sz="105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statin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Boston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200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24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u="sng" dirty="0"/>
                        <a:t>t5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13</a:t>
                      </a:r>
                      <a:r>
                        <a:rPr lang="en-US" sz="1050" baseline="0" dirty="0"/>
                        <a:t> Nov</a:t>
                      </a:r>
                      <a:endParaRPr lang="en-US" sz="105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ym typeface="Wingdings"/>
                        </a:rPr>
                        <a:t>C</a:t>
                      </a:r>
                      <a:r>
                        <a:rPr lang="en-US" sz="1050" baseline="-25000" dirty="0">
                          <a:sym typeface="Wingdings"/>
                        </a:rPr>
                        <a:t>22</a:t>
                      </a:r>
                      <a:r>
                        <a:rPr lang="en-US" sz="1050" baseline="0" dirty="0">
                          <a:sym typeface="Wingdings"/>
                        </a:rPr>
                        <a:t>H</a:t>
                      </a:r>
                      <a:r>
                        <a:rPr lang="en-US" sz="1050" baseline="-25000" dirty="0">
                          <a:sym typeface="Wingdings"/>
                        </a:rPr>
                        <a:t>28</a:t>
                      </a:r>
                      <a:r>
                        <a:rPr lang="en-US" sz="1050" baseline="0" dirty="0">
                          <a:sym typeface="Wingdings"/>
                        </a:rPr>
                        <a:t>F</a:t>
                      </a:r>
                      <a:endParaRPr lang="en-US" sz="105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Austin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200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24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u="sng" dirty="0"/>
                        <a:t>t6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15 Nov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C</a:t>
                      </a:r>
                      <a:r>
                        <a:rPr lang="en-US" sz="1050" baseline="-25000" dirty="0"/>
                        <a:t>17</a:t>
                      </a:r>
                      <a:r>
                        <a:rPr lang="en-US" sz="1050" baseline="0" dirty="0"/>
                        <a:t>H</a:t>
                      </a:r>
                      <a:r>
                        <a:rPr lang="en-US" sz="1050" baseline="-25000" dirty="0"/>
                        <a:t>20</a:t>
                      </a:r>
                      <a:r>
                        <a:rPr lang="en-US" sz="1050" baseline="0" dirty="0"/>
                        <a:t>N</a:t>
                      </a:r>
                      <a:endParaRPr lang="en-US" sz="105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Dubai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1</a:t>
                      </a:r>
                      <a:r>
                        <a:rPr lang="en-US" sz="1050" dirty="0">
                          <a:sym typeface="Wingdings"/>
                        </a:rPr>
                        <a:t>00</a:t>
                      </a:r>
                      <a:endParaRPr lang="en-US" sz="105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7" name="Tabella 7"/>
          <p:cNvGraphicFramePr>
            <a:graphicFrameLocks noGrp="1"/>
          </p:cNvGraphicFramePr>
          <p:nvPr/>
        </p:nvGraphicFramePr>
        <p:xfrm>
          <a:off x="4984141" y="384201"/>
          <a:ext cx="3747675" cy="1852871"/>
        </p:xfrm>
        <a:graphic>
          <a:graphicData uri="http://schemas.openxmlformats.org/drawingml/2006/table">
            <a:tbl>
              <a:tblPr firstRow="1" bandRow="1"/>
              <a:tblGrid>
                <a:gridCol w="4038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34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9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11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39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i="1" u="sng" dirty="0" err="1"/>
                        <a:t>tid</a:t>
                      </a:r>
                      <a:endParaRPr lang="en-US" sz="1050" i="1" u="sng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9BD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Date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9BD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Molecule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9BD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Laboratory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9BD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Quantity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9B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55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u="sng" dirty="0"/>
                        <a:t>t1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11 Nov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C</a:t>
                      </a:r>
                      <a:r>
                        <a:rPr lang="en-US" sz="1050" baseline="-25000" dirty="0"/>
                        <a:t>16</a:t>
                      </a:r>
                      <a:r>
                        <a:rPr lang="en-US" sz="1050" baseline="0" dirty="0"/>
                        <a:t>H</a:t>
                      </a:r>
                      <a:r>
                        <a:rPr lang="en-US" sz="1050" baseline="-25000" dirty="0"/>
                        <a:t>16</a:t>
                      </a:r>
                      <a:r>
                        <a:rPr lang="en-US" sz="1050" baseline="0" dirty="0"/>
                        <a:t>Cl</a:t>
                      </a:r>
                      <a:endParaRPr lang="en-US" sz="105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Austin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200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55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u="sng" dirty="0"/>
                        <a:t>t2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12 Nov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marL="0" algn="l" defTabSz="914400" rtl="0" eaLnBrk="1" latinLnBrk="0" hangingPunct="1"/>
                      <a:r>
                        <a:rPr lang="en-US" sz="1050" kern="1200" dirty="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  <a:sym typeface="Wingdings"/>
                        </a:rPr>
                        <a:t>statin</a:t>
                      </a:r>
                      <a:endParaRPr lang="en-US" sz="1050" kern="1200" dirty="0">
                        <a:solidFill>
                          <a:schemeClr val="dk1"/>
                        </a:solidFill>
                        <a:latin typeface="Century Gothic" panose="020B0502020202020204"/>
                        <a:ea typeface=""/>
                        <a:cs typeface="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kern="1200" dirty="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rPr>
                        <a:t>Austin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100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64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u="sng" dirty="0"/>
                        <a:t>t3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12 Nov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C</a:t>
                      </a:r>
                      <a:r>
                        <a:rPr lang="en-US" sz="1050" baseline="-25000" dirty="0"/>
                        <a:t>24</a:t>
                      </a:r>
                      <a:r>
                        <a:rPr lang="en-US" sz="1050" baseline="0" dirty="0"/>
                        <a:t>H</a:t>
                      </a:r>
                      <a:r>
                        <a:rPr lang="en-US" sz="1050" baseline="-25000" dirty="0"/>
                        <a:t>75</a:t>
                      </a:r>
                      <a:r>
                        <a:rPr lang="en-US" sz="1050" baseline="0" dirty="0"/>
                        <a:t>S</a:t>
                      </a:r>
                      <a:r>
                        <a:rPr lang="en-US" sz="1050" baseline="-25000" dirty="0"/>
                        <a:t>6</a:t>
                      </a:r>
                      <a:endParaRPr lang="en-US" sz="105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marL="0" algn="l" defTabSz="914400" rtl="0" eaLnBrk="1" latinLnBrk="0" hangingPunct="1"/>
                      <a:r>
                        <a:rPr lang="en-US" sz="1050" kern="1200" dirty="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  <a:sym typeface="Wingdings"/>
                        </a:rPr>
                        <a:t>N.Y.</a:t>
                      </a:r>
                      <a:endParaRPr lang="en-US" sz="1050" kern="1200" dirty="0">
                        <a:solidFill>
                          <a:schemeClr val="dk1"/>
                        </a:solidFill>
                        <a:latin typeface="Century Gothic" panose="020B0502020202020204"/>
                        <a:ea typeface=""/>
                        <a:cs typeface="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100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55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u="sng" dirty="0"/>
                        <a:t>t4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12</a:t>
                      </a:r>
                      <a:r>
                        <a:rPr lang="en-US" sz="1050" baseline="0" dirty="0"/>
                        <a:t> Nov</a:t>
                      </a:r>
                      <a:endParaRPr lang="en-US" sz="105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statin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marL="0" algn="l" defTabSz="914400" rtl="0" eaLnBrk="1" latinLnBrk="0" hangingPunct="1"/>
                      <a:r>
                        <a:rPr lang="en-US" sz="1050" kern="1200" dirty="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rPr>
                        <a:t>Boston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200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55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u="sng" dirty="0"/>
                        <a:t>t5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13</a:t>
                      </a:r>
                      <a:r>
                        <a:rPr lang="en-US" sz="1050" baseline="0" dirty="0"/>
                        <a:t> Nov</a:t>
                      </a:r>
                      <a:endParaRPr lang="en-US" sz="105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kern="1200" dirty="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  <a:sym typeface="Wingdings"/>
                        </a:rPr>
                        <a:t>statin</a:t>
                      </a:r>
                      <a:endParaRPr lang="en-US" sz="1050" kern="1200" dirty="0">
                        <a:solidFill>
                          <a:schemeClr val="dk1"/>
                        </a:solidFill>
                        <a:latin typeface="Century Gothic" panose="020B0502020202020204"/>
                        <a:ea typeface=""/>
                        <a:cs typeface="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Austin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200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55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u="sng" dirty="0"/>
                        <a:t>t6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15 Nov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C</a:t>
                      </a:r>
                      <a:r>
                        <a:rPr lang="en-US" sz="1050" baseline="-25000" dirty="0"/>
                        <a:t>17</a:t>
                      </a:r>
                      <a:r>
                        <a:rPr lang="en-US" sz="1050" baseline="0" dirty="0"/>
                        <a:t>H</a:t>
                      </a:r>
                      <a:r>
                        <a:rPr lang="en-US" sz="1050" baseline="-25000" dirty="0"/>
                        <a:t>20</a:t>
                      </a:r>
                      <a:r>
                        <a:rPr lang="en-US" sz="1050" baseline="0" dirty="0"/>
                        <a:t>N</a:t>
                      </a:r>
                      <a:endParaRPr lang="en-US" sz="105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Dubai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1000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8" name="Down Arrow 17"/>
          <p:cNvSpPr/>
          <p:nvPr/>
        </p:nvSpPr>
        <p:spPr>
          <a:xfrm>
            <a:off x="6790082" y="2232280"/>
            <a:ext cx="220980" cy="312136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13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975895" y="2582737"/>
            <a:ext cx="7085458" cy="94293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Data repairing</a:t>
            </a:r>
          </a:p>
          <a:p>
            <a:pPr algn="ctr"/>
            <a:r>
              <a:rPr lang="en-US" i="1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Update the values in the data to fix problems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90770" y="1399729"/>
            <a:ext cx="7085458" cy="94293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Entity matching</a:t>
            </a:r>
          </a:p>
          <a:p>
            <a:pPr algn="ctr"/>
            <a:r>
              <a:rPr lang="en-US" i="1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Find mentions of the same objects in different databases</a:t>
            </a:r>
          </a:p>
        </p:txBody>
      </p:sp>
      <p:sp>
        <p:nvSpPr>
          <p:cNvPr id="7" name="Rectangle 6"/>
          <p:cNvSpPr/>
          <p:nvPr/>
        </p:nvSpPr>
        <p:spPr>
          <a:xfrm rot="19674906">
            <a:off x="617183" y="1522199"/>
            <a:ext cx="2211697" cy="38229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Not in this tutorial</a:t>
            </a:r>
          </a:p>
        </p:txBody>
      </p:sp>
    </p:spTree>
    <p:extLst>
      <p:ext uri="{BB962C8B-B14F-4D97-AF65-F5344CB8AC3E}">
        <p14:creationId xmlns:p14="http://schemas.microsoft.com/office/powerpoint/2010/main" val="278614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Exploring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1447797" y="4177115"/>
            <a:ext cx="1430867" cy="38946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 Regular" charset="0"/>
              </a:rPr>
              <a:t>Traditional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993823" y="4140200"/>
            <a:ext cx="1329267" cy="38946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 Regular" charset="0"/>
              </a:rPr>
              <a:t>On data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399" y="871441"/>
            <a:ext cx="2751667" cy="15478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398" y="2523067"/>
            <a:ext cx="2751667" cy="15502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4740" y="2573535"/>
            <a:ext cx="2306151" cy="14997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4740" y="824598"/>
            <a:ext cx="2463716" cy="15398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2046" y="665951"/>
            <a:ext cx="2377338" cy="222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04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repairing: rules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[He, J. et al. 2016]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5"/>
              <p:cNvSpPr txBox="1">
                <a:spLocks/>
              </p:cNvSpPr>
              <p:nvPr/>
            </p:nvSpPr>
            <p:spPr>
              <a:xfrm>
                <a:off x="241272" y="789719"/>
                <a:ext cx="4711064" cy="47637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400"/>
                  </a:spcAft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Lato" charset="0"/>
                    <a:ea typeface="Lato" charset="0"/>
                    <a:cs typeface="Lato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400"/>
                  </a:spcAft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Lato" charset="0"/>
                    <a:ea typeface="Lato" charset="0"/>
                    <a:cs typeface="Lato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400"/>
                  </a:spcAft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Lato" charset="0"/>
                    <a:ea typeface="Lato" charset="0"/>
                    <a:cs typeface="Lato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400"/>
                  </a:spcAft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Lato" charset="0"/>
                    <a:ea typeface="Lato" charset="0"/>
                    <a:cs typeface="Lato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400"/>
                  </a:spcAft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Lato" charset="0"/>
                    <a:ea typeface="Lato" charset="0"/>
                    <a:cs typeface="Lato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40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Lato" charset="0"/>
                    <a:cs typeface="Lato" charset="0"/>
                  </a:rPr>
                  <a:t>A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ea typeface="Lato" charset="0"/>
                    <a:cs typeface="Lato" charset="0"/>
                  </a:rPr>
                  <a:t>rule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Lato" charset="0"/>
                    <a:cs typeface="Lato" charset="0"/>
                  </a:rPr>
                  <a:t> is a logical formula which determines how to change the value in a cell or a group of cells.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40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Lato" charset="0"/>
                    <a:cs typeface="Lato" charset="0"/>
                  </a:rPr>
                  <a:t>IF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Lato" charset="0"/>
                            <a:cs typeface="Lato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Lato" charset="0"/>
                                <a:cs typeface="Lato" charset="0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Lato" charset="0"/>
                                <a:cs typeface="Lato" charset="0"/>
                              </a:rPr>
                              <m:t>𝑋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Lato" charset="0"/>
                                <a:cs typeface="Lato" charset="0"/>
                              </a:rPr>
                              <m:t>1</m:t>
                            </m:r>
                          </m:sub>
                        </m:sSub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Lato" charset="0"/>
                            <a:cs typeface="Lato" charset="0"/>
                          </a:rPr>
                          <m:t>=</m:t>
                        </m:r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Lato" charset="0"/>
                                <a:cs typeface="Lato" charset="0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Lato" charset="0"/>
                                <a:cs typeface="Lato" charset="0"/>
                              </a:rPr>
                              <m:t>𝐶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Lato" charset="0"/>
                                <a:cs typeface="Lato" charset="0"/>
                              </a:rPr>
                              <m:t>1</m:t>
                            </m:r>
                          </m:sub>
                        </m:sSub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Lato" charset="0"/>
                            <a:cs typeface="Lato" charset="0"/>
                          </a:rPr>
                          <m:t>…</m:t>
                        </m:r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Lato" charset="0"/>
                                <a:cs typeface="Lato" charset="0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Lato" charset="0"/>
                                <a:cs typeface="Lato" charset="0"/>
                              </a:rPr>
                              <m:t>𝑋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Lato" charset="0"/>
                                <a:cs typeface="Lato" charset="0"/>
                              </a:rPr>
                              <m:t>𝑛</m:t>
                            </m:r>
                          </m:sub>
                        </m:sSub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Lato" charset="0"/>
                            <a:cs typeface="Lato" charset="0"/>
                          </a:rPr>
                          <m:t>=</m:t>
                        </m:r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Lato" charset="0"/>
                                <a:cs typeface="Lato" charset="0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Lato" charset="0"/>
                                <a:cs typeface="Lato" charset="0"/>
                              </a:rPr>
                              <m:t>𝐶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Lato" charset="0"/>
                                <a:cs typeface="Lato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Lato" charset="0"/>
                    <a:cs typeface="Lato" charset="0"/>
                  </a:rPr>
                  <a:t> UPDATE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Lato" charset="0"/>
                            <a:cs typeface="Lato" charset="0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Lato" charset="0"/>
                            <a:cs typeface="Lato" charset="0"/>
                          </a:rPr>
                          <m:t>𝑋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Lato" charset="0"/>
                            <a:cs typeface="Lato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Lato" charset="0"/>
                    <a:cs typeface="Lato" charset="0"/>
                  </a:rPr>
                  <a:t> to some value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Lato" charset="0"/>
                  <a:cs typeface="Lato" charset="0"/>
                </a:endParaRPr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4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Lato" charset="0"/>
                    <a:cs typeface="Lato" charset="0"/>
                  </a:rPr>
                  <a:t>The update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Lato" charset="0"/>
                            <a:cs typeface="Lato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sz="1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Lato" charset="0"/>
                            <a:cs typeface="Lato" charset="0"/>
                          </a:rPr>
                          <m:t>t</m:t>
                        </m:r>
                      </m:e>
                      <m:sub>
                        <m:r>
                          <a:rPr kumimoji="0" lang="en-US" sz="1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Lato" charset="0"/>
                            <a:cs typeface="Lato" charset="0"/>
                          </a:rPr>
                          <m:t>3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Lato" charset="0"/>
                            <a:cs typeface="Lato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kumimoji="0" lang="en-US" sz="1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Lato" charset="0"/>
                            <a:cs typeface="Lato" charset="0"/>
                          </a:rPr>
                          <m:t>Laboratory</m:t>
                        </m:r>
                      </m:e>
                    </m:d>
                    <m:r>
                      <a:rPr kumimoji="0" lang="en-US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charset="0"/>
                        <a:ea typeface="Lato" charset="0"/>
                        <a:cs typeface="Lato" charset="0"/>
                      </a:rPr>
                      <m:t>←”</m:t>
                    </m:r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charset="0"/>
                        <a:ea typeface="Lato" charset="0"/>
                        <a:cs typeface="Lato" charset="0"/>
                      </a:rPr>
                      <m:t>New</m:t>
                    </m:r>
                    <m:r>
                      <a:rPr kumimoji="0" lang="en-US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charset="0"/>
                        <a:ea typeface="Lato" charset="0"/>
                        <a:cs typeface="Lato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charset="0"/>
                        <a:ea typeface="Lato" charset="0"/>
                        <a:cs typeface="Lato" charset="0"/>
                      </a:rPr>
                      <m:t>York</m:t>
                    </m:r>
                    <m:r>
                      <a:rPr kumimoji="0" lang="en-US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charset="0"/>
                        <a:ea typeface="Lato" charset="0"/>
                        <a:cs typeface="Lato" charset="0"/>
                      </a:rPr>
                      <m:t>”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Lato" charset="0"/>
                    <a:cs typeface="Lato" charset="0"/>
                  </a:rPr>
                  <a:t> can be obtained by the rule</a:t>
                </a:r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4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Lato" charset="0"/>
                    <a:cs typeface="Lato" charset="0"/>
                  </a:rPr>
                  <a:t>IF [Laboratory = ”N.Y.”] UPDATE Laboratory to ”New York”</a:t>
                </a:r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4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urier" charset="0"/>
                    <a:ea typeface="Courier" charset="0"/>
                    <a:cs typeface="Courier" charset="0"/>
                  </a:rPr>
                  <a:t>UPDATE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Courier" charset="0"/>
                    <a:ea typeface="Courier" charset="0"/>
                    <a:cs typeface="Courier" charset="0"/>
                  </a:rPr>
                  <a:t>Table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urier" charset="0"/>
                    <a:ea typeface="Courier" charset="0"/>
                    <a:cs typeface="Courier" charset="0"/>
                  </a:rPr>
                  <a:t> </a:t>
                </a:r>
                <a:b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urier" charset="0"/>
                    <a:ea typeface="Courier" charset="0"/>
                    <a:cs typeface="Courier" charset="0"/>
                  </a:rPr>
                </a:b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urier" charset="0"/>
                    <a:ea typeface="Courier" charset="0"/>
                    <a:cs typeface="Courier" charset="0"/>
                  </a:rPr>
                  <a:t>SET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Courier" charset="0"/>
                    <a:ea typeface="Courier" charset="0"/>
                    <a:cs typeface="Courier" charset="0"/>
                  </a:rPr>
                  <a:t>Laboratory=’New York’</a:t>
                </a:r>
                <a:b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Courier" charset="0"/>
                    <a:ea typeface="Courier" charset="0"/>
                    <a:cs typeface="Courier" charset="0"/>
                  </a:rPr>
                </a:b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urier" charset="0"/>
                    <a:ea typeface="Courier" charset="0"/>
                    <a:cs typeface="Courier" charset="0"/>
                  </a:rPr>
                  <a:t>WHERE </a:t>
                </a: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urier" charset="0"/>
                    <a:ea typeface="Courier" charset="0"/>
                    <a:cs typeface="Courier" charset="0"/>
                  </a:rPr>
                  <a:t>tid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urier" charset="0"/>
                    <a:ea typeface="Courier" charset="0"/>
                    <a:cs typeface="Courier" charset="0"/>
                  </a:rPr>
                  <a:t>=t3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40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BUT it needs to be done for each cell!!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endParaRPr>
              </a:p>
            </p:txBody>
          </p:sp>
        </mc:Choice>
        <mc:Fallback xmlns="">
          <p:sp>
            <p:nvSpPr>
              <p:cNvPr id="11" name="Content Placeholder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272" y="789719"/>
                <a:ext cx="4711064" cy="4763770"/>
              </a:xfrm>
              <a:prstGeom prst="rect">
                <a:avLst/>
              </a:prstGeom>
              <a:blipFill rotWithShape="0">
                <a:blip r:embed="rId2"/>
                <a:stretch>
                  <a:fillRect l="-1166" t="-12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Tabel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1860863"/>
              </p:ext>
            </p:extLst>
          </p:nvPr>
        </p:nvGraphicFramePr>
        <p:xfrm>
          <a:off x="4952336" y="2929589"/>
          <a:ext cx="3747675" cy="1965815"/>
        </p:xfrm>
        <a:graphic>
          <a:graphicData uri="http://schemas.openxmlformats.org/drawingml/2006/table">
            <a:tbl>
              <a:tblPr firstRow="1" bandRow="1"/>
              <a:tblGrid>
                <a:gridCol w="4038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34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9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11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20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i="1" u="sng" dirty="0" err="1"/>
                        <a:t>tid</a:t>
                      </a:r>
                      <a:endParaRPr lang="en-US" sz="1050" i="1" u="sng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9BD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Date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9BD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Molecule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9BD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Laboratory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9BD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Quantity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9B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24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u="sng" dirty="0"/>
                        <a:t>t1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11 Nov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C</a:t>
                      </a:r>
                      <a:r>
                        <a:rPr lang="en-US" sz="1050" baseline="-25000" dirty="0"/>
                        <a:t>16</a:t>
                      </a:r>
                      <a:r>
                        <a:rPr lang="en-US" sz="1050" baseline="0" dirty="0"/>
                        <a:t>H</a:t>
                      </a:r>
                      <a:r>
                        <a:rPr lang="en-US" sz="1050" baseline="-25000" dirty="0"/>
                        <a:t>16</a:t>
                      </a:r>
                      <a:r>
                        <a:rPr lang="en-US" sz="1050" baseline="0" dirty="0"/>
                        <a:t>Cl</a:t>
                      </a:r>
                      <a:endParaRPr lang="en-US" sz="105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Austin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200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24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u="sng" dirty="0"/>
                        <a:t>t2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12 Nov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>
                          <a:sym typeface="Wingdings"/>
                        </a:rPr>
                        <a:t>C</a:t>
                      </a:r>
                      <a:r>
                        <a:rPr lang="en-US" sz="1050" baseline="-25000" dirty="0">
                          <a:sym typeface="Wingdings"/>
                        </a:rPr>
                        <a:t>22</a:t>
                      </a:r>
                      <a:r>
                        <a:rPr lang="en-US" sz="1050" baseline="0" dirty="0">
                          <a:sym typeface="Wingdings"/>
                        </a:rPr>
                        <a:t>H</a:t>
                      </a:r>
                      <a:r>
                        <a:rPr lang="en-US" sz="1050" baseline="-25000" dirty="0">
                          <a:sym typeface="Wingdings"/>
                        </a:rPr>
                        <a:t>28</a:t>
                      </a:r>
                      <a:r>
                        <a:rPr lang="en-US" sz="1050" baseline="0" dirty="0">
                          <a:sym typeface="Wingdings"/>
                        </a:rPr>
                        <a:t>F</a:t>
                      </a:r>
                      <a:endParaRPr lang="en-US" sz="105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Austin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100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9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u="sng" dirty="0"/>
                        <a:t>t3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12 Nov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C</a:t>
                      </a:r>
                      <a:r>
                        <a:rPr lang="en-US" sz="1050" baseline="-25000" dirty="0"/>
                        <a:t>24</a:t>
                      </a:r>
                      <a:r>
                        <a:rPr lang="en-US" sz="1050" baseline="0" dirty="0"/>
                        <a:t>H</a:t>
                      </a:r>
                      <a:r>
                        <a:rPr lang="en-US" sz="1050" baseline="-25000" dirty="0"/>
                        <a:t>75</a:t>
                      </a:r>
                      <a:r>
                        <a:rPr lang="en-US" sz="1050" baseline="0" dirty="0"/>
                        <a:t>S</a:t>
                      </a:r>
                      <a:r>
                        <a:rPr lang="en-US" sz="1050" baseline="-25000" dirty="0"/>
                        <a:t>6</a:t>
                      </a:r>
                      <a:endParaRPr lang="en-US" sz="105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>
                          <a:sym typeface="Wingdings"/>
                        </a:rPr>
                        <a:t>New York</a:t>
                      </a:r>
                      <a:endParaRPr lang="en-US" sz="105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100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24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u="sng" dirty="0"/>
                        <a:t>t4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12</a:t>
                      </a:r>
                      <a:r>
                        <a:rPr lang="en-US" sz="1050" baseline="0" dirty="0"/>
                        <a:t> Nov</a:t>
                      </a:r>
                      <a:endParaRPr lang="en-US" sz="105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statin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Boston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200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24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u="sng" dirty="0"/>
                        <a:t>t5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13</a:t>
                      </a:r>
                      <a:r>
                        <a:rPr lang="en-US" sz="1050" baseline="0" dirty="0"/>
                        <a:t> Nov</a:t>
                      </a:r>
                      <a:endParaRPr lang="en-US" sz="105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ym typeface="Wingdings"/>
                        </a:rPr>
                        <a:t>C</a:t>
                      </a:r>
                      <a:r>
                        <a:rPr lang="en-US" sz="1050" baseline="-25000" dirty="0">
                          <a:sym typeface="Wingdings"/>
                        </a:rPr>
                        <a:t>22</a:t>
                      </a:r>
                      <a:r>
                        <a:rPr lang="en-US" sz="1050" baseline="0" dirty="0">
                          <a:sym typeface="Wingdings"/>
                        </a:rPr>
                        <a:t>H</a:t>
                      </a:r>
                      <a:r>
                        <a:rPr lang="en-US" sz="1050" baseline="-25000" dirty="0">
                          <a:sym typeface="Wingdings"/>
                        </a:rPr>
                        <a:t>28</a:t>
                      </a:r>
                      <a:r>
                        <a:rPr lang="en-US" sz="1050" baseline="0" dirty="0">
                          <a:sym typeface="Wingdings"/>
                        </a:rPr>
                        <a:t>F</a:t>
                      </a:r>
                      <a:endParaRPr lang="en-US" sz="105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Austin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200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24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u="sng" dirty="0"/>
                        <a:t>t6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15 Nov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C</a:t>
                      </a:r>
                      <a:r>
                        <a:rPr lang="en-US" sz="1050" baseline="-25000" dirty="0"/>
                        <a:t>17</a:t>
                      </a:r>
                      <a:r>
                        <a:rPr lang="en-US" sz="1050" baseline="0" dirty="0"/>
                        <a:t>H</a:t>
                      </a:r>
                      <a:r>
                        <a:rPr lang="en-US" sz="1050" baseline="-25000" dirty="0"/>
                        <a:t>20</a:t>
                      </a:r>
                      <a:r>
                        <a:rPr lang="en-US" sz="1050" baseline="0" dirty="0"/>
                        <a:t>N</a:t>
                      </a:r>
                      <a:endParaRPr lang="en-US" sz="105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Dubai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1</a:t>
                      </a:r>
                      <a:r>
                        <a:rPr lang="en-US" sz="1050" dirty="0">
                          <a:sym typeface="Wingdings"/>
                        </a:rPr>
                        <a:t>00</a:t>
                      </a:r>
                      <a:endParaRPr lang="en-US" sz="105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3" name="Tabel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936025"/>
              </p:ext>
            </p:extLst>
          </p:nvPr>
        </p:nvGraphicFramePr>
        <p:xfrm>
          <a:off x="4952337" y="818730"/>
          <a:ext cx="3747675" cy="1852871"/>
        </p:xfrm>
        <a:graphic>
          <a:graphicData uri="http://schemas.openxmlformats.org/drawingml/2006/table">
            <a:tbl>
              <a:tblPr firstRow="1" bandRow="1"/>
              <a:tblGrid>
                <a:gridCol w="4038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34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9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11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39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i="1" u="sng" dirty="0" err="1"/>
                        <a:t>tid</a:t>
                      </a:r>
                      <a:endParaRPr lang="en-US" sz="1050" i="1" u="sng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9BD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Date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9BD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Molecule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9BD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Laboratory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9BD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Quantity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9B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55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u="sng" dirty="0"/>
                        <a:t>t1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11 Nov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C</a:t>
                      </a:r>
                      <a:r>
                        <a:rPr lang="en-US" sz="1050" baseline="-25000" dirty="0"/>
                        <a:t>16</a:t>
                      </a:r>
                      <a:r>
                        <a:rPr lang="en-US" sz="1050" baseline="0" dirty="0"/>
                        <a:t>H</a:t>
                      </a:r>
                      <a:r>
                        <a:rPr lang="en-US" sz="1050" baseline="-25000" dirty="0"/>
                        <a:t>16</a:t>
                      </a:r>
                      <a:r>
                        <a:rPr lang="en-US" sz="1050" baseline="0" dirty="0"/>
                        <a:t>Cl</a:t>
                      </a:r>
                      <a:endParaRPr lang="en-US" sz="105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Austin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200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55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u="sng" dirty="0"/>
                        <a:t>t2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12 Nov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marL="0" algn="l" defTabSz="914400" rtl="0" eaLnBrk="1" latinLnBrk="0" hangingPunct="1"/>
                      <a:r>
                        <a:rPr lang="en-US" sz="1050" kern="1200" dirty="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  <a:sym typeface="Wingdings"/>
                        </a:rPr>
                        <a:t>statin</a:t>
                      </a:r>
                      <a:endParaRPr lang="en-US" sz="1050" kern="1200" dirty="0">
                        <a:solidFill>
                          <a:schemeClr val="dk1"/>
                        </a:solidFill>
                        <a:latin typeface="Century Gothic" panose="020B0502020202020204"/>
                        <a:ea typeface=""/>
                        <a:cs typeface="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kern="1200" dirty="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rPr>
                        <a:t>Austin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100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64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u="sng" dirty="0"/>
                        <a:t>t3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12 Nov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C</a:t>
                      </a:r>
                      <a:r>
                        <a:rPr lang="en-US" sz="1050" baseline="-25000" dirty="0"/>
                        <a:t>24</a:t>
                      </a:r>
                      <a:r>
                        <a:rPr lang="en-US" sz="1050" baseline="0" dirty="0"/>
                        <a:t>H</a:t>
                      </a:r>
                      <a:r>
                        <a:rPr lang="en-US" sz="1050" baseline="-25000" dirty="0"/>
                        <a:t>75</a:t>
                      </a:r>
                      <a:r>
                        <a:rPr lang="en-US" sz="1050" baseline="0" dirty="0"/>
                        <a:t>S</a:t>
                      </a:r>
                      <a:r>
                        <a:rPr lang="en-US" sz="1050" baseline="-25000" dirty="0"/>
                        <a:t>6</a:t>
                      </a:r>
                      <a:endParaRPr lang="en-US" sz="105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marL="0" algn="l" defTabSz="914400" rtl="0" eaLnBrk="1" latinLnBrk="0" hangingPunct="1"/>
                      <a:r>
                        <a:rPr lang="en-US" sz="1050" kern="1200" dirty="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  <a:sym typeface="Wingdings"/>
                        </a:rPr>
                        <a:t>N.Y.</a:t>
                      </a:r>
                      <a:endParaRPr lang="en-US" sz="1050" kern="1200" dirty="0">
                        <a:solidFill>
                          <a:schemeClr val="dk1"/>
                        </a:solidFill>
                        <a:latin typeface="Century Gothic" panose="020B0502020202020204"/>
                        <a:ea typeface=""/>
                        <a:cs typeface="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100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55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u="sng" dirty="0"/>
                        <a:t>t4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12</a:t>
                      </a:r>
                      <a:r>
                        <a:rPr lang="en-US" sz="1050" baseline="0" dirty="0"/>
                        <a:t> Nov</a:t>
                      </a:r>
                      <a:endParaRPr lang="en-US" sz="105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statin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marL="0" algn="l" defTabSz="914400" rtl="0" eaLnBrk="1" latinLnBrk="0" hangingPunct="1"/>
                      <a:r>
                        <a:rPr lang="en-US" sz="1050" kern="1200" dirty="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rPr>
                        <a:t>Boston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200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55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u="sng" dirty="0"/>
                        <a:t>t5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13</a:t>
                      </a:r>
                      <a:r>
                        <a:rPr lang="en-US" sz="1050" baseline="0" dirty="0"/>
                        <a:t> Nov</a:t>
                      </a:r>
                      <a:endParaRPr lang="en-US" sz="105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kern="1200" dirty="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  <a:sym typeface="Wingdings"/>
                        </a:rPr>
                        <a:t>statin</a:t>
                      </a:r>
                      <a:endParaRPr lang="en-US" sz="1050" kern="1200" dirty="0">
                        <a:solidFill>
                          <a:schemeClr val="dk1"/>
                        </a:solidFill>
                        <a:latin typeface="Century Gothic" panose="020B0502020202020204"/>
                        <a:ea typeface=""/>
                        <a:cs typeface="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Austin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200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55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u="sng" dirty="0"/>
                        <a:t>t6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15 Nov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C</a:t>
                      </a:r>
                      <a:r>
                        <a:rPr lang="en-US" sz="1050" baseline="-25000" dirty="0"/>
                        <a:t>17</a:t>
                      </a:r>
                      <a:r>
                        <a:rPr lang="en-US" sz="1050" baseline="0" dirty="0"/>
                        <a:t>H</a:t>
                      </a:r>
                      <a:r>
                        <a:rPr lang="en-US" sz="1050" baseline="-25000" dirty="0"/>
                        <a:t>20</a:t>
                      </a:r>
                      <a:r>
                        <a:rPr lang="en-US" sz="1050" baseline="0" dirty="0"/>
                        <a:t>N</a:t>
                      </a:r>
                      <a:endParaRPr lang="en-US" sz="105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Dubai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1000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4" name="Down Arrow 13"/>
          <p:cNvSpPr/>
          <p:nvPr/>
        </p:nvSpPr>
        <p:spPr>
          <a:xfrm>
            <a:off x="6758278" y="2666809"/>
            <a:ext cx="214023" cy="242196"/>
          </a:xfrm>
          <a:prstGeom prst="downArrow">
            <a:avLst/>
          </a:prstGeom>
          <a:solidFill>
            <a:srgbClr val="FFFFFF"/>
          </a:solidFill>
          <a:ln w="12700" cap="flat" cmpd="sng" algn="ctr">
            <a:solidFill>
              <a:srgbClr val="E2001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6121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Discovering rules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[He, J. et al. 2016]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  <p:sp>
        <p:nvSpPr>
          <p:cNvPr id="10" name="CasellaDiTesto 1"/>
          <p:cNvSpPr txBox="1"/>
          <p:nvPr/>
        </p:nvSpPr>
        <p:spPr>
          <a:xfrm>
            <a:off x="259307" y="697934"/>
            <a:ext cx="3345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Lato" charset="0"/>
                <a:ea typeface="Lato" charset="0"/>
                <a:cs typeface="Lato" charset="0"/>
              </a:rPr>
              <a:t>UPDATES:</a:t>
            </a:r>
          </a:p>
          <a:p>
            <a:endParaRPr lang="en-US" sz="1400" dirty="0">
              <a:latin typeface="Lato" charset="0"/>
              <a:ea typeface="Lato" charset="0"/>
              <a:cs typeface="Lato" charset="0"/>
            </a:endParaRPr>
          </a:p>
          <a:p>
            <a:r>
              <a:rPr lang="en-US" sz="1400" dirty="0">
                <a:latin typeface="Lato" charset="0"/>
                <a:ea typeface="Lato" charset="0"/>
                <a:cs typeface="Lato" charset="0"/>
              </a:rPr>
              <a:t>𝚫</a:t>
            </a:r>
            <a:r>
              <a:rPr lang="en-US" sz="1400" baseline="-25000" dirty="0">
                <a:latin typeface="Lato" charset="0"/>
                <a:ea typeface="Lato" charset="0"/>
                <a:cs typeface="Lato" charset="0"/>
              </a:rPr>
              <a:t>1</a:t>
            </a:r>
            <a:r>
              <a:rPr lang="en-US" sz="1400" dirty="0">
                <a:latin typeface="Lato" charset="0"/>
                <a:ea typeface="Lato" charset="0"/>
                <a:cs typeface="Lato" charset="0"/>
              </a:rPr>
              <a:t>: t3[Laboratory] </a:t>
            </a:r>
            <a:r>
              <a:rPr lang="en-US" sz="1400" dirty="0">
                <a:latin typeface="Lato" charset="0"/>
                <a:ea typeface="Lato" charset="0"/>
                <a:cs typeface="Lato" charset="0"/>
                <a:sym typeface="Wingdings"/>
              </a:rPr>
              <a:t> “New York”</a:t>
            </a:r>
            <a:endParaRPr lang="en-US" sz="1400" dirty="0">
              <a:latin typeface="Lato" charset="0"/>
              <a:ea typeface="Lato" charset="0"/>
              <a:cs typeface="Lato" charset="0"/>
            </a:endParaRPr>
          </a:p>
          <a:p>
            <a:r>
              <a:rPr lang="en-US" sz="1400" dirty="0">
                <a:latin typeface="Lato" charset="0"/>
                <a:ea typeface="Lato" charset="0"/>
                <a:cs typeface="Lato" charset="0"/>
              </a:rPr>
              <a:t>𝚫</a:t>
            </a:r>
            <a:r>
              <a:rPr lang="en-US" sz="1400" baseline="-25000" dirty="0">
                <a:latin typeface="Lato" charset="0"/>
                <a:ea typeface="Lato" charset="0"/>
                <a:cs typeface="Lato" charset="0"/>
              </a:rPr>
              <a:t>2</a:t>
            </a:r>
            <a:r>
              <a:rPr lang="en-US" sz="1400" dirty="0">
                <a:latin typeface="Lato" charset="0"/>
                <a:ea typeface="Lato" charset="0"/>
                <a:cs typeface="Lato" charset="0"/>
              </a:rPr>
              <a:t>: t6[Quantity] </a:t>
            </a:r>
            <a:r>
              <a:rPr lang="en-US" sz="1400" dirty="0">
                <a:latin typeface="Lato" charset="0"/>
                <a:ea typeface="Lato" charset="0"/>
                <a:cs typeface="Lato" charset="0"/>
                <a:sym typeface="Wingdings"/>
              </a:rPr>
              <a:t> 100</a:t>
            </a:r>
          </a:p>
          <a:p>
            <a:r>
              <a:rPr lang="en-US" sz="1400" dirty="0">
                <a:latin typeface="Lato" charset="0"/>
                <a:ea typeface="Lato" charset="0"/>
                <a:cs typeface="Lato" charset="0"/>
              </a:rPr>
              <a:t>𝚫</a:t>
            </a:r>
            <a:r>
              <a:rPr lang="en-US" sz="1400" baseline="-25000" dirty="0">
                <a:latin typeface="Lato" charset="0"/>
                <a:ea typeface="Lato" charset="0"/>
                <a:cs typeface="Lato" charset="0"/>
              </a:rPr>
              <a:t>3</a:t>
            </a:r>
            <a:r>
              <a:rPr lang="en-US" sz="1400" dirty="0">
                <a:latin typeface="Lato" charset="0"/>
                <a:ea typeface="Lato" charset="0"/>
                <a:cs typeface="Lato" charset="0"/>
              </a:rPr>
              <a:t>: t2[Molecule] </a:t>
            </a:r>
            <a:r>
              <a:rPr lang="en-US" sz="1400" dirty="0">
                <a:latin typeface="Lato" charset="0"/>
                <a:ea typeface="Lato" charset="0"/>
                <a:cs typeface="Lato" charset="0"/>
                <a:sym typeface="Wingdings"/>
              </a:rPr>
              <a:t> “C</a:t>
            </a:r>
            <a:r>
              <a:rPr lang="en-US" sz="1400" baseline="-25000" dirty="0">
                <a:latin typeface="Lato" charset="0"/>
                <a:ea typeface="Lato" charset="0"/>
                <a:cs typeface="Lato" charset="0"/>
                <a:sym typeface="Wingdings"/>
              </a:rPr>
              <a:t>22</a:t>
            </a:r>
            <a:r>
              <a:rPr lang="en-US" sz="1400" dirty="0">
                <a:latin typeface="Lato" charset="0"/>
                <a:ea typeface="Lato" charset="0"/>
                <a:cs typeface="Lato" charset="0"/>
                <a:sym typeface="Wingdings"/>
              </a:rPr>
              <a:t>H</a:t>
            </a:r>
            <a:r>
              <a:rPr lang="en-US" sz="1400" baseline="-25000" dirty="0">
                <a:latin typeface="Lato" charset="0"/>
                <a:ea typeface="Lato" charset="0"/>
                <a:cs typeface="Lato" charset="0"/>
                <a:sym typeface="Wingdings"/>
              </a:rPr>
              <a:t>28</a:t>
            </a:r>
            <a:r>
              <a:rPr lang="en-US" sz="1400" dirty="0">
                <a:latin typeface="Lato" charset="0"/>
                <a:ea typeface="Lato" charset="0"/>
                <a:cs typeface="Lato" charset="0"/>
                <a:sym typeface="Wingdings"/>
              </a:rPr>
              <a:t>F”</a:t>
            </a:r>
          </a:p>
          <a:p>
            <a:endParaRPr lang="en-US" sz="1200" dirty="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11" name="CasellaDiTesto 2"/>
          <p:cNvSpPr txBox="1"/>
          <p:nvPr/>
        </p:nvSpPr>
        <p:spPr>
          <a:xfrm>
            <a:off x="259307" y="2072286"/>
            <a:ext cx="87004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Lato" charset="0"/>
                <a:ea typeface="Lato" charset="0"/>
                <a:cs typeface="Lato" charset="0"/>
              </a:rPr>
              <a:t>Some rules for </a:t>
            </a:r>
            <a:r>
              <a:rPr lang="en-US" sz="1400" dirty="0">
                <a:latin typeface="Lato" charset="0"/>
                <a:ea typeface="Lato" charset="0"/>
                <a:cs typeface="Lato" charset="0"/>
              </a:rPr>
              <a:t>𝚫</a:t>
            </a:r>
            <a:r>
              <a:rPr lang="en-US" sz="1400" baseline="-25000" dirty="0">
                <a:latin typeface="Lato" charset="0"/>
                <a:ea typeface="Lato" charset="0"/>
                <a:cs typeface="Lato" charset="0"/>
              </a:rPr>
              <a:t>1</a:t>
            </a:r>
            <a:r>
              <a:rPr lang="en-US" sz="1400" b="1" dirty="0">
                <a:latin typeface="Lato" charset="0"/>
                <a:ea typeface="Lato" charset="0"/>
                <a:cs typeface="Lato" charset="0"/>
              </a:rPr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atin typeface="Lato" charset="0"/>
                <a:ea typeface="Lato" charset="0"/>
                <a:cs typeface="Lato" charset="0"/>
              </a:rPr>
              <a:t>Change all Laboratory values to “New York” (t1 – t6)</a:t>
            </a:r>
            <a:endParaRPr lang="en-US" sz="1400" b="1" dirty="0">
              <a:latin typeface="Lato" charset="0"/>
              <a:ea typeface="Lato" charset="0"/>
              <a:cs typeface="Lato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atin typeface="Lato" charset="0"/>
                <a:ea typeface="Lato" charset="0"/>
                <a:cs typeface="Lato" charset="0"/>
              </a:rPr>
              <a:t>Reformatting all “N.Y” to “New York”(t3)</a:t>
            </a:r>
            <a:br>
              <a:rPr lang="en-US" sz="1400" dirty="0">
                <a:latin typeface="Lato" charset="0"/>
                <a:ea typeface="Lato" charset="0"/>
                <a:cs typeface="Lato" charset="0"/>
              </a:rPr>
            </a:br>
            <a:endParaRPr lang="en-US" sz="1400" b="1" dirty="0">
              <a:latin typeface="Lato" charset="0"/>
              <a:ea typeface="Lato" charset="0"/>
              <a:cs typeface="Lato" charset="0"/>
            </a:endParaRPr>
          </a:p>
          <a:p>
            <a:r>
              <a:rPr lang="en-US" sz="1400" b="1" dirty="0">
                <a:latin typeface="Lato" charset="0"/>
                <a:ea typeface="Lato" charset="0"/>
                <a:cs typeface="Lato" charset="0"/>
              </a:rPr>
              <a:t>Some rules for </a:t>
            </a:r>
            <a:r>
              <a:rPr lang="en-US" sz="1400" dirty="0">
                <a:latin typeface="Lato" charset="0"/>
                <a:ea typeface="Lato" charset="0"/>
                <a:cs typeface="Lato" charset="0"/>
              </a:rPr>
              <a:t>𝚫</a:t>
            </a:r>
            <a:r>
              <a:rPr lang="en-US" sz="1400" baseline="-25000" dirty="0">
                <a:latin typeface="Lato" charset="0"/>
                <a:ea typeface="Lato" charset="0"/>
                <a:cs typeface="Lato" charset="0"/>
              </a:rPr>
              <a:t>2</a:t>
            </a:r>
            <a:r>
              <a:rPr lang="en-US" sz="1400" b="1" dirty="0">
                <a:latin typeface="Lato" charset="0"/>
                <a:ea typeface="Lato" charset="0"/>
                <a:cs typeface="Lato" charset="0"/>
              </a:rPr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atin typeface="Lato" charset="0"/>
                <a:ea typeface="Lato" charset="0"/>
                <a:cs typeface="Lato" charset="0"/>
              </a:rPr>
              <a:t>Update the quantity to 100 if the molecule is C</a:t>
            </a:r>
            <a:r>
              <a:rPr lang="en-US" sz="1400" baseline="-25000" dirty="0">
                <a:latin typeface="Lato" charset="0"/>
                <a:ea typeface="Lato" charset="0"/>
                <a:cs typeface="Lato" charset="0"/>
              </a:rPr>
              <a:t>17</a:t>
            </a:r>
            <a:r>
              <a:rPr lang="en-US" sz="1400" dirty="0">
                <a:latin typeface="Lato" charset="0"/>
                <a:ea typeface="Lato" charset="0"/>
                <a:cs typeface="Lato" charset="0"/>
              </a:rPr>
              <a:t>H</a:t>
            </a:r>
            <a:r>
              <a:rPr lang="en-US" sz="1400" baseline="-25000" dirty="0">
                <a:latin typeface="Lato" charset="0"/>
                <a:ea typeface="Lato" charset="0"/>
                <a:cs typeface="Lato" charset="0"/>
              </a:rPr>
              <a:t>20</a:t>
            </a:r>
            <a:r>
              <a:rPr lang="en-US" sz="1400" dirty="0">
                <a:latin typeface="Lato" charset="0"/>
                <a:ea typeface="Lato" charset="0"/>
                <a:cs typeface="Lato" charset="0"/>
              </a:rPr>
              <a:t>N and the date is 15 Nov (t6)</a:t>
            </a:r>
          </a:p>
          <a:p>
            <a:endParaRPr lang="en-US" sz="1400" b="1" dirty="0">
              <a:latin typeface="Lato" charset="0"/>
              <a:ea typeface="Lato" charset="0"/>
              <a:cs typeface="Lato" charset="0"/>
            </a:endParaRPr>
          </a:p>
          <a:p>
            <a:r>
              <a:rPr lang="en-US" sz="1400" b="1" dirty="0">
                <a:latin typeface="Lato" charset="0"/>
                <a:ea typeface="Lato" charset="0"/>
                <a:cs typeface="Lato" charset="0"/>
              </a:rPr>
              <a:t>Some rules for </a:t>
            </a:r>
            <a:r>
              <a:rPr lang="en-US" sz="1400" dirty="0">
                <a:latin typeface="Lato" charset="0"/>
                <a:ea typeface="Lato" charset="0"/>
                <a:cs typeface="Lato" charset="0"/>
              </a:rPr>
              <a:t>𝚫</a:t>
            </a:r>
            <a:r>
              <a:rPr lang="en-US" sz="1400" baseline="-25000" dirty="0">
                <a:latin typeface="Lato" charset="0"/>
                <a:ea typeface="Lato" charset="0"/>
                <a:cs typeface="Lato" charset="0"/>
              </a:rPr>
              <a:t>3</a:t>
            </a:r>
            <a:r>
              <a:rPr lang="en-US" sz="1400" b="1" dirty="0">
                <a:latin typeface="Lato" charset="0"/>
                <a:ea typeface="Lato" charset="0"/>
                <a:cs typeface="Lato" charset="0"/>
              </a:rPr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atin typeface="Lato" charset="0"/>
                <a:ea typeface="Lato" charset="0"/>
                <a:cs typeface="Lato" charset="0"/>
              </a:rPr>
              <a:t>Update to “</a:t>
            </a:r>
            <a:r>
              <a:rPr lang="en-US" sz="1400" dirty="0">
                <a:latin typeface="Lato" charset="0"/>
                <a:ea typeface="Lato" charset="0"/>
                <a:cs typeface="Lato" charset="0"/>
                <a:sym typeface="Wingdings"/>
              </a:rPr>
              <a:t>C</a:t>
            </a:r>
            <a:r>
              <a:rPr lang="en-US" sz="1400" baseline="-25000" dirty="0">
                <a:latin typeface="Lato" charset="0"/>
                <a:ea typeface="Lato" charset="0"/>
                <a:cs typeface="Lato" charset="0"/>
                <a:sym typeface="Wingdings"/>
              </a:rPr>
              <a:t>22</a:t>
            </a:r>
            <a:r>
              <a:rPr lang="en-US" sz="1400" dirty="0">
                <a:latin typeface="Lato" charset="0"/>
                <a:ea typeface="Lato" charset="0"/>
                <a:cs typeface="Lato" charset="0"/>
                <a:sym typeface="Wingdings"/>
              </a:rPr>
              <a:t>H</a:t>
            </a:r>
            <a:r>
              <a:rPr lang="en-US" sz="1400" baseline="-25000" dirty="0">
                <a:latin typeface="Lato" charset="0"/>
                <a:ea typeface="Lato" charset="0"/>
                <a:cs typeface="Lato" charset="0"/>
                <a:sym typeface="Wingdings"/>
              </a:rPr>
              <a:t>28</a:t>
            </a:r>
            <a:r>
              <a:rPr lang="en-US" sz="1400" dirty="0">
                <a:latin typeface="Lato" charset="0"/>
                <a:ea typeface="Lato" charset="0"/>
                <a:cs typeface="Lato" charset="0"/>
                <a:sym typeface="Wingdings"/>
              </a:rPr>
              <a:t>F</a:t>
            </a:r>
            <a:r>
              <a:rPr lang="en-US" sz="1400" dirty="0">
                <a:latin typeface="Lato" charset="0"/>
                <a:ea typeface="Lato" charset="0"/>
                <a:cs typeface="Lato" charset="0"/>
              </a:rPr>
              <a:t>” if molecule is statin (t2,t4,t5)</a:t>
            </a:r>
            <a:endParaRPr lang="en-US" sz="1400" b="1" dirty="0">
              <a:latin typeface="Lato" charset="0"/>
              <a:ea typeface="Lato" charset="0"/>
              <a:cs typeface="Lato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atin typeface="Lato" charset="0"/>
                <a:ea typeface="Lato" charset="0"/>
                <a:cs typeface="Lato" charset="0"/>
              </a:rPr>
              <a:t>Update to “</a:t>
            </a:r>
            <a:r>
              <a:rPr lang="en-US" sz="1400" dirty="0">
                <a:latin typeface="Lato" charset="0"/>
                <a:ea typeface="Lato" charset="0"/>
                <a:cs typeface="Lato" charset="0"/>
                <a:sym typeface="Wingdings"/>
              </a:rPr>
              <a:t>C</a:t>
            </a:r>
            <a:r>
              <a:rPr lang="en-US" sz="1400" baseline="-25000" dirty="0">
                <a:latin typeface="Lato" charset="0"/>
                <a:ea typeface="Lato" charset="0"/>
                <a:cs typeface="Lato" charset="0"/>
                <a:sym typeface="Wingdings"/>
              </a:rPr>
              <a:t>22</a:t>
            </a:r>
            <a:r>
              <a:rPr lang="en-US" sz="1400" dirty="0">
                <a:latin typeface="Lato" charset="0"/>
                <a:ea typeface="Lato" charset="0"/>
                <a:cs typeface="Lato" charset="0"/>
                <a:sym typeface="Wingdings"/>
              </a:rPr>
              <a:t>H</a:t>
            </a:r>
            <a:r>
              <a:rPr lang="en-US" sz="1400" baseline="-25000" dirty="0">
                <a:latin typeface="Lato" charset="0"/>
                <a:ea typeface="Lato" charset="0"/>
                <a:cs typeface="Lato" charset="0"/>
                <a:sym typeface="Wingdings"/>
              </a:rPr>
              <a:t>28</a:t>
            </a:r>
            <a:r>
              <a:rPr lang="en-US" sz="1400" dirty="0">
                <a:latin typeface="Lato" charset="0"/>
                <a:ea typeface="Lato" charset="0"/>
                <a:cs typeface="Lato" charset="0"/>
                <a:sym typeface="Wingdings"/>
              </a:rPr>
              <a:t>F</a:t>
            </a:r>
            <a:r>
              <a:rPr lang="en-US" sz="1400" dirty="0">
                <a:latin typeface="Lato" charset="0"/>
                <a:ea typeface="Lato" charset="0"/>
                <a:cs typeface="Lato" charset="0"/>
              </a:rPr>
              <a:t>” if molecule is statin and Laboratory Austin (t2,t5)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atin typeface="Lato" charset="0"/>
                <a:ea typeface="Lato" charset="0"/>
                <a:cs typeface="Lato" charset="0"/>
              </a:rPr>
              <a:t>Update to “</a:t>
            </a:r>
            <a:r>
              <a:rPr lang="en-US" sz="1400" dirty="0">
                <a:latin typeface="Lato" charset="0"/>
                <a:ea typeface="Lato" charset="0"/>
                <a:cs typeface="Lato" charset="0"/>
                <a:sym typeface="Wingdings"/>
              </a:rPr>
              <a:t>C</a:t>
            </a:r>
            <a:r>
              <a:rPr lang="en-US" sz="1400" baseline="-25000" dirty="0">
                <a:latin typeface="Lato" charset="0"/>
                <a:ea typeface="Lato" charset="0"/>
                <a:cs typeface="Lato" charset="0"/>
                <a:sym typeface="Wingdings"/>
              </a:rPr>
              <a:t>22</a:t>
            </a:r>
            <a:r>
              <a:rPr lang="en-US" sz="1400" dirty="0">
                <a:latin typeface="Lato" charset="0"/>
                <a:ea typeface="Lato" charset="0"/>
                <a:cs typeface="Lato" charset="0"/>
                <a:sym typeface="Wingdings"/>
              </a:rPr>
              <a:t>H</a:t>
            </a:r>
            <a:r>
              <a:rPr lang="en-US" sz="1400" baseline="-25000" dirty="0">
                <a:latin typeface="Lato" charset="0"/>
                <a:ea typeface="Lato" charset="0"/>
                <a:cs typeface="Lato" charset="0"/>
                <a:sym typeface="Wingdings"/>
              </a:rPr>
              <a:t>28</a:t>
            </a:r>
            <a:r>
              <a:rPr lang="en-US" sz="1400" dirty="0">
                <a:latin typeface="Lato" charset="0"/>
                <a:ea typeface="Lato" charset="0"/>
                <a:cs typeface="Lato" charset="0"/>
                <a:sym typeface="Wingdings"/>
              </a:rPr>
              <a:t>F</a:t>
            </a:r>
            <a:r>
              <a:rPr lang="en-US" sz="1400" dirty="0">
                <a:latin typeface="Lato" charset="0"/>
                <a:ea typeface="Lato" charset="0"/>
                <a:cs typeface="Lato" charset="0"/>
              </a:rPr>
              <a:t>” if molecule is statin and lab is Austin and date is 12 Nov and quantity is 100 (t2)</a:t>
            </a:r>
          </a:p>
          <a:p>
            <a:endParaRPr lang="en-US" sz="1400" b="1" dirty="0">
              <a:latin typeface="Lato" charset="0"/>
              <a:ea typeface="Lato" charset="0"/>
              <a:cs typeface="Lato" charset="0"/>
            </a:endParaRPr>
          </a:p>
        </p:txBody>
      </p:sp>
      <p:graphicFrame>
        <p:nvGraphicFramePr>
          <p:cNvPr id="12" name="Tabella 7"/>
          <p:cNvGraphicFramePr>
            <a:graphicFrameLocks noGrp="1"/>
          </p:cNvGraphicFramePr>
          <p:nvPr/>
        </p:nvGraphicFramePr>
        <p:xfrm>
          <a:off x="5521286" y="917425"/>
          <a:ext cx="3430849" cy="2054788"/>
        </p:xfrm>
        <a:graphic>
          <a:graphicData uri="http://schemas.openxmlformats.org/drawingml/2006/table">
            <a:tbl>
              <a:tblPr firstRow="1" bandRow="1"/>
              <a:tblGrid>
                <a:gridCol w="3865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97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25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64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55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20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i="1" u="sng" dirty="0" err="1"/>
                        <a:t>tid</a:t>
                      </a:r>
                      <a:endParaRPr lang="en-US" sz="1050" i="1" u="sng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9BD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Date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9BD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Molecule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9BD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Laboratory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9BD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Quantity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9B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24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u="sng" dirty="0"/>
                        <a:t>t1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11 Nov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C</a:t>
                      </a:r>
                      <a:r>
                        <a:rPr lang="en-US" sz="1050" baseline="-25000" dirty="0"/>
                        <a:t>16</a:t>
                      </a:r>
                      <a:r>
                        <a:rPr lang="en-US" sz="1050" baseline="0" dirty="0"/>
                        <a:t>H</a:t>
                      </a:r>
                      <a:r>
                        <a:rPr lang="en-US" sz="1050" baseline="-25000" dirty="0"/>
                        <a:t>16</a:t>
                      </a:r>
                      <a:r>
                        <a:rPr lang="en-US" sz="1050" baseline="0" dirty="0"/>
                        <a:t>Cl</a:t>
                      </a:r>
                      <a:endParaRPr lang="en-US" sz="105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Austin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200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24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u="sng" dirty="0"/>
                        <a:t>t2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12 Nov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>
                          <a:sym typeface="Wingdings"/>
                        </a:rPr>
                        <a:t>C</a:t>
                      </a:r>
                      <a:r>
                        <a:rPr lang="en-US" sz="1050" baseline="-25000" dirty="0">
                          <a:sym typeface="Wingdings"/>
                        </a:rPr>
                        <a:t>22</a:t>
                      </a:r>
                      <a:r>
                        <a:rPr lang="en-US" sz="1050" baseline="0" dirty="0">
                          <a:sym typeface="Wingdings"/>
                        </a:rPr>
                        <a:t>H</a:t>
                      </a:r>
                      <a:r>
                        <a:rPr lang="en-US" sz="1050" baseline="-25000" dirty="0">
                          <a:sym typeface="Wingdings"/>
                        </a:rPr>
                        <a:t>28</a:t>
                      </a:r>
                      <a:r>
                        <a:rPr lang="en-US" sz="1050" baseline="0" dirty="0">
                          <a:sym typeface="Wingdings"/>
                        </a:rPr>
                        <a:t>F</a:t>
                      </a:r>
                      <a:endParaRPr lang="en-US" sz="105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Austin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100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95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u="sng" dirty="0"/>
                        <a:t>t3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12 Nov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C</a:t>
                      </a:r>
                      <a:r>
                        <a:rPr lang="en-US" sz="1050" baseline="-25000" dirty="0"/>
                        <a:t>24</a:t>
                      </a:r>
                      <a:r>
                        <a:rPr lang="en-US" sz="1050" baseline="0" dirty="0"/>
                        <a:t>H</a:t>
                      </a:r>
                      <a:r>
                        <a:rPr lang="en-US" sz="1050" baseline="-25000" dirty="0"/>
                        <a:t>75</a:t>
                      </a:r>
                      <a:r>
                        <a:rPr lang="en-US" sz="1050" baseline="0" dirty="0"/>
                        <a:t>S</a:t>
                      </a:r>
                      <a:r>
                        <a:rPr lang="en-US" sz="1050" baseline="-25000" dirty="0"/>
                        <a:t>6</a:t>
                      </a:r>
                      <a:endParaRPr lang="en-US" sz="105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>
                          <a:sym typeface="Wingdings"/>
                        </a:rPr>
                        <a:t>New York</a:t>
                      </a:r>
                      <a:endParaRPr lang="en-US" sz="105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100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24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u="sng" dirty="0"/>
                        <a:t>t4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12</a:t>
                      </a:r>
                      <a:r>
                        <a:rPr lang="en-US" sz="1050" baseline="0" dirty="0"/>
                        <a:t> Nov</a:t>
                      </a:r>
                      <a:endParaRPr lang="en-US" sz="105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statin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Boston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200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24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u="sng" dirty="0"/>
                        <a:t>t5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13</a:t>
                      </a:r>
                      <a:r>
                        <a:rPr lang="en-US" sz="1050" baseline="0" dirty="0"/>
                        <a:t> Nov</a:t>
                      </a:r>
                      <a:endParaRPr lang="en-US" sz="105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ym typeface="Wingdings"/>
                        </a:rPr>
                        <a:t>C</a:t>
                      </a:r>
                      <a:r>
                        <a:rPr lang="en-US" sz="1050" baseline="-25000" dirty="0">
                          <a:sym typeface="Wingdings"/>
                        </a:rPr>
                        <a:t>22</a:t>
                      </a:r>
                      <a:r>
                        <a:rPr lang="en-US" sz="1050" baseline="0" dirty="0">
                          <a:sym typeface="Wingdings"/>
                        </a:rPr>
                        <a:t>H</a:t>
                      </a:r>
                      <a:r>
                        <a:rPr lang="en-US" sz="1050" baseline="-25000" dirty="0">
                          <a:sym typeface="Wingdings"/>
                        </a:rPr>
                        <a:t>28</a:t>
                      </a:r>
                      <a:r>
                        <a:rPr lang="en-US" sz="1050" baseline="0" dirty="0">
                          <a:sym typeface="Wingdings"/>
                        </a:rPr>
                        <a:t>F</a:t>
                      </a:r>
                      <a:endParaRPr lang="en-US" sz="105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Austin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200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24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u="sng" dirty="0"/>
                        <a:t>t6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15 Nov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C</a:t>
                      </a:r>
                      <a:r>
                        <a:rPr lang="en-US" sz="1050" baseline="-25000" dirty="0"/>
                        <a:t>17</a:t>
                      </a:r>
                      <a:r>
                        <a:rPr lang="en-US" sz="1050" baseline="0" dirty="0"/>
                        <a:t>H</a:t>
                      </a:r>
                      <a:r>
                        <a:rPr lang="en-US" sz="1050" baseline="-25000" dirty="0"/>
                        <a:t>20</a:t>
                      </a:r>
                      <a:r>
                        <a:rPr lang="en-US" sz="1050" baseline="0" dirty="0"/>
                        <a:t>N</a:t>
                      </a:r>
                      <a:endParaRPr lang="en-US" sz="105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Dubai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050" dirty="0"/>
                        <a:t>1</a:t>
                      </a:r>
                      <a:r>
                        <a:rPr lang="en-US" sz="1050" dirty="0">
                          <a:sym typeface="Wingdings"/>
                        </a:rPr>
                        <a:t>00</a:t>
                      </a:r>
                      <a:endParaRPr lang="en-US" sz="105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633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1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B3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3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1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3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1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B3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1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3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1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3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data cleaning: problem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57175" y="877184"/>
            <a:ext cx="8629650" cy="47637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charset="0"/>
                <a:ea typeface="Lato" charset="0"/>
                <a:cs typeface="Lato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Lato" charset="0"/>
                <a:ea typeface="Lato" charset="0"/>
                <a:cs typeface="Lato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Lato" charset="0"/>
                <a:ea typeface="Lato" charset="0"/>
                <a:cs typeface="Lato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Lato" charset="0"/>
                <a:ea typeface="Lato" charset="0"/>
                <a:cs typeface="Lato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Lato" charset="0"/>
                <a:ea typeface="Lato" charset="0"/>
                <a:cs typeface="Lato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rPr>
              <a:t>User validates rules, but has no capacity to validate all rules for each update.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rPr>
              <a:t>Budget Repair Problem: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rPr>
              <a:t>Given a set 𝒬 of rules, a table T and a budget B,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rPr>
              <a:t>find B rules from 𝒬 to maximize the number of repairs over 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rPr>
              <a:t>Budget repair problem is an 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rPr>
              <a:t>online problem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charset="0"/>
              <a:ea typeface="Lato" charset="0"/>
              <a:cs typeface="Lato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rPr>
              <a:t>Corresponding 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rPr>
              <a:t>offline problem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rPr>
              <a:t> is: given as input 𝒬 rules where validity of each rule is known, select B rules from 𝒬 to maximize the number of repairs over T.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rPr>
              <a:t>(NP-Hard)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charset="0"/>
              <a:ea typeface="Lato" charset="0"/>
              <a:cs typeface="La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2356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space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217419" y="665951"/>
                <a:ext cx="5047710" cy="4763770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0" indent="0" algn="l" defTabSz="4572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buSzPct val="100000"/>
                  <a:buFont typeface="Arial"/>
                  <a:buNone/>
                  <a:defRPr sz="1800" b="1" i="0" kern="1200">
                    <a:solidFill>
                      <a:srgbClr val="5373CA"/>
                    </a:solidFill>
                    <a:latin typeface="Helvetica Neue"/>
                    <a:ea typeface="+mn-ea"/>
                    <a:cs typeface="Helvetica Neue"/>
                  </a:defRPr>
                </a:lvl1pPr>
                <a:lvl2pPr marL="0" indent="0" algn="l" defTabSz="430213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buSzPct val="100000"/>
                  <a:buFont typeface="Lucida Grande"/>
                  <a:buNone/>
                  <a:defRPr sz="1600" b="0" i="0" kern="1200">
                    <a:solidFill>
                      <a:srgbClr val="000000"/>
                    </a:solidFill>
                    <a:latin typeface="Helvetica Neue"/>
                    <a:ea typeface="+mn-ea"/>
                    <a:cs typeface="Helvetica Neue"/>
                  </a:defRPr>
                </a:lvl2pPr>
                <a:lvl3pPr marL="169863" indent="-169863" algn="l" defTabSz="4572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buFont typeface="HP Simplified" pitchFamily="34" charset="0"/>
                  <a:buChar char="•"/>
                  <a:defRPr sz="1400" b="0" i="0" kern="1200">
                    <a:solidFill>
                      <a:srgbClr val="000000"/>
                    </a:solidFill>
                    <a:latin typeface="Helvetica Neue"/>
                    <a:ea typeface="+mn-ea"/>
                    <a:cs typeface="Helvetica Neue"/>
                  </a:defRPr>
                </a:lvl3pPr>
                <a:lvl4pPr marL="341313" indent="-180975" algn="l" defTabSz="4572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buSzPct val="80000"/>
                  <a:buFont typeface="HP Simplified" pitchFamily="34" charset="0"/>
                  <a:buChar char="–"/>
                  <a:defRPr lang="en-US" sz="1400" b="0" i="0" kern="1200" dirty="0" smtClean="0">
                    <a:solidFill>
                      <a:srgbClr val="000000"/>
                    </a:solidFill>
                    <a:latin typeface="Helvetica Neue"/>
                    <a:ea typeface="+mn-ea"/>
                    <a:cs typeface="Helvetica Neue"/>
                  </a:defRPr>
                </a:lvl4pPr>
                <a:lvl5pPr marL="469900" indent="-150813" algn="l" defTabSz="4572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buFont typeface="HP Simplified" pitchFamily="34" charset="0"/>
                  <a:buChar char="•"/>
                  <a:tabLst/>
                  <a:defRPr sz="1400" b="0" i="0" kern="1200">
                    <a:solidFill>
                      <a:srgbClr val="000000"/>
                    </a:solidFill>
                    <a:latin typeface="Helvetica Neue"/>
                    <a:ea typeface="+mn-ea"/>
                    <a:cs typeface="Helvetica Neue"/>
                  </a:defRPr>
                </a:lvl5pPr>
                <a:lvl6pPr marL="2286000" indent="0" algn="l" defTabSz="457200" rtl="0" eaLnBrk="1" latinLnBrk="0" hangingPunct="1">
                  <a:lnSpc>
                    <a:spcPts val="2500"/>
                  </a:lnSpc>
                  <a:spcBef>
                    <a:spcPct val="20000"/>
                  </a:spcBef>
                  <a:buFont typeface="Arial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>
                  <a:buFont typeface="Arial" charset="0"/>
                  <a:buChar char="•"/>
                </a:pPr>
                <a:r>
                  <a:rPr lang="en-US" sz="2000" b="0" dirty="0">
                    <a:solidFill>
                      <a:schemeClr val="tx1"/>
                    </a:solidFill>
                  </a:rPr>
                  <a:t>Given two rules Q and Q’, we say that Q ≼ Q’ if for all instance T over schema R, Q(T) ⊆ Q’(T)</a:t>
                </a:r>
              </a:p>
              <a:p>
                <a:pPr marL="512763" lvl="2" indent="-342900">
                  <a:buFont typeface="Arial" charset="0"/>
                  <a:buChar char="•"/>
                </a:pPr>
                <a:r>
                  <a:rPr lang="en-US" sz="1400" dirty="0"/>
                  <a:t>In other words if every tuple updated by Q is also updated by Q’</a:t>
                </a:r>
              </a:p>
              <a:p>
                <a:pPr marL="342900" lvl="1" indent="-342900">
                  <a:buFont typeface="Arial" charset="0"/>
                  <a:buChar char="•"/>
                </a:pPr>
                <a:r>
                  <a:rPr lang="en-US" sz="2200" dirty="0"/>
                  <a:t>The relation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charset="0"/>
                      </a:rPr>
                      <m:t>≼</m:t>
                    </m:r>
                  </m:oMath>
                </a14:m>
                <a:r>
                  <a:rPr lang="en-US" sz="2200" dirty="0"/>
                  <a:t> forms a </a:t>
                </a:r>
                <a:r>
                  <a:rPr lang="en-US" sz="2200" dirty="0">
                    <a:solidFill>
                      <a:srgbClr val="C00000"/>
                    </a:solidFill>
                  </a:rPr>
                  <a:t>lattice </a:t>
                </a:r>
                <a:endParaRPr lang="en-US" sz="1800" dirty="0"/>
              </a:p>
              <a:p>
                <a:r>
                  <a:rPr lang="en-US" sz="2000" dirty="0"/>
                  <a:t>For instance</a:t>
                </a:r>
                <a:endParaRPr lang="en-US" sz="2600" dirty="0"/>
              </a:p>
              <a:p>
                <a:pPr lvl="1"/>
                <a:r>
                  <a:rPr lang="en-US" sz="1800" dirty="0"/>
                  <a:t>Q1 = Date=”12 </a:t>
                </a:r>
                <a:r>
                  <a:rPr lang="en-US" sz="1800" dirty="0" err="1"/>
                  <a:t>nov</a:t>
                </a:r>
                <a:r>
                  <a:rPr lang="en-US" sz="1800" dirty="0"/>
                  <a:t>” AND Laboratory = ”Austin”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charset="0"/>
                      </a:rPr>
                      <m:t>→</m:t>
                    </m:r>
                  </m:oMath>
                </a14:m>
                <a:r>
                  <a:rPr lang="en-US" sz="1800" dirty="0"/>
                  <a:t> Molecule = ”</a:t>
                </a:r>
                <a:r>
                  <a:rPr lang="en-US" dirty="0">
                    <a:sym typeface="Wingdings"/>
                  </a:rPr>
                  <a:t> C</a:t>
                </a:r>
                <a:r>
                  <a:rPr lang="en-US" baseline="-25000" dirty="0">
                    <a:sym typeface="Wingdings"/>
                  </a:rPr>
                  <a:t>22</a:t>
                </a:r>
                <a:r>
                  <a:rPr lang="en-US" dirty="0">
                    <a:sym typeface="Wingdings"/>
                  </a:rPr>
                  <a:t>H</a:t>
                </a:r>
                <a:r>
                  <a:rPr lang="en-US" baseline="-25000" dirty="0">
                    <a:sym typeface="Wingdings"/>
                  </a:rPr>
                  <a:t>28</a:t>
                </a:r>
                <a:r>
                  <a:rPr lang="en-US" dirty="0">
                    <a:sym typeface="Wingdings"/>
                  </a:rPr>
                  <a:t>F”</a:t>
                </a:r>
              </a:p>
              <a:p>
                <a:pPr lvl="1"/>
                <a:r>
                  <a:rPr lang="en-US" sz="1800" dirty="0"/>
                  <a:t>Q2 = Molecule=”statin” AND Laboratory = ”Austin”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charset="0"/>
                      </a:rPr>
                      <m:t>→</m:t>
                    </m:r>
                  </m:oMath>
                </a14:m>
                <a:r>
                  <a:rPr lang="en-US" sz="1800" dirty="0"/>
                  <a:t> Molecule = ”</a:t>
                </a:r>
                <a:r>
                  <a:rPr lang="en-US" dirty="0">
                    <a:sym typeface="Wingdings"/>
                  </a:rPr>
                  <a:t> C</a:t>
                </a:r>
                <a:r>
                  <a:rPr lang="en-US" baseline="-25000" dirty="0">
                    <a:sym typeface="Wingdings"/>
                  </a:rPr>
                  <a:t>22</a:t>
                </a:r>
                <a:r>
                  <a:rPr lang="en-US" dirty="0">
                    <a:sym typeface="Wingdings"/>
                  </a:rPr>
                  <a:t>H</a:t>
                </a:r>
                <a:r>
                  <a:rPr lang="en-US" baseline="-25000" dirty="0">
                    <a:sym typeface="Wingdings"/>
                  </a:rPr>
                  <a:t>28</a:t>
                </a:r>
                <a:r>
                  <a:rPr lang="en-US" dirty="0">
                    <a:sym typeface="Wingdings"/>
                  </a:rPr>
                  <a:t>F”</a:t>
                </a: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sym typeface="Wingdings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charset="0"/>
                              <a:sym typeface="Wingdings"/>
                            </a:rPr>
                            <m:t>𝑄</m:t>
                          </m:r>
                        </m:e>
                        <m:sub>
                          <m:r>
                            <a:rPr lang="en-US" i="1" smtClean="0">
                              <a:latin typeface="Cambria Math" charset="0"/>
                              <a:sym typeface="Wingdings"/>
                            </a:rPr>
                            <m:t>1</m:t>
                          </m:r>
                        </m:sub>
                      </m:sSub>
                      <m:r>
                        <a:rPr lang="en-US" i="1" smtClean="0">
                          <a:latin typeface="Cambria Math" charset="0"/>
                          <a:sym typeface="Wingdings"/>
                        </a:rPr>
                        <m:t>≼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sym typeface="Wingdings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charset="0"/>
                              <a:sym typeface="Wingdings"/>
                            </a:rPr>
                            <m:t>𝑄</m:t>
                          </m:r>
                        </m:e>
                        <m:sub>
                          <m:r>
                            <a:rPr lang="en-US" i="1" smtClean="0">
                              <a:latin typeface="Cambria Math" charset="0"/>
                              <a:sym typeface="Wingding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ym typeface="Wingdings"/>
                </a:endParaRPr>
              </a:p>
              <a:p>
                <a:endParaRPr lang="en-US" sz="2400" dirty="0"/>
              </a:p>
              <a:p>
                <a:endParaRPr lang="en-US" sz="2200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419" y="665951"/>
                <a:ext cx="5047710" cy="4763770"/>
              </a:xfrm>
              <a:prstGeom prst="rect">
                <a:avLst/>
              </a:prstGeom>
              <a:blipFill rotWithShape="0">
                <a:blip r:embed="rId2"/>
                <a:stretch>
                  <a:fillRect l="-1449" t="-639" r="-2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ella 7"/>
              <p:cNvGraphicFramePr>
                <a:graphicFrameLocks noGrp="1"/>
              </p:cNvGraphicFramePr>
              <p:nvPr/>
            </p:nvGraphicFramePr>
            <p:xfrm>
              <a:off x="5099393" y="790758"/>
              <a:ext cx="3747675" cy="117798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4038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9342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16449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69478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791115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</a:tblGrid>
                  <a:tr h="32391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r>
                            <a:rPr lang="en-US" sz="1050" i="1" u="sng" dirty="0" err="1"/>
                            <a:t>tid</a:t>
                          </a:r>
                          <a:endParaRPr lang="en-US" sz="1050" i="1" u="sng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25400" cmpd="sng">
                          <a:solidFill>
                            <a:sysClr val="windowText" lastClr="000000"/>
                          </a:solidFill>
                        </a:lnT>
                        <a:lnB w="254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A9BDC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r>
                            <a:rPr lang="en-US" sz="1050" dirty="0"/>
                            <a:t>Date</a:t>
                          </a: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25400" cmpd="sng">
                          <a:solidFill>
                            <a:sysClr val="windowText" lastClr="000000"/>
                          </a:solidFill>
                        </a:lnT>
                        <a:lnB w="254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A9BDC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r>
                            <a:rPr lang="en-US" sz="1050" dirty="0"/>
                            <a:t>Molecule</a:t>
                          </a: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25400" cmpd="sng">
                          <a:solidFill>
                            <a:sysClr val="windowText" lastClr="000000"/>
                          </a:solidFill>
                        </a:lnT>
                        <a:lnB w="254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A9BDC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r>
                            <a:rPr lang="en-US" sz="1050" dirty="0"/>
                            <a:t>Laboratory</a:t>
                          </a: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25400" cmpd="sng">
                          <a:solidFill>
                            <a:sysClr val="windowText" lastClr="000000"/>
                          </a:solidFill>
                        </a:lnT>
                        <a:lnB w="254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A9BDC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r>
                            <a:rPr lang="en-US" sz="1050" dirty="0"/>
                            <a:t>Quantity</a:t>
                          </a: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25400" cmpd="sng">
                          <a:solidFill>
                            <a:sysClr val="windowText" lastClr="000000"/>
                          </a:solidFill>
                        </a:lnT>
                        <a:lnB w="254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A9BD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5550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r>
                            <a:rPr lang="en-US" sz="1050" u="sng" dirty="0"/>
                            <a:t>t1</a:t>
                          </a: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25400" cmpd="sng">
                          <a:solidFill>
                            <a:sysClr val="windowText" lastClr="000000"/>
                          </a:solidFill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Text" lastClr="000000">
                            <a:tint val="20000"/>
                          </a:sys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r>
                            <a:rPr lang="en-US" sz="1050" dirty="0"/>
                            <a:t>11 Nov</a:t>
                          </a: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25400" cmpd="sng">
                          <a:solidFill>
                            <a:sysClr val="windowText" lastClr="000000"/>
                          </a:solidFill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Text" lastClr="000000">
                            <a:tint val="20000"/>
                          </a:sys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r>
                            <a:rPr lang="en-US" sz="1050" dirty="0"/>
                            <a:t>C</a:t>
                          </a:r>
                          <a:r>
                            <a:rPr lang="en-US" sz="1050" baseline="-25000" dirty="0"/>
                            <a:t>16</a:t>
                          </a:r>
                          <a:r>
                            <a:rPr lang="en-US" sz="1050" baseline="0" dirty="0"/>
                            <a:t>H</a:t>
                          </a:r>
                          <a:r>
                            <a:rPr lang="en-US" sz="1050" baseline="-25000" dirty="0"/>
                            <a:t>16</a:t>
                          </a:r>
                          <a:r>
                            <a:rPr lang="en-US" sz="1050" baseline="0" dirty="0"/>
                            <a:t>Cl</a:t>
                          </a:r>
                          <a:endParaRPr lang="en-US" sz="1050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25400" cmpd="sng">
                          <a:solidFill>
                            <a:sysClr val="windowText" lastClr="000000"/>
                          </a:solidFill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Text" lastClr="000000">
                            <a:tint val="20000"/>
                          </a:sys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r>
                            <a:rPr lang="en-US" sz="1050" dirty="0"/>
                            <a:t>Austin</a:t>
                          </a: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25400" cmpd="sng">
                          <a:solidFill>
                            <a:sysClr val="windowText" lastClr="000000"/>
                          </a:solidFill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Text" lastClr="000000">
                            <a:tint val="20000"/>
                          </a:sys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r>
                            <a:rPr lang="en-US" sz="1050" dirty="0"/>
                            <a:t>200</a:t>
                          </a: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25400" cmpd="sng">
                          <a:solidFill>
                            <a:sysClr val="windowText" lastClr="000000"/>
                          </a:solidFill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Text" lastClr="000000">
                            <a:tint val="20000"/>
                          </a:sys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5550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r>
                            <a:rPr lang="en-US" sz="1050" u="sng" dirty="0"/>
                            <a:t>t2</a:t>
                          </a: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r>
                            <a:rPr lang="en-US" sz="1050" dirty="0"/>
                            <a:t>12 Nov</a:t>
                          </a: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50" kern="1200" dirty="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  <a:sym typeface="Wingdings"/>
                            </a:rPr>
                            <a:t>statin</a:t>
                          </a:r>
                          <a14:m>
                            <m:oMath xmlns:m="http://schemas.openxmlformats.org/officeDocument/2006/math">
                              <m:r>
                                <a:rPr lang="en-US" sz="1050" b="0" i="1" kern="1200" smtClean="0">
                                  <a:solidFill>
                                    <a:schemeClr val="dk1"/>
                                  </a:solidFill>
                                  <a:latin typeface="Cambria Math" charset="0"/>
                                  <a:ea typeface=""/>
                                  <a:cs typeface=""/>
                                  <a:sym typeface="Wingdings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sz="1050" kern="1200" dirty="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rPr>
                            <a:t> </a:t>
                          </a:r>
                          <a:r>
                            <a:rPr lang="en-US" sz="1050" dirty="0">
                              <a:sym typeface="Wingdings"/>
                            </a:rPr>
                            <a:t>C</a:t>
                          </a:r>
                          <a:r>
                            <a:rPr lang="en-US" sz="1050" baseline="-25000" dirty="0">
                              <a:sym typeface="Wingdings"/>
                            </a:rPr>
                            <a:t>22</a:t>
                          </a:r>
                          <a:r>
                            <a:rPr lang="en-US" sz="1050" baseline="0" dirty="0">
                              <a:sym typeface="Wingdings"/>
                            </a:rPr>
                            <a:t>H</a:t>
                          </a:r>
                          <a:r>
                            <a:rPr lang="en-US" sz="1050" baseline="-25000" dirty="0">
                              <a:sym typeface="Wingdings"/>
                            </a:rPr>
                            <a:t>28</a:t>
                          </a:r>
                          <a:r>
                            <a:rPr lang="en-US" sz="1050" baseline="0" dirty="0">
                              <a:sym typeface="Wingdings"/>
                            </a:rPr>
                            <a:t>F</a:t>
                          </a:r>
                          <a:endParaRPr lang="en-US" sz="1050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r>
                            <a:rPr lang="en-US" sz="1050" kern="1200" dirty="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rPr>
                            <a:t>Austin</a:t>
                          </a: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r>
                            <a:rPr lang="en-US" sz="1050" dirty="0"/>
                            <a:t>100</a:t>
                          </a: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5550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r>
                            <a:rPr lang="en-US" sz="1050" u="sng" dirty="0"/>
                            <a:t>t5</a:t>
                          </a: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Text" lastClr="000000">
                            <a:tint val="20000"/>
                          </a:sys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r>
                            <a:rPr lang="en-US" sz="1050" dirty="0"/>
                            <a:t>13</a:t>
                          </a:r>
                          <a:r>
                            <a:rPr lang="en-US" sz="1050" baseline="0" dirty="0"/>
                            <a:t> Nov</a:t>
                          </a:r>
                          <a:endParaRPr lang="en-US" sz="1050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Text" lastClr="000000">
                            <a:tint val="20000"/>
                          </a:sys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50" kern="1200" dirty="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  <a:sym typeface="Wingdings"/>
                            </a:rPr>
                            <a:t>statin</a:t>
                          </a:r>
                          <a:endParaRPr lang="en-US" sz="1050" kern="1200" dirty="0">
                            <a:solidFill>
                              <a:schemeClr val="dk1"/>
                            </a:solidFill>
                            <a:latin typeface="Century Gothic" panose="020B0502020202020204"/>
                            <a:ea typeface=""/>
                            <a:cs typeface="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r>
                            <a:rPr lang="en-US" sz="1050" dirty="0"/>
                            <a:t>Austin</a:t>
                          </a: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Text" lastClr="000000">
                            <a:tint val="20000"/>
                          </a:sys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r>
                            <a:rPr lang="en-US" sz="1050" dirty="0"/>
                            <a:t>200</a:t>
                          </a: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Text" lastClr="000000">
                            <a:tint val="20000"/>
                          </a:sys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ella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51647067"/>
                  </p:ext>
                </p:extLst>
              </p:nvPr>
            </p:nvGraphicFramePr>
            <p:xfrm>
              <a:off x="5099393" y="790758"/>
              <a:ext cx="3747675" cy="117798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403860"/>
                    <a:gridCol w="693420"/>
                    <a:gridCol w="1164495"/>
                    <a:gridCol w="694785"/>
                    <a:gridCol w="791115"/>
                  </a:tblGrid>
                  <a:tr h="4114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r>
                            <a:rPr lang="en-US" sz="1050" i="1" u="sng" dirty="0" err="1" smtClean="0"/>
                            <a:t>tid</a:t>
                          </a:r>
                          <a:endParaRPr lang="en-US" sz="1050" i="1" u="sng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25400" cmpd="sng">
                          <a:solidFill>
                            <a:sysClr val="windowText" lastClr="000000"/>
                          </a:solidFill>
                        </a:lnT>
                        <a:lnB w="254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A9BDC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r>
                            <a:rPr lang="en-US" sz="1050" dirty="0" smtClean="0"/>
                            <a:t>Date</a:t>
                          </a:r>
                          <a:endParaRPr lang="en-US" sz="1050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25400" cmpd="sng">
                          <a:solidFill>
                            <a:sysClr val="windowText" lastClr="000000"/>
                          </a:solidFill>
                        </a:lnT>
                        <a:lnB w="254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A9BDC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r>
                            <a:rPr lang="en-US" sz="1050" dirty="0" smtClean="0"/>
                            <a:t>Molecule</a:t>
                          </a:r>
                          <a:endParaRPr lang="en-US" sz="1050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25400" cmpd="sng">
                          <a:solidFill>
                            <a:sysClr val="windowText" lastClr="000000"/>
                          </a:solidFill>
                        </a:lnT>
                        <a:lnB w="254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A9BDC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r>
                            <a:rPr lang="en-US" sz="1050" dirty="0" smtClean="0"/>
                            <a:t>Laboratory</a:t>
                          </a:r>
                          <a:endParaRPr lang="en-US" sz="1050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25400" cmpd="sng">
                          <a:solidFill>
                            <a:sysClr val="windowText" lastClr="000000"/>
                          </a:solidFill>
                        </a:lnT>
                        <a:lnB w="254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A9BDC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r>
                            <a:rPr lang="en-US" sz="1050" dirty="0" smtClean="0"/>
                            <a:t>Quantity</a:t>
                          </a:r>
                          <a:endParaRPr lang="en-US" sz="1050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25400" cmpd="sng">
                          <a:solidFill>
                            <a:sysClr val="windowText" lastClr="000000"/>
                          </a:solidFill>
                        </a:lnT>
                        <a:lnB w="254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A9BDC"/>
                        </a:solidFill>
                      </a:tcPr>
                    </a:tc>
                  </a:tr>
                  <a:tr h="25550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r>
                            <a:rPr lang="en-US" sz="1050" u="sng" dirty="0" smtClean="0"/>
                            <a:t>t1</a:t>
                          </a: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25400" cmpd="sng">
                          <a:solidFill>
                            <a:sysClr val="windowText" lastClr="000000"/>
                          </a:solidFill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Text" lastClr="000000">
                            <a:tint val="20000"/>
                          </a:sys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r>
                            <a:rPr lang="en-US" sz="1050" dirty="0" smtClean="0"/>
                            <a:t>11 Nov</a:t>
                          </a:r>
                          <a:endParaRPr lang="en-US" sz="1050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25400" cmpd="sng">
                          <a:solidFill>
                            <a:sysClr val="windowText" lastClr="000000"/>
                          </a:solidFill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Text" lastClr="000000">
                            <a:tint val="20000"/>
                          </a:sys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r>
                            <a:rPr lang="en-US" sz="1050" dirty="0" smtClean="0"/>
                            <a:t>C</a:t>
                          </a:r>
                          <a:r>
                            <a:rPr lang="en-US" sz="1050" baseline="-25000" dirty="0" smtClean="0"/>
                            <a:t>16</a:t>
                          </a:r>
                          <a:r>
                            <a:rPr lang="en-US" sz="1050" baseline="0" dirty="0" smtClean="0"/>
                            <a:t>H</a:t>
                          </a:r>
                          <a:r>
                            <a:rPr lang="en-US" sz="1050" baseline="-25000" dirty="0" smtClean="0"/>
                            <a:t>16</a:t>
                          </a:r>
                          <a:r>
                            <a:rPr lang="en-US" sz="1050" baseline="0" dirty="0" smtClean="0"/>
                            <a:t>Cl</a:t>
                          </a:r>
                          <a:endParaRPr lang="en-US" sz="1050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25400" cmpd="sng">
                          <a:solidFill>
                            <a:sysClr val="windowText" lastClr="000000"/>
                          </a:solidFill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Text" lastClr="000000">
                            <a:tint val="20000"/>
                          </a:sys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r>
                            <a:rPr lang="en-US" sz="1050" dirty="0" smtClean="0"/>
                            <a:t>Austin</a:t>
                          </a:r>
                          <a:endParaRPr lang="en-US" sz="1050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25400" cmpd="sng">
                          <a:solidFill>
                            <a:sysClr val="windowText" lastClr="000000"/>
                          </a:solidFill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Text" lastClr="000000">
                            <a:tint val="20000"/>
                          </a:sys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r>
                            <a:rPr lang="en-US" sz="1050" dirty="0" smtClean="0"/>
                            <a:t>200</a:t>
                          </a:r>
                          <a:endParaRPr lang="en-US" sz="1050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25400" cmpd="sng">
                          <a:solidFill>
                            <a:sysClr val="windowText" lastClr="000000"/>
                          </a:solidFill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Text" lastClr="000000">
                            <a:tint val="20000"/>
                          </a:sysClr>
                        </a:solidFill>
                      </a:tcPr>
                    </a:tc>
                  </a:tr>
                  <a:tr h="25550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r>
                            <a:rPr lang="en-US" sz="1050" u="sng" dirty="0" smtClean="0"/>
                            <a:t>t2</a:t>
                          </a:r>
                          <a:endParaRPr lang="en-US" sz="1050" u="sng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r>
                            <a:rPr lang="en-US" sz="1050" dirty="0" smtClean="0"/>
                            <a:t>12 Nov</a:t>
                          </a:r>
                          <a:endParaRPr lang="en-US" sz="1050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93750" t="-266667" r="-128125" b="-114286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r>
                            <a:rPr lang="en-US" sz="1050" kern="1200" dirty="0" smtClean="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rPr>
                            <a:t>Austin</a:t>
                          </a:r>
                          <a:endParaRPr lang="en-US" sz="1050" kern="1200" dirty="0">
                            <a:solidFill>
                              <a:schemeClr val="dk1"/>
                            </a:solidFill>
                            <a:latin typeface="Century Gothic" panose="020B0502020202020204"/>
                            <a:ea typeface=""/>
                            <a:cs typeface="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r>
                            <a:rPr lang="en-US" sz="1050" dirty="0" smtClean="0"/>
                            <a:t>100</a:t>
                          </a:r>
                          <a:endParaRPr lang="en-US" sz="1050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</a:tr>
                  <a:tr h="25550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r>
                            <a:rPr lang="en-US" sz="1050" u="sng" dirty="0" smtClean="0"/>
                            <a:t>t5</a:t>
                          </a:r>
                          <a:endParaRPr lang="en-US" sz="1050" u="sng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Text" lastClr="000000">
                            <a:tint val="20000"/>
                          </a:sys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r>
                            <a:rPr lang="en-US" sz="1050" dirty="0" smtClean="0"/>
                            <a:t>13</a:t>
                          </a:r>
                          <a:r>
                            <a:rPr lang="en-US" sz="1050" baseline="0" dirty="0" smtClean="0"/>
                            <a:t> Nov</a:t>
                          </a:r>
                          <a:endParaRPr lang="en-US" sz="1050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Text" lastClr="000000">
                            <a:tint val="20000"/>
                          </a:sys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50" kern="1200" dirty="0" smtClean="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  <a:sym typeface="Wingdings"/>
                            </a:rPr>
                            <a:t>statin</a:t>
                          </a:r>
                          <a:endParaRPr lang="en-US" sz="1050" kern="1200" dirty="0" smtClean="0">
                            <a:solidFill>
                              <a:schemeClr val="dk1"/>
                            </a:solidFill>
                            <a:latin typeface="Century Gothic" panose="020B0502020202020204"/>
                            <a:ea typeface=""/>
                            <a:cs typeface="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r>
                            <a:rPr lang="en-US" sz="1050" dirty="0" smtClean="0"/>
                            <a:t>Austin</a:t>
                          </a:r>
                          <a:endParaRPr lang="en-US" sz="1050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Text" lastClr="000000">
                            <a:tint val="20000"/>
                          </a:sys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entury Gothic" panose="020B0502020202020204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r>
                            <a:rPr lang="en-US" sz="1050" dirty="0" smtClean="0"/>
                            <a:t>200</a:t>
                          </a:r>
                          <a:endParaRPr lang="en-US" sz="1050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Text" lastClr="000000">
                            <a:tint val="20000"/>
                          </a:sysClr>
                        </a:solid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0620829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Rule lattice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  <p:sp>
        <p:nvSpPr>
          <p:cNvPr id="153" name="Rettangolo arrotondato 4"/>
          <p:cNvSpPr/>
          <p:nvPr/>
        </p:nvSpPr>
        <p:spPr>
          <a:xfrm>
            <a:off x="4422985" y="665951"/>
            <a:ext cx="802508" cy="406793"/>
          </a:xfrm>
          <a:prstGeom prst="roundRect">
            <a:avLst/>
          </a:prstGeom>
          <a:solidFill>
            <a:srgbClr val="003C73"/>
          </a:solidFill>
          <a:ln w="12700" cap="flat" cmpd="sng" algn="ctr">
            <a:solidFill>
              <a:srgbClr val="003C73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"/>
                <a:cs typeface=""/>
              </a:rPr>
              <a:t>DMLQ(1)</a:t>
            </a:r>
          </a:p>
        </p:txBody>
      </p:sp>
      <p:sp>
        <p:nvSpPr>
          <p:cNvPr id="154" name="Rettangolo arrotondato 19"/>
          <p:cNvSpPr/>
          <p:nvPr/>
        </p:nvSpPr>
        <p:spPr>
          <a:xfrm>
            <a:off x="3632977" y="1646888"/>
            <a:ext cx="802508" cy="406793"/>
          </a:xfrm>
          <a:prstGeom prst="roundRect">
            <a:avLst/>
          </a:prstGeom>
          <a:solidFill>
            <a:srgbClr val="003C73"/>
          </a:solidFill>
          <a:ln w="12700" cap="flat" cmpd="sng" algn="ctr">
            <a:solidFill>
              <a:srgbClr val="003C73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"/>
                <a:cs typeface=""/>
              </a:rPr>
              <a:t>DMQ (1)</a:t>
            </a:r>
          </a:p>
        </p:txBody>
      </p:sp>
      <p:sp>
        <p:nvSpPr>
          <p:cNvPr id="155" name="Rettangolo arrotondato 20"/>
          <p:cNvSpPr/>
          <p:nvPr/>
        </p:nvSpPr>
        <p:spPr>
          <a:xfrm>
            <a:off x="2100462" y="1646888"/>
            <a:ext cx="802508" cy="406793"/>
          </a:xfrm>
          <a:prstGeom prst="roundRect">
            <a:avLst/>
          </a:prstGeom>
          <a:solidFill>
            <a:srgbClr val="003C73"/>
          </a:solidFill>
          <a:ln w="12700" cap="flat" cmpd="sng" algn="ctr">
            <a:solidFill>
              <a:srgbClr val="003C73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"/>
                <a:cs typeface=""/>
              </a:rPr>
              <a:t>DML (1)</a:t>
            </a:r>
          </a:p>
        </p:txBody>
      </p:sp>
      <p:sp>
        <p:nvSpPr>
          <p:cNvPr id="156" name="Rettangolo arrotondato 21"/>
          <p:cNvSpPr/>
          <p:nvPr/>
        </p:nvSpPr>
        <p:spPr>
          <a:xfrm>
            <a:off x="7554265" y="2661494"/>
            <a:ext cx="802508" cy="406793"/>
          </a:xfrm>
          <a:prstGeom prst="roundRect">
            <a:avLst/>
          </a:prstGeom>
          <a:solidFill>
            <a:srgbClr val="003C73"/>
          </a:solidFill>
          <a:ln w="12700" cap="flat" cmpd="sng" algn="ctr">
            <a:solidFill>
              <a:srgbClr val="003C73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"/>
                <a:cs typeface=""/>
              </a:rPr>
              <a:t>LQ (1)</a:t>
            </a:r>
          </a:p>
        </p:txBody>
      </p:sp>
      <p:sp>
        <p:nvSpPr>
          <p:cNvPr id="157" name="Rettangolo arrotondato 22"/>
          <p:cNvSpPr/>
          <p:nvPr/>
        </p:nvSpPr>
        <p:spPr>
          <a:xfrm>
            <a:off x="6242377" y="2661494"/>
            <a:ext cx="802508" cy="406793"/>
          </a:xfrm>
          <a:prstGeom prst="roundRect">
            <a:avLst/>
          </a:prstGeom>
          <a:solidFill>
            <a:srgbClr val="003C73"/>
          </a:solidFill>
          <a:ln w="12700" cap="flat" cmpd="sng" algn="ctr">
            <a:solidFill>
              <a:srgbClr val="003C73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"/>
                <a:cs typeface=""/>
              </a:rPr>
              <a:t>MQ (1)</a:t>
            </a:r>
          </a:p>
        </p:txBody>
      </p:sp>
      <p:sp>
        <p:nvSpPr>
          <p:cNvPr id="158" name="Rettangolo arrotondato 23"/>
          <p:cNvSpPr/>
          <p:nvPr/>
        </p:nvSpPr>
        <p:spPr>
          <a:xfrm>
            <a:off x="4930490" y="2661494"/>
            <a:ext cx="802508" cy="406793"/>
          </a:xfrm>
          <a:prstGeom prst="roundRect">
            <a:avLst/>
          </a:prstGeom>
          <a:solidFill>
            <a:srgbClr val="003C73"/>
          </a:solidFill>
          <a:ln w="12700" cap="flat" cmpd="sng" algn="ctr">
            <a:solidFill>
              <a:srgbClr val="003C73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"/>
                <a:cs typeface=""/>
              </a:rPr>
              <a:t>ML (2)</a:t>
            </a:r>
          </a:p>
        </p:txBody>
      </p:sp>
      <p:sp>
        <p:nvSpPr>
          <p:cNvPr id="159" name="Rettangolo arrotondato 24"/>
          <p:cNvSpPr/>
          <p:nvPr/>
        </p:nvSpPr>
        <p:spPr>
          <a:xfrm>
            <a:off x="3599227" y="2661494"/>
            <a:ext cx="802508" cy="406793"/>
          </a:xfrm>
          <a:prstGeom prst="roundRect">
            <a:avLst/>
          </a:prstGeom>
          <a:solidFill>
            <a:srgbClr val="003C73"/>
          </a:solidFill>
          <a:ln w="12700" cap="flat" cmpd="sng" algn="ctr">
            <a:solidFill>
              <a:srgbClr val="003C73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"/>
                <a:cs typeface=""/>
              </a:rPr>
              <a:t>DQ (2)</a:t>
            </a:r>
          </a:p>
        </p:txBody>
      </p:sp>
      <p:sp>
        <p:nvSpPr>
          <p:cNvPr id="160" name="Rettangolo arrotondato 25"/>
          <p:cNvSpPr/>
          <p:nvPr/>
        </p:nvSpPr>
        <p:spPr>
          <a:xfrm>
            <a:off x="2267964" y="2661494"/>
            <a:ext cx="802508" cy="406793"/>
          </a:xfrm>
          <a:prstGeom prst="roundRect">
            <a:avLst/>
          </a:prstGeom>
          <a:solidFill>
            <a:srgbClr val="003C73"/>
          </a:solidFill>
          <a:ln w="12700" cap="flat" cmpd="sng" algn="ctr">
            <a:solidFill>
              <a:srgbClr val="003C73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"/>
                <a:cs typeface=""/>
              </a:rPr>
              <a:t>DL (1)</a:t>
            </a:r>
          </a:p>
        </p:txBody>
      </p:sp>
      <p:sp>
        <p:nvSpPr>
          <p:cNvPr id="161" name="Rettangolo arrotondato 26"/>
          <p:cNvSpPr/>
          <p:nvPr/>
        </p:nvSpPr>
        <p:spPr>
          <a:xfrm>
            <a:off x="1073577" y="2661494"/>
            <a:ext cx="802508" cy="406793"/>
          </a:xfrm>
          <a:prstGeom prst="roundRect">
            <a:avLst/>
          </a:prstGeom>
          <a:solidFill>
            <a:srgbClr val="003C73"/>
          </a:solidFill>
          <a:ln w="12700" cap="flat" cmpd="sng" algn="ctr">
            <a:solidFill>
              <a:srgbClr val="003C73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"/>
                <a:cs typeface=""/>
              </a:rPr>
              <a:t>DM (1)</a:t>
            </a:r>
          </a:p>
        </p:txBody>
      </p:sp>
      <p:sp>
        <p:nvSpPr>
          <p:cNvPr id="162" name="Rettangolo arrotondato 27"/>
          <p:cNvSpPr/>
          <p:nvPr/>
        </p:nvSpPr>
        <p:spPr>
          <a:xfrm>
            <a:off x="5165492" y="1646888"/>
            <a:ext cx="802508" cy="406793"/>
          </a:xfrm>
          <a:prstGeom prst="roundRect">
            <a:avLst/>
          </a:prstGeom>
          <a:solidFill>
            <a:srgbClr val="003C73"/>
          </a:solidFill>
          <a:ln w="12700" cap="flat" cmpd="sng" algn="ctr">
            <a:solidFill>
              <a:srgbClr val="003C73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"/>
                <a:cs typeface=""/>
              </a:rPr>
              <a:t>DLQ (1)</a:t>
            </a:r>
          </a:p>
        </p:txBody>
      </p:sp>
      <p:sp>
        <p:nvSpPr>
          <p:cNvPr id="163" name="Rettangolo arrotondato 28"/>
          <p:cNvSpPr/>
          <p:nvPr/>
        </p:nvSpPr>
        <p:spPr>
          <a:xfrm>
            <a:off x="6698007" y="1646888"/>
            <a:ext cx="802508" cy="406793"/>
          </a:xfrm>
          <a:prstGeom prst="roundRect">
            <a:avLst/>
          </a:prstGeom>
          <a:solidFill>
            <a:srgbClr val="003C73"/>
          </a:solidFill>
          <a:ln w="12700" cap="flat" cmpd="sng" algn="ctr">
            <a:solidFill>
              <a:srgbClr val="003C73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"/>
                <a:cs typeface=""/>
              </a:rPr>
              <a:t>MLQ (1)</a:t>
            </a:r>
          </a:p>
        </p:txBody>
      </p:sp>
      <p:sp>
        <p:nvSpPr>
          <p:cNvPr id="164" name="Rettangolo arrotondato 29"/>
          <p:cNvSpPr/>
          <p:nvPr/>
        </p:nvSpPr>
        <p:spPr>
          <a:xfrm>
            <a:off x="3668972" y="3444290"/>
            <a:ext cx="802508" cy="406793"/>
          </a:xfrm>
          <a:prstGeom prst="roundRect">
            <a:avLst/>
          </a:prstGeom>
          <a:solidFill>
            <a:srgbClr val="003C73"/>
          </a:solidFill>
          <a:ln w="12700" cap="flat" cmpd="sng" algn="ctr">
            <a:solidFill>
              <a:srgbClr val="003C73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"/>
                <a:cs typeface=""/>
              </a:rPr>
              <a:t>M (3)</a:t>
            </a:r>
          </a:p>
        </p:txBody>
      </p:sp>
      <p:sp>
        <p:nvSpPr>
          <p:cNvPr id="165" name="Rettangolo arrotondato 30"/>
          <p:cNvSpPr/>
          <p:nvPr/>
        </p:nvSpPr>
        <p:spPr>
          <a:xfrm>
            <a:off x="2136457" y="3444290"/>
            <a:ext cx="802508" cy="406793"/>
          </a:xfrm>
          <a:prstGeom prst="roundRect">
            <a:avLst/>
          </a:prstGeom>
          <a:solidFill>
            <a:srgbClr val="003C73"/>
          </a:solidFill>
          <a:ln w="12700" cap="flat" cmpd="sng" algn="ctr">
            <a:solidFill>
              <a:srgbClr val="003C73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"/>
                <a:cs typeface=""/>
              </a:rPr>
              <a:t>D (3)</a:t>
            </a:r>
          </a:p>
        </p:txBody>
      </p:sp>
      <p:sp>
        <p:nvSpPr>
          <p:cNvPr id="166" name="Rettangolo arrotondato 31"/>
          <p:cNvSpPr/>
          <p:nvPr/>
        </p:nvSpPr>
        <p:spPr>
          <a:xfrm>
            <a:off x="5201487" y="3444290"/>
            <a:ext cx="802508" cy="406793"/>
          </a:xfrm>
          <a:prstGeom prst="roundRect">
            <a:avLst/>
          </a:prstGeom>
          <a:solidFill>
            <a:srgbClr val="003C73"/>
          </a:solidFill>
          <a:ln w="12700" cap="flat" cmpd="sng" algn="ctr">
            <a:solidFill>
              <a:srgbClr val="003C73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"/>
                <a:cs typeface=""/>
              </a:rPr>
              <a:t>L (3)</a:t>
            </a:r>
          </a:p>
        </p:txBody>
      </p:sp>
      <p:sp>
        <p:nvSpPr>
          <p:cNvPr id="167" name="Rettangolo arrotondato 32"/>
          <p:cNvSpPr/>
          <p:nvPr/>
        </p:nvSpPr>
        <p:spPr>
          <a:xfrm>
            <a:off x="6734002" y="3444290"/>
            <a:ext cx="802508" cy="406793"/>
          </a:xfrm>
          <a:prstGeom prst="roundRect">
            <a:avLst/>
          </a:prstGeom>
          <a:solidFill>
            <a:srgbClr val="003C73"/>
          </a:solidFill>
          <a:ln w="12700" cap="flat" cmpd="sng" algn="ctr">
            <a:solidFill>
              <a:srgbClr val="003C73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"/>
                <a:cs typeface=""/>
              </a:rPr>
              <a:t>Q</a:t>
            </a:r>
            <a:r>
              <a:rPr kumimoji="0" lang="it-IT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"/>
                <a:cs typeface=""/>
              </a:rPr>
              <a:t> (2)</a:t>
            </a:r>
          </a:p>
        </p:txBody>
      </p:sp>
      <p:sp>
        <p:nvSpPr>
          <p:cNvPr id="168" name="Rettangolo arrotondato 33"/>
          <p:cNvSpPr/>
          <p:nvPr/>
        </p:nvSpPr>
        <p:spPr>
          <a:xfrm>
            <a:off x="4356663" y="4294471"/>
            <a:ext cx="802508" cy="406793"/>
          </a:xfrm>
          <a:prstGeom prst="roundRect">
            <a:avLst/>
          </a:prstGeom>
          <a:solidFill>
            <a:srgbClr val="003C73"/>
          </a:solidFill>
          <a:ln w="12700" cap="flat" cmpd="sng" algn="ctr">
            <a:solidFill>
              <a:srgbClr val="003C73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"/>
                <a:cs typeface=""/>
              </a:rPr>
              <a:t>∅ (6)</a:t>
            </a:r>
            <a:endParaRPr kumimoji="0" lang="it-IT" sz="1100" b="0" i="0" u="none" strike="noStrike" kern="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ea typeface=""/>
              <a:cs typeface=""/>
            </a:endParaRPr>
          </a:p>
        </p:txBody>
      </p:sp>
      <p:sp>
        <p:nvSpPr>
          <p:cNvPr id="169" name="CasellaDiTesto 34"/>
          <p:cNvSpPr txBox="1"/>
          <p:nvPr/>
        </p:nvSpPr>
        <p:spPr>
          <a:xfrm>
            <a:off x="2086456" y="3819278"/>
            <a:ext cx="912509" cy="27699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rPr>
              <a:t>12 </a:t>
            </a:r>
            <a:r>
              <a:rPr kumimoji="0" lang="it-IT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rPr>
              <a:t>Nov</a:t>
            </a:r>
            <a:endParaRPr kumimoji="0" lang="it-IT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charset="0"/>
              <a:ea typeface="Lato" charset="0"/>
              <a:cs typeface="Lato" charset="0"/>
            </a:endParaRPr>
          </a:p>
        </p:txBody>
      </p:sp>
      <p:cxnSp>
        <p:nvCxnSpPr>
          <p:cNvPr id="170" name="Connettore 2 39"/>
          <p:cNvCxnSpPr/>
          <p:nvPr/>
        </p:nvCxnSpPr>
        <p:spPr>
          <a:xfrm flipH="1">
            <a:off x="2501716" y="1072744"/>
            <a:ext cx="2322523" cy="574144"/>
          </a:xfrm>
          <a:prstGeom prst="straightConnector1">
            <a:avLst/>
          </a:prstGeom>
          <a:solidFill>
            <a:srgbClr val="003C73"/>
          </a:solidFill>
          <a:ln w="12700" cap="flat" cmpd="sng" algn="ctr">
            <a:solidFill>
              <a:srgbClr val="003C73">
                <a:shade val="5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71" name="Connettore 2 40"/>
          <p:cNvCxnSpPr/>
          <p:nvPr/>
        </p:nvCxnSpPr>
        <p:spPr>
          <a:xfrm flipH="1">
            <a:off x="4034231" y="1083986"/>
            <a:ext cx="790008" cy="562902"/>
          </a:xfrm>
          <a:prstGeom prst="straightConnector1">
            <a:avLst/>
          </a:prstGeom>
          <a:solidFill>
            <a:srgbClr val="003C73"/>
          </a:solidFill>
          <a:ln w="12700" cap="flat" cmpd="sng" algn="ctr">
            <a:solidFill>
              <a:srgbClr val="003C73">
                <a:shade val="5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72" name="Connettore 2 43"/>
          <p:cNvCxnSpPr/>
          <p:nvPr/>
        </p:nvCxnSpPr>
        <p:spPr>
          <a:xfrm>
            <a:off x="4824239" y="1072744"/>
            <a:ext cx="742507" cy="574144"/>
          </a:xfrm>
          <a:prstGeom prst="straightConnector1">
            <a:avLst/>
          </a:prstGeom>
          <a:solidFill>
            <a:srgbClr val="003C73"/>
          </a:solidFill>
          <a:ln w="12700" cap="flat" cmpd="sng" algn="ctr">
            <a:solidFill>
              <a:srgbClr val="003C73">
                <a:shade val="5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73" name="Connettore 2 46"/>
          <p:cNvCxnSpPr/>
          <p:nvPr/>
        </p:nvCxnSpPr>
        <p:spPr>
          <a:xfrm>
            <a:off x="4836739" y="1072744"/>
            <a:ext cx="2250022" cy="574144"/>
          </a:xfrm>
          <a:prstGeom prst="straightConnector1">
            <a:avLst/>
          </a:prstGeom>
          <a:solidFill>
            <a:srgbClr val="003C73"/>
          </a:solidFill>
          <a:ln w="12700" cap="flat" cmpd="sng" algn="ctr">
            <a:solidFill>
              <a:srgbClr val="003C73">
                <a:shade val="5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74" name="Connettore 2 49"/>
          <p:cNvCxnSpPr/>
          <p:nvPr/>
        </p:nvCxnSpPr>
        <p:spPr>
          <a:xfrm flipH="1">
            <a:off x="1474831" y="2050290"/>
            <a:ext cx="1014385" cy="611204"/>
          </a:xfrm>
          <a:prstGeom prst="straightConnector1">
            <a:avLst/>
          </a:prstGeom>
          <a:solidFill>
            <a:srgbClr val="003C73"/>
          </a:solidFill>
          <a:ln w="12700" cap="flat" cmpd="sng" algn="ctr">
            <a:solidFill>
              <a:srgbClr val="003C73">
                <a:shade val="5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75" name="Connettore 2 52"/>
          <p:cNvCxnSpPr/>
          <p:nvPr/>
        </p:nvCxnSpPr>
        <p:spPr>
          <a:xfrm>
            <a:off x="2489216" y="2050290"/>
            <a:ext cx="180002" cy="611204"/>
          </a:xfrm>
          <a:prstGeom prst="straightConnector1">
            <a:avLst/>
          </a:prstGeom>
          <a:solidFill>
            <a:srgbClr val="003C73"/>
          </a:solidFill>
          <a:ln w="12700" cap="flat" cmpd="sng" algn="ctr">
            <a:solidFill>
              <a:srgbClr val="003C73">
                <a:shade val="5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76" name="Connettore 2 55"/>
          <p:cNvCxnSpPr/>
          <p:nvPr/>
        </p:nvCxnSpPr>
        <p:spPr>
          <a:xfrm>
            <a:off x="2501716" y="2053680"/>
            <a:ext cx="2830028" cy="607814"/>
          </a:xfrm>
          <a:prstGeom prst="straightConnector1">
            <a:avLst/>
          </a:prstGeom>
          <a:solidFill>
            <a:srgbClr val="003C73"/>
          </a:solidFill>
          <a:ln w="12700" cap="flat" cmpd="sng" algn="ctr">
            <a:solidFill>
              <a:srgbClr val="003C73">
                <a:shade val="5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77" name="Connettore 2 58"/>
          <p:cNvCxnSpPr/>
          <p:nvPr/>
        </p:nvCxnSpPr>
        <p:spPr>
          <a:xfrm flipH="1">
            <a:off x="1474831" y="2053680"/>
            <a:ext cx="2559400" cy="607814"/>
          </a:xfrm>
          <a:prstGeom prst="straightConnector1">
            <a:avLst/>
          </a:prstGeom>
          <a:solidFill>
            <a:srgbClr val="003C73"/>
          </a:solidFill>
          <a:ln w="12700" cap="flat" cmpd="sng" algn="ctr">
            <a:solidFill>
              <a:srgbClr val="003C73">
                <a:shade val="5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78" name="Connettore 2 61"/>
          <p:cNvCxnSpPr/>
          <p:nvPr/>
        </p:nvCxnSpPr>
        <p:spPr>
          <a:xfrm>
            <a:off x="4019856" y="2057070"/>
            <a:ext cx="2623776" cy="604424"/>
          </a:xfrm>
          <a:prstGeom prst="straightConnector1">
            <a:avLst/>
          </a:prstGeom>
          <a:solidFill>
            <a:srgbClr val="003C73"/>
          </a:solidFill>
          <a:ln w="12700" cap="flat" cmpd="sng" algn="ctr">
            <a:solidFill>
              <a:srgbClr val="003C73">
                <a:shade val="5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79" name="Connettore 2 64"/>
          <p:cNvCxnSpPr/>
          <p:nvPr/>
        </p:nvCxnSpPr>
        <p:spPr>
          <a:xfrm flipH="1">
            <a:off x="4000481" y="2040072"/>
            <a:ext cx="19375" cy="621422"/>
          </a:xfrm>
          <a:prstGeom prst="straightConnector1">
            <a:avLst/>
          </a:prstGeom>
          <a:solidFill>
            <a:srgbClr val="003C73"/>
          </a:solidFill>
          <a:ln w="12700" cap="flat" cmpd="sng" algn="ctr">
            <a:solidFill>
              <a:srgbClr val="003C73">
                <a:shade val="5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80" name="Connettore 2 66"/>
          <p:cNvCxnSpPr/>
          <p:nvPr/>
        </p:nvCxnSpPr>
        <p:spPr>
          <a:xfrm flipH="1">
            <a:off x="2669218" y="2053680"/>
            <a:ext cx="2897528" cy="607814"/>
          </a:xfrm>
          <a:prstGeom prst="straightConnector1">
            <a:avLst/>
          </a:prstGeom>
          <a:solidFill>
            <a:srgbClr val="003C73"/>
          </a:solidFill>
          <a:ln w="12700" cap="flat" cmpd="sng" algn="ctr">
            <a:solidFill>
              <a:srgbClr val="003C73">
                <a:shade val="5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81" name="Connettore 2 69"/>
          <p:cNvCxnSpPr/>
          <p:nvPr/>
        </p:nvCxnSpPr>
        <p:spPr>
          <a:xfrm flipH="1">
            <a:off x="4000481" y="2053680"/>
            <a:ext cx="1566265" cy="607814"/>
          </a:xfrm>
          <a:prstGeom prst="straightConnector1">
            <a:avLst/>
          </a:prstGeom>
          <a:solidFill>
            <a:srgbClr val="003C73"/>
          </a:solidFill>
          <a:ln w="12700" cap="flat" cmpd="sng" algn="ctr">
            <a:solidFill>
              <a:srgbClr val="003C73">
                <a:shade val="5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82" name="Connettore 2 72"/>
          <p:cNvCxnSpPr/>
          <p:nvPr/>
        </p:nvCxnSpPr>
        <p:spPr>
          <a:xfrm>
            <a:off x="5566746" y="2053680"/>
            <a:ext cx="2388773" cy="607814"/>
          </a:xfrm>
          <a:prstGeom prst="straightConnector1">
            <a:avLst/>
          </a:prstGeom>
          <a:solidFill>
            <a:srgbClr val="003C73"/>
          </a:solidFill>
          <a:ln w="12700" cap="flat" cmpd="sng" algn="ctr">
            <a:solidFill>
              <a:srgbClr val="003C73">
                <a:shade val="5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83" name="Connettore 2 75"/>
          <p:cNvCxnSpPr/>
          <p:nvPr/>
        </p:nvCxnSpPr>
        <p:spPr>
          <a:xfrm flipH="1">
            <a:off x="5331744" y="2053680"/>
            <a:ext cx="1767517" cy="607814"/>
          </a:xfrm>
          <a:prstGeom prst="straightConnector1">
            <a:avLst/>
          </a:prstGeom>
          <a:solidFill>
            <a:srgbClr val="003C73"/>
          </a:solidFill>
          <a:ln w="12700" cap="flat" cmpd="sng" algn="ctr">
            <a:solidFill>
              <a:srgbClr val="003C73">
                <a:shade val="5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84" name="Connettore 2 78"/>
          <p:cNvCxnSpPr/>
          <p:nvPr/>
        </p:nvCxnSpPr>
        <p:spPr>
          <a:xfrm flipH="1">
            <a:off x="6643631" y="2053680"/>
            <a:ext cx="455629" cy="607814"/>
          </a:xfrm>
          <a:prstGeom prst="straightConnector1">
            <a:avLst/>
          </a:prstGeom>
          <a:solidFill>
            <a:srgbClr val="003C73"/>
          </a:solidFill>
          <a:ln w="12700" cap="flat" cmpd="sng" algn="ctr">
            <a:solidFill>
              <a:srgbClr val="003C73">
                <a:shade val="5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85" name="Connettore 2 81"/>
          <p:cNvCxnSpPr/>
          <p:nvPr/>
        </p:nvCxnSpPr>
        <p:spPr>
          <a:xfrm>
            <a:off x="7099261" y="2053680"/>
            <a:ext cx="856258" cy="607814"/>
          </a:xfrm>
          <a:prstGeom prst="straightConnector1">
            <a:avLst/>
          </a:prstGeom>
          <a:solidFill>
            <a:srgbClr val="003C73"/>
          </a:solidFill>
          <a:ln w="12700" cap="flat" cmpd="sng" algn="ctr">
            <a:solidFill>
              <a:srgbClr val="003C73">
                <a:shade val="5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86" name="Connettore 2 84"/>
          <p:cNvCxnSpPr>
            <a:stCxn id="161" idx="2"/>
            <a:endCxn id="165" idx="0"/>
          </p:cNvCxnSpPr>
          <p:nvPr/>
        </p:nvCxnSpPr>
        <p:spPr>
          <a:xfrm>
            <a:off x="1474831" y="3068287"/>
            <a:ext cx="1062880" cy="376003"/>
          </a:xfrm>
          <a:prstGeom prst="straightConnector1">
            <a:avLst/>
          </a:prstGeom>
          <a:solidFill>
            <a:srgbClr val="003C73"/>
          </a:solidFill>
          <a:ln w="12700" cap="flat" cmpd="sng" algn="ctr">
            <a:solidFill>
              <a:srgbClr val="003C73">
                <a:shade val="5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87" name="Connettore 2 87"/>
          <p:cNvCxnSpPr>
            <a:stCxn id="161" idx="2"/>
            <a:endCxn id="164" idx="0"/>
          </p:cNvCxnSpPr>
          <p:nvPr/>
        </p:nvCxnSpPr>
        <p:spPr>
          <a:xfrm>
            <a:off x="1474831" y="3068287"/>
            <a:ext cx="2595395" cy="376003"/>
          </a:xfrm>
          <a:prstGeom prst="straightConnector1">
            <a:avLst/>
          </a:prstGeom>
          <a:solidFill>
            <a:srgbClr val="003C73"/>
          </a:solidFill>
          <a:ln w="12700" cap="flat" cmpd="sng" algn="ctr">
            <a:solidFill>
              <a:srgbClr val="003C73">
                <a:shade val="5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88" name="Connettore 2 90"/>
          <p:cNvCxnSpPr>
            <a:stCxn id="160" idx="2"/>
            <a:endCxn id="165" idx="0"/>
          </p:cNvCxnSpPr>
          <p:nvPr/>
        </p:nvCxnSpPr>
        <p:spPr>
          <a:xfrm flipH="1">
            <a:off x="2537711" y="3068287"/>
            <a:ext cx="131507" cy="376003"/>
          </a:xfrm>
          <a:prstGeom prst="straightConnector1">
            <a:avLst/>
          </a:prstGeom>
          <a:solidFill>
            <a:srgbClr val="003C73"/>
          </a:solidFill>
          <a:ln w="12700" cap="flat" cmpd="sng" algn="ctr">
            <a:solidFill>
              <a:srgbClr val="003C73">
                <a:shade val="5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89" name="Connettore 2 93"/>
          <p:cNvCxnSpPr>
            <a:stCxn id="160" idx="2"/>
            <a:endCxn id="166" idx="0"/>
          </p:cNvCxnSpPr>
          <p:nvPr/>
        </p:nvCxnSpPr>
        <p:spPr>
          <a:xfrm>
            <a:off x="2669218" y="3068287"/>
            <a:ext cx="2933523" cy="376003"/>
          </a:xfrm>
          <a:prstGeom prst="straightConnector1">
            <a:avLst/>
          </a:prstGeom>
          <a:solidFill>
            <a:srgbClr val="003C73"/>
          </a:solidFill>
          <a:ln w="12700" cap="flat" cmpd="sng" algn="ctr">
            <a:solidFill>
              <a:srgbClr val="003C73">
                <a:shade val="5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90" name="Connettore 2 96"/>
          <p:cNvCxnSpPr>
            <a:stCxn id="159" idx="2"/>
            <a:endCxn id="165" idx="0"/>
          </p:cNvCxnSpPr>
          <p:nvPr/>
        </p:nvCxnSpPr>
        <p:spPr>
          <a:xfrm flipH="1">
            <a:off x="2537711" y="3068287"/>
            <a:ext cx="1462770" cy="376003"/>
          </a:xfrm>
          <a:prstGeom prst="straightConnector1">
            <a:avLst/>
          </a:prstGeom>
          <a:solidFill>
            <a:srgbClr val="003C73"/>
          </a:solidFill>
          <a:ln w="12700" cap="flat" cmpd="sng" algn="ctr">
            <a:solidFill>
              <a:srgbClr val="003C73">
                <a:shade val="5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91" name="Connettore 2 99"/>
          <p:cNvCxnSpPr>
            <a:stCxn id="159" idx="2"/>
            <a:endCxn id="167" idx="0"/>
          </p:cNvCxnSpPr>
          <p:nvPr/>
        </p:nvCxnSpPr>
        <p:spPr>
          <a:xfrm>
            <a:off x="4000481" y="3068287"/>
            <a:ext cx="3134775" cy="376003"/>
          </a:xfrm>
          <a:prstGeom prst="straightConnector1">
            <a:avLst/>
          </a:prstGeom>
          <a:solidFill>
            <a:srgbClr val="003C73"/>
          </a:solidFill>
          <a:ln w="12700" cap="flat" cmpd="sng" algn="ctr">
            <a:solidFill>
              <a:srgbClr val="003C73">
                <a:shade val="5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92" name="Connettore 2 102"/>
          <p:cNvCxnSpPr>
            <a:stCxn id="158" idx="2"/>
            <a:endCxn id="164" idx="0"/>
          </p:cNvCxnSpPr>
          <p:nvPr/>
        </p:nvCxnSpPr>
        <p:spPr>
          <a:xfrm flipH="1">
            <a:off x="4070226" y="3068287"/>
            <a:ext cx="1261518" cy="376003"/>
          </a:xfrm>
          <a:prstGeom prst="straightConnector1">
            <a:avLst/>
          </a:prstGeom>
          <a:solidFill>
            <a:srgbClr val="003C73"/>
          </a:solidFill>
          <a:ln w="12700" cap="flat" cmpd="sng" algn="ctr">
            <a:solidFill>
              <a:srgbClr val="003C73">
                <a:shade val="5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93" name="Connettore 2 105"/>
          <p:cNvCxnSpPr>
            <a:stCxn id="158" idx="2"/>
            <a:endCxn id="166" idx="0"/>
          </p:cNvCxnSpPr>
          <p:nvPr/>
        </p:nvCxnSpPr>
        <p:spPr>
          <a:xfrm>
            <a:off x="5331744" y="3068287"/>
            <a:ext cx="270997" cy="376003"/>
          </a:xfrm>
          <a:prstGeom prst="straightConnector1">
            <a:avLst/>
          </a:prstGeom>
          <a:solidFill>
            <a:srgbClr val="003C73"/>
          </a:solidFill>
          <a:ln w="12700" cap="flat" cmpd="sng" algn="ctr">
            <a:solidFill>
              <a:srgbClr val="003C73">
                <a:shade val="5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94" name="Connettore 2 108"/>
          <p:cNvCxnSpPr>
            <a:stCxn id="157" idx="2"/>
            <a:endCxn id="167" idx="0"/>
          </p:cNvCxnSpPr>
          <p:nvPr/>
        </p:nvCxnSpPr>
        <p:spPr>
          <a:xfrm>
            <a:off x="6643631" y="3068287"/>
            <a:ext cx="491625" cy="376003"/>
          </a:xfrm>
          <a:prstGeom prst="straightConnector1">
            <a:avLst/>
          </a:prstGeom>
          <a:solidFill>
            <a:srgbClr val="003C73"/>
          </a:solidFill>
          <a:ln w="12700" cap="flat" cmpd="sng" algn="ctr">
            <a:solidFill>
              <a:srgbClr val="003C73">
                <a:shade val="5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95" name="Connettore 2 111"/>
          <p:cNvCxnSpPr>
            <a:stCxn id="157" idx="2"/>
            <a:endCxn id="164" idx="0"/>
          </p:cNvCxnSpPr>
          <p:nvPr/>
        </p:nvCxnSpPr>
        <p:spPr>
          <a:xfrm flipH="1">
            <a:off x="4070226" y="3068287"/>
            <a:ext cx="2573405" cy="376003"/>
          </a:xfrm>
          <a:prstGeom prst="straightConnector1">
            <a:avLst/>
          </a:prstGeom>
          <a:solidFill>
            <a:srgbClr val="003C73"/>
          </a:solidFill>
          <a:ln w="12700" cap="flat" cmpd="sng" algn="ctr">
            <a:solidFill>
              <a:srgbClr val="003C73">
                <a:shade val="5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96" name="Connettore 2 114"/>
          <p:cNvCxnSpPr>
            <a:stCxn id="156" idx="2"/>
            <a:endCxn id="166" idx="0"/>
          </p:cNvCxnSpPr>
          <p:nvPr/>
        </p:nvCxnSpPr>
        <p:spPr>
          <a:xfrm flipH="1">
            <a:off x="5602741" y="3068287"/>
            <a:ext cx="2352778" cy="376003"/>
          </a:xfrm>
          <a:prstGeom prst="straightConnector1">
            <a:avLst/>
          </a:prstGeom>
          <a:solidFill>
            <a:srgbClr val="003C73"/>
          </a:solidFill>
          <a:ln w="12700" cap="flat" cmpd="sng" algn="ctr">
            <a:solidFill>
              <a:srgbClr val="003C73">
                <a:shade val="5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97" name="Connettore 2 117"/>
          <p:cNvCxnSpPr>
            <a:stCxn id="156" idx="2"/>
            <a:endCxn id="167" idx="0"/>
          </p:cNvCxnSpPr>
          <p:nvPr/>
        </p:nvCxnSpPr>
        <p:spPr>
          <a:xfrm flipH="1">
            <a:off x="7135256" y="3068287"/>
            <a:ext cx="820263" cy="376003"/>
          </a:xfrm>
          <a:prstGeom prst="straightConnector1">
            <a:avLst/>
          </a:prstGeom>
          <a:solidFill>
            <a:srgbClr val="003C73"/>
          </a:solidFill>
          <a:ln w="12700" cap="flat" cmpd="sng" algn="ctr">
            <a:solidFill>
              <a:srgbClr val="003C73">
                <a:shade val="5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98" name="Connettore 2 120"/>
          <p:cNvCxnSpPr>
            <a:stCxn id="165" idx="2"/>
            <a:endCxn id="168" idx="0"/>
          </p:cNvCxnSpPr>
          <p:nvPr/>
        </p:nvCxnSpPr>
        <p:spPr>
          <a:xfrm>
            <a:off x="2537711" y="3851083"/>
            <a:ext cx="2220206" cy="443388"/>
          </a:xfrm>
          <a:prstGeom prst="straightConnector1">
            <a:avLst/>
          </a:prstGeom>
          <a:solidFill>
            <a:srgbClr val="003C73"/>
          </a:solidFill>
          <a:ln w="12700" cap="flat" cmpd="sng" algn="ctr">
            <a:solidFill>
              <a:srgbClr val="003C73">
                <a:shade val="5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99" name="Connettore 2 123"/>
          <p:cNvCxnSpPr>
            <a:stCxn id="164" idx="2"/>
            <a:endCxn id="168" idx="0"/>
          </p:cNvCxnSpPr>
          <p:nvPr/>
        </p:nvCxnSpPr>
        <p:spPr>
          <a:xfrm>
            <a:off x="4070226" y="3851083"/>
            <a:ext cx="687691" cy="443388"/>
          </a:xfrm>
          <a:prstGeom prst="straightConnector1">
            <a:avLst/>
          </a:prstGeom>
          <a:solidFill>
            <a:srgbClr val="003C73"/>
          </a:solidFill>
          <a:ln w="12700" cap="flat" cmpd="sng" algn="ctr">
            <a:solidFill>
              <a:srgbClr val="003C73">
                <a:shade val="5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00" name="Connettore 2 126"/>
          <p:cNvCxnSpPr>
            <a:stCxn id="166" idx="2"/>
            <a:endCxn id="168" idx="0"/>
          </p:cNvCxnSpPr>
          <p:nvPr/>
        </p:nvCxnSpPr>
        <p:spPr>
          <a:xfrm flipH="1">
            <a:off x="4757917" y="3851083"/>
            <a:ext cx="844824" cy="443388"/>
          </a:xfrm>
          <a:prstGeom prst="straightConnector1">
            <a:avLst/>
          </a:prstGeom>
          <a:solidFill>
            <a:srgbClr val="003C73"/>
          </a:solidFill>
          <a:ln w="12700" cap="flat" cmpd="sng" algn="ctr">
            <a:solidFill>
              <a:srgbClr val="003C73">
                <a:shade val="5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01" name="Connettore 2 129"/>
          <p:cNvCxnSpPr>
            <a:stCxn id="167" idx="2"/>
            <a:endCxn id="168" idx="0"/>
          </p:cNvCxnSpPr>
          <p:nvPr/>
        </p:nvCxnSpPr>
        <p:spPr>
          <a:xfrm flipH="1">
            <a:off x="4757917" y="3851083"/>
            <a:ext cx="2377339" cy="443388"/>
          </a:xfrm>
          <a:prstGeom prst="straightConnector1">
            <a:avLst/>
          </a:prstGeom>
          <a:solidFill>
            <a:srgbClr val="003C73"/>
          </a:solidFill>
          <a:ln w="12700" cap="flat" cmpd="sng" algn="ctr">
            <a:solidFill>
              <a:srgbClr val="003C73">
                <a:shade val="5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202" name="CasellaDiTesto 35"/>
          <p:cNvSpPr txBox="1"/>
          <p:nvPr/>
        </p:nvSpPr>
        <p:spPr>
          <a:xfrm>
            <a:off x="3417094" y="3829757"/>
            <a:ext cx="912509" cy="27699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rPr>
              <a:t>statin</a:t>
            </a:r>
            <a:endParaRPr kumimoji="0" lang="it-IT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203" name="CasellaDiTesto 36"/>
          <p:cNvSpPr txBox="1"/>
          <p:nvPr/>
        </p:nvSpPr>
        <p:spPr>
          <a:xfrm>
            <a:off x="5372504" y="3797887"/>
            <a:ext cx="912509" cy="27699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rPr>
              <a:t>Austin</a:t>
            </a:r>
          </a:p>
        </p:txBody>
      </p:sp>
      <p:sp>
        <p:nvSpPr>
          <p:cNvPr id="204" name="CasellaDiTesto 37"/>
          <p:cNvSpPr txBox="1"/>
          <p:nvPr/>
        </p:nvSpPr>
        <p:spPr>
          <a:xfrm>
            <a:off x="6679001" y="3834481"/>
            <a:ext cx="912509" cy="27699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rPr>
              <a:t>100</a:t>
            </a:r>
          </a:p>
        </p:txBody>
      </p:sp>
      <p:graphicFrame>
        <p:nvGraphicFramePr>
          <p:cNvPr id="205" name="Tabella 57"/>
          <p:cNvGraphicFramePr>
            <a:graphicFrameLocks noGrp="1"/>
          </p:cNvGraphicFramePr>
          <p:nvPr/>
        </p:nvGraphicFramePr>
        <p:xfrm>
          <a:off x="5372504" y="13327"/>
          <a:ext cx="3771497" cy="688754"/>
        </p:xfrm>
        <a:graphic>
          <a:graphicData uri="http://schemas.openxmlformats.org/drawingml/2006/table">
            <a:tbl>
              <a:tblPr firstRow="1" bandRow="1"/>
              <a:tblGrid>
                <a:gridCol w="3524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70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31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67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20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925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000" i="1" u="sng" dirty="0" err="1"/>
                        <a:t>tid</a:t>
                      </a:r>
                      <a:endParaRPr lang="en-US" sz="1000" i="1" u="sng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9BD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000" dirty="0"/>
                        <a:t>Date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9BD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000" dirty="0"/>
                        <a:t>Molecule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9BD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000" dirty="0"/>
                        <a:t>Laboratory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9BD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000" dirty="0"/>
                        <a:t>Quantity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9B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75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000" u="sng" dirty="0"/>
                        <a:t>t2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000" dirty="0"/>
                        <a:t>12 Nov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000" dirty="0"/>
                        <a:t>statin</a:t>
                      </a:r>
                      <a:r>
                        <a:rPr lang="en-US" sz="1000" dirty="0">
                          <a:sym typeface="Wingdings"/>
                        </a:rPr>
                        <a:t>C</a:t>
                      </a:r>
                      <a:r>
                        <a:rPr lang="en-US" sz="1000" baseline="-25000" dirty="0">
                          <a:sym typeface="Wingdings"/>
                        </a:rPr>
                        <a:t>22</a:t>
                      </a:r>
                      <a:r>
                        <a:rPr lang="en-US" sz="1000" baseline="0" dirty="0">
                          <a:sym typeface="Wingdings"/>
                        </a:rPr>
                        <a:t>H</a:t>
                      </a:r>
                      <a:r>
                        <a:rPr lang="en-US" sz="1000" baseline="-25000" dirty="0">
                          <a:sym typeface="Wingdings"/>
                        </a:rPr>
                        <a:t>28</a:t>
                      </a:r>
                      <a:r>
                        <a:rPr lang="en-US" sz="1000" baseline="0" dirty="0">
                          <a:sym typeface="Wingdings"/>
                        </a:rPr>
                        <a:t>F</a:t>
                      </a:r>
                      <a:endParaRPr lang="en-US" sz="10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2E28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000" dirty="0"/>
                        <a:t>Austin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000" dirty="0"/>
                        <a:t>100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6" name="Freccia bidirezionale verticale 6"/>
          <p:cNvSpPr/>
          <p:nvPr/>
        </p:nvSpPr>
        <p:spPr>
          <a:xfrm>
            <a:off x="329184" y="738290"/>
            <a:ext cx="336331" cy="3904646"/>
          </a:xfrm>
          <a:prstGeom prst="upDownArrow">
            <a:avLst/>
          </a:prstGeom>
          <a:solidFill>
            <a:srgbClr val="00B050"/>
          </a:solidFill>
          <a:ln w="12700" cap="flat" cmpd="sng" algn="ctr">
            <a:solidFill>
              <a:srgbClr val="81BB42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207" name="CasellaDiTesto 7"/>
          <p:cNvSpPr txBox="1"/>
          <p:nvPr/>
        </p:nvSpPr>
        <p:spPr>
          <a:xfrm>
            <a:off x="724187" y="4301142"/>
            <a:ext cx="2203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>
                <a:solidFill>
                  <a:srgbClr val="000000"/>
                </a:solidFill>
                <a:latin typeface="Lato" charset="0"/>
                <a:ea typeface="Lato" charset="0"/>
                <a:cs typeface="Lato" charset="0"/>
              </a:rPr>
              <a:t>More general</a:t>
            </a:r>
          </a:p>
        </p:txBody>
      </p:sp>
      <p:sp>
        <p:nvSpPr>
          <p:cNvPr id="208" name="CasellaDiTesto 63"/>
          <p:cNvSpPr txBox="1"/>
          <p:nvPr/>
        </p:nvSpPr>
        <p:spPr>
          <a:xfrm>
            <a:off x="640436" y="708285"/>
            <a:ext cx="2203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>
                <a:solidFill>
                  <a:srgbClr val="000000"/>
                </a:solidFill>
                <a:latin typeface="Lato" charset="0"/>
                <a:ea typeface="Lato" charset="0"/>
                <a:cs typeface="Lato" charset="0"/>
              </a:rPr>
              <a:t>More specific</a:t>
            </a:r>
          </a:p>
        </p:txBody>
      </p:sp>
      <p:cxnSp>
        <p:nvCxnSpPr>
          <p:cNvPr id="209" name="Straight Arrow Connector 208"/>
          <p:cNvCxnSpPr/>
          <p:nvPr/>
        </p:nvCxnSpPr>
        <p:spPr>
          <a:xfrm>
            <a:off x="5138617" y="892951"/>
            <a:ext cx="347670" cy="105092"/>
          </a:xfrm>
          <a:prstGeom prst="straightConnector1">
            <a:avLst/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10" name="TextBox 209"/>
          <p:cNvSpPr txBox="1"/>
          <p:nvPr/>
        </p:nvSpPr>
        <p:spPr>
          <a:xfrm>
            <a:off x="5486287" y="813377"/>
            <a:ext cx="2655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srgbClr val="C00000"/>
                </a:solidFill>
                <a:latin typeface="Calibri" panose="020F0502020204030204"/>
              </a:rPr>
              <a:t>Number of tuples affected</a:t>
            </a:r>
          </a:p>
        </p:txBody>
      </p:sp>
    </p:spTree>
    <p:extLst>
      <p:ext uri="{BB962C8B-B14F-4D97-AF65-F5344CB8AC3E}">
        <p14:creationId xmlns:p14="http://schemas.microsoft.com/office/powerpoint/2010/main" val="2597806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" grpId="0" animBg="1"/>
      <p:bldP spid="207" grpId="0"/>
      <p:bldP spid="20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Lattice pruning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0" dirty="0"/>
              <a:t>If Q is valid, Q’ is also valid if Q’ ≼ Q</a:t>
            </a:r>
          </a:p>
          <a:p>
            <a:pPr marL="514350" indent="-514350">
              <a:buFont typeface="+mj-lt"/>
              <a:buAutoNum type="arabicPeriod"/>
            </a:pPr>
            <a:r>
              <a:rPr lang="en-US" b="0" dirty="0"/>
              <a:t>If Q is invalid, Q’’ is also invalid if Q ≼ Q’’</a:t>
            </a:r>
          </a:p>
          <a:p>
            <a:pPr marL="514350" indent="-514350">
              <a:buFont typeface="+mj-lt"/>
              <a:buAutoNum type="arabicPeriod"/>
            </a:pPr>
            <a:r>
              <a:rPr lang="en-US" b="0" dirty="0"/>
              <a:t>If Q is valid, all Q’ such that Q’ ≼ Q are valid.</a:t>
            </a:r>
            <a:endParaRPr lang="it-IT" b="0" dirty="0"/>
          </a:p>
          <a:p>
            <a:pPr marL="514350" indent="-514350">
              <a:buFont typeface="+mj-lt"/>
              <a:buAutoNum type="arabicPeriod"/>
            </a:pPr>
            <a:r>
              <a:rPr lang="en-US" b="0" dirty="0"/>
              <a:t>If Q is invalid, all Q’’ such that  Q ≼ Q’’ are invalid.</a:t>
            </a:r>
          </a:p>
          <a:p>
            <a:endParaRPr lang="en-US" b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8678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Lattice pruning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  <p:sp>
        <p:nvSpPr>
          <p:cNvPr id="5" name="Rettangolo arrotondato 4"/>
          <p:cNvSpPr/>
          <p:nvPr/>
        </p:nvSpPr>
        <p:spPr>
          <a:xfrm>
            <a:off x="4169387" y="172300"/>
            <a:ext cx="802508" cy="406793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"/>
                <a:cs typeface=""/>
              </a:rPr>
              <a:t>DMLQ(1)</a:t>
            </a:r>
          </a:p>
        </p:txBody>
      </p:sp>
      <p:sp>
        <p:nvSpPr>
          <p:cNvPr id="6" name="Rettangolo arrotondato 19"/>
          <p:cNvSpPr/>
          <p:nvPr/>
        </p:nvSpPr>
        <p:spPr>
          <a:xfrm>
            <a:off x="3379379" y="1153237"/>
            <a:ext cx="802508" cy="406793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"/>
                <a:cs typeface=""/>
              </a:rPr>
              <a:t>DMQ (1)</a:t>
            </a:r>
          </a:p>
        </p:txBody>
      </p:sp>
      <p:sp>
        <p:nvSpPr>
          <p:cNvPr id="7" name="Rettangolo arrotondato 20"/>
          <p:cNvSpPr/>
          <p:nvPr/>
        </p:nvSpPr>
        <p:spPr>
          <a:xfrm>
            <a:off x="1846864" y="1153237"/>
            <a:ext cx="802508" cy="406793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"/>
                <a:cs typeface=""/>
              </a:rPr>
              <a:t>DML (1)</a:t>
            </a:r>
          </a:p>
        </p:txBody>
      </p:sp>
      <p:sp>
        <p:nvSpPr>
          <p:cNvPr id="8" name="Rettangolo arrotondato 21"/>
          <p:cNvSpPr/>
          <p:nvPr/>
        </p:nvSpPr>
        <p:spPr>
          <a:xfrm>
            <a:off x="7300667" y="2167843"/>
            <a:ext cx="802508" cy="406793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"/>
                <a:cs typeface=""/>
              </a:rPr>
              <a:t>LQ (1)</a:t>
            </a:r>
          </a:p>
        </p:txBody>
      </p:sp>
      <p:sp>
        <p:nvSpPr>
          <p:cNvPr id="9" name="Rettangolo arrotondato 22"/>
          <p:cNvSpPr/>
          <p:nvPr/>
        </p:nvSpPr>
        <p:spPr>
          <a:xfrm>
            <a:off x="5988779" y="2167843"/>
            <a:ext cx="802508" cy="406793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"/>
                <a:cs typeface=""/>
              </a:rPr>
              <a:t>MQ (1)</a:t>
            </a:r>
          </a:p>
        </p:txBody>
      </p:sp>
      <p:sp>
        <p:nvSpPr>
          <p:cNvPr id="10" name="Rettangolo arrotondato 23"/>
          <p:cNvSpPr/>
          <p:nvPr/>
        </p:nvSpPr>
        <p:spPr>
          <a:xfrm>
            <a:off x="4676892" y="2167843"/>
            <a:ext cx="802508" cy="406793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"/>
                <a:cs typeface=""/>
              </a:rPr>
              <a:t>ML (2)</a:t>
            </a:r>
          </a:p>
        </p:txBody>
      </p:sp>
      <p:sp>
        <p:nvSpPr>
          <p:cNvPr id="11" name="Rettangolo arrotondato 24"/>
          <p:cNvSpPr/>
          <p:nvPr/>
        </p:nvSpPr>
        <p:spPr>
          <a:xfrm>
            <a:off x="3345629" y="2167843"/>
            <a:ext cx="802508" cy="406793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"/>
                <a:cs typeface=""/>
              </a:rPr>
              <a:t>DQ (2)</a:t>
            </a:r>
          </a:p>
        </p:txBody>
      </p:sp>
      <p:sp>
        <p:nvSpPr>
          <p:cNvPr id="12" name="Rettangolo arrotondato 25"/>
          <p:cNvSpPr/>
          <p:nvPr/>
        </p:nvSpPr>
        <p:spPr>
          <a:xfrm>
            <a:off x="2014366" y="2167843"/>
            <a:ext cx="802508" cy="406793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"/>
                <a:cs typeface=""/>
              </a:rPr>
              <a:t>DL (1)</a:t>
            </a:r>
          </a:p>
        </p:txBody>
      </p:sp>
      <p:sp>
        <p:nvSpPr>
          <p:cNvPr id="13" name="Rettangolo arrotondato 26"/>
          <p:cNvSpPr/>
          <p:nvPr/>
        </p:nvSpPr>
        <p:spPr>
          <a:xfrm>
            <a:off x="819979" y="2167843"/>
            <a:ext cx="802508" cy="406793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"/>
                <a:cs typeface=""/>
              </a:rPr>
              <a:t>DM (1)</a:t>
            </a:r>
          </a:p>
        </p:txBody>
      </p:sp>
      <p:sp>
        <p:nvSpPr>
          <p:cNvPr id="14" name="Rettangolo arrotondato 27"/>
          <p:cNvSpPr/>
          <p:nvPr/>
        </p:nvSpPr>
        <p:spPr>
          <a:xfrm>
            <a:off x="4911894" y="1153237"/>
            <a:ext cx="802508" cy="406793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"/>
                <a:cs typeface=""/>
              </a:rPr>
              <a:t>DLQ (1)</a:t>
            </a:r>
          </a:p>
        </p:txBody>
      </p:sp>
      <p:sp>
        <p:nvSpPr>
          <p:cNvPr id="15" name="Rettangolo arrotondato 28"/>
          <p:cNvSpPr/>
          <p:nvPr/>
        </p:nvSpPr>
        <p:spPr>
          <a:xfrm>
            <a:off x="6444409" y="1153237"/>
            <a:ext cx="802508" cy="406793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"/>
                <a:cs typeface=""/>
              </a:rPr>
              <a:t>MLQ (1)</a:t>
            </a:r>
          </a:p>
        </p:txBody>
      </p:sp>
      <p:sp>
        <p:nvSpPr>
          <p:cNvPr id="16" name="Rettangolo arrotondato 29"/>
          <p:cNvSpPr/>
          <p:nvPr/>
        </p:nvSpPr>
        <p:spPr>
          <a:xfrm>
            <a:off x="3366879" y="3293417"/>
            <a:ext cx="802508" cy="406793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"/>
                <a:cs typeface=""/>
              </a:rPr>
              <a:t>M (3)</a:t>
            </a:r>
          </a:p>
        </p:txBody>
      </p:sp>
      <p:sp>
        <p:nvSpPr>
          <p:cNvPr id="17" name="Rettangolo arrotondato 30"/>
          <p:cNvSpPr/>
          <p:nvPr/>
        </p:nvSpPr>
        <p:spPr>
          <a:xfrm>
            <a:off x="1834364" y="3293417"/>
            <a:ext cx="802508" cy="406793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"/>
                <a:cs typeface=""/>
              </a:rPr>
              <a:t>D (3)</a:t>
            </a:r>
          </a:p>
        </p:txBody>
      </p:sp>
      <p:sp>
        <p:nvSpPr>
          <p:cNvPr id="18" name="Rettangolo arrotondato 31"/>
          <p:cNvSpPr/>
          <p:nvPr/>
        </p:nvSpPr>
        <p:spPr>
          <a:xfrm>
            <a:off x="4899394" y="3293417"/>
            <a:ext cx="802508" cy="406793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"/>
                <a:cs typeface=""/>
              </a:rPr>
              <a:t>L (3)</a:t>
            </a:r>
          </a:p>
        </p:txBody>
      </p:sp>
      <p:sp>
        <p:nvSpPr>
          <p:cNvPr id="19" name="Rettangolo arrotondato 32"/>
          <p:cNvSpPr/>
          <p:nvPr/>
        </p:nvSpPr>
        <p:spPr>
          <a:xfrm>
            <a:off x="6431909" y="3293417"/>
            <a:ext cx="802508" cy="406793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"/>
                <a:cs typeface=""/>
              </a:rPr>
              <a:t>Q</a:t>
            </a:r>
            <a:r>
              <a:rPr kumimoji="0" lang="it-IT" sz="11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"/>
                <a:cs typeface=""/>
              </a:rPr>
              <a:t> (2)</a:t>
            </a:r>
          </a:p>
        </p:txBody>
      </p:sp>
      <p:sp>
        <p:nvSpPr>
          <p:cNvPr id="20" name="Rettangolo arrotondato 33"/>
          <p:cNvSpPr/>
          <p:nvPr/>
        </p:nvSpPr>
        <p:spPr>
          <a:xfrm>
            <a:off x="4096886" y="4328363"/>
            <a:ext cx="802508" cy="406793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"/>
                <a:cs typeface=""/>
              </a:rPr>
              <a:t>∅ (6)</a:t>
            </a:r>
            <a:endParaRPr kumimoji="0" lang="it-IT" sz="1100" b="0" i="0" u="none" strike="noStrike" kern="0" cap="none" spc="0" normalizeH="0" baseline="30000" noProof="0" dirty="0">
              <a:ln>
                <a:noFill/>
              </a:ln>
              <a:effectLst/>
              <a:uLnTx/>
              <a:uFillTx/>
              <a:latin typeface="Century Gothic" panose="020B0502020202020204"/>
              <a:ea typeface=""/>
              <a:cs typeface=""/>
            </a:endParaRPr>
          </a:p>
        </p:txBody>
      </p:sp>
      <p:sp>
        <p:nvSpPr>
          <p:cNvPr id="21" name="CasellaDiTesto 34"/>
          <p:cNvSpPr txBox="1"/>
          <p:nvPr/>
        </p:nvSpPr>
        <p:spPr>
          <a:xfrm>
            <a:off x="1784363" y="3700209"/>
            <a:ext cx="912509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solidFill>
                  <a:schemeClr val="tx1"/>
                </a:solidFill>
                <a:latin typeface="Lato" charset="0"/>
                <a:ea typeface="Lato" charset="0"/>
                <a:cs typeface="Lato" charset="0"/>
              </a:rPr>
              <a:t>12 </a:t>
            </a:r>
            <a:r>
              <a:rPr lang="it-IT" sz="1200" b="1" dirty="0" err="1">
                <a:solidFill>
                  <a:schemeClr val="tx1"/>
                </a:solidFill>
                <a:latin typeface="Lato" charset="0"/>
                <a:ea typeface="Lato" charset="0"/>
                <a:cs typeface="Lato" charset="0"/>
              </a:rPr>
              <a:t>Nov</a:t>
            </a:r>
            <a:endParaRPr lang="it-IT" sz="1200" b="1" dirty="0">
              <a:solidFill>
                <a:schemeClr val="tx1"/>
              </a:solidFill>
              <a:latin typeface="Lato" charset="0"/>
              <a:ea typeface="Lato" charset="0"/>
              <a:cs typeface="Lato" charset="0"/>
            </a:endParaRPr>
          </a:p>
        </p:txBody>
      </p:sp>
      <p:cxnSp>
        <p:nvCxnSpPr>
          <p:cNvPr id="22" name="Connettore 2 39"/>
          <p:cNvCxnSpPr/>
          <p:nvPr/>
        </p:nvCxnSpPr>
        <p:spPr>
          <a:xfrm flipH="1">
            <a:off x="2248118" y="579093"/>
            <a:ext cx="2322523" cy="5741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3" name="Connettore 2 40"/>
          <p:cNvCxnSpPr/>
          <p:nvPr/>
        </p:nvCxnSpPr>
        <p:spPr>
          <a:xfrm flipH="1">
            <a:off x="3780633" y="590335"/>
            <a:ext cx="790008" cy="56290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4" name="Connettore 2 43"/>
          <p:cNvCxnSpPr/>
          <p:nvPr/>
        </p:nvCxnSpPr>
        <p:spPr>
          <a:xfrm>
            <a:off x="4570641" y="579093"/>
            <a:ext cx="742507" cy="5741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5" name="Connettore 2 46"/>
          <p:cNvCxnSpPr/>
          <p:nvPr/>
        </p:nvCxnSpPr>
        <p:spPr>
          <a:xfrm>
            <a:off x="4583141" y="579093"/>
            <a:ext cx="2250022" cy="5741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6" name="Connettore 2 49"/>
          <p:cNvCxnSpPr/>
          <p:nvPr/>
        </p:nvCxnSpPr>
        <p:spPr>
          <a:xfrm flipH="1">
            <a:off x="1221233" y="1556639"/>
            <a:ext cx="1014385" cy="6112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7" name="Connettore 2 52"/>
          <p:cNvCxnSpPr/>
          <p:nvPr/>
        </p:nvCxnSpPr>
        <p:spPr>
          <a:xfrm>
            <a:off x="2235618" y="1556639"/>
            <a:ext cx="180002" cy="6112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8" name="Connettore 2 55"/>
          <p:cNvCxnSpPr/>
          <p:nvPr/>
        </p:nvCxnSpPr>
        <p:spPr>
          <a:xfrm>
            <a:off x="2248118" y="1560029"/>
            <a:ext cx="2830028" cy="6078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9" name="Connettore 2 58"/>
          <p:cNvCxnSpPr/>
          <p:nvPr/>
        </p:nvCxnSpPr>
        <p:spPr>
          <a:xfrm flipH="1">
            <a:off x="1221233" y="1560029"/>
            <a:ext cx="2559400" cy="6078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0" name="Connettore 2 61"/>
          <p:cNvCxnSpPr/>
          <p:nvPr/>
        </p:nvCxnSpPr>
        <p:spPr>
          <a:xfrm>
            <a:off x="3766258" y="1563419"/>
            <a:ext cx="2623776" cy="6044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1" name="Connettore 2 64"/>
          <p:cNvCxnSpPr/>
          <p:nvPr/>
        </p:nvCxnSpPr>
        <p:spPr>
          <a:xfrm flipH="1">
            <a:off x="3746883" y="1546421"/>
            <a:ext cx="19375" cy="6214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2" name="Connettore 2 66"/>
          <p:cNvCxnSpPr/>
          <p:nvPr/>
        </p:nvCxnSpPr>
        <p:spPr>
          <a:xfrm flipH="1">
            <a:off x="2415620" y="1560029"/>
            <a:ext cx="2897528" cy="6078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3" name="Connettore 2 69"/>
          <p:cNvCxnSpPr/>
          <p:nvPr/>
        </p:nvCxnSpPr>
        <p:spPr>
          <a:xfrm flipH="1">
            <a:off x="3746883" y="1560029"/>
            <a:ext cx="1566265" cy="6078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4" name="Connettore 2 72"/>
          <p:cNvCxnSpPr/>
          <p:nvPr/>
        </p:nvCxnSpPr>
        <p:spPr>
          <a:xfrm>
            <a:off x="5313148" y="1560029"/>
            <a:ext cx="2388773" cy="6078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5" name="Connettore 2 75"/>
          <p:cNvCxnSpPr/>
          <p:nvPr/>
        </p:nvCxnSpPr>
        <p:spPr>
          <a:xfrm flipH="1">
            <a:off x="5078146" y="1560029"/>
            <a:ext cx="1767517" cy="6078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6" name="Connettore 2 78"/>
          <p:cNvCxnSpPr/>
          <p:nvPr/>
        </p:nvCxnSpPr>
        <p:spPr>
          <a:xfrm flipH="1">
            <a:off x="6390033" y="1560029"/>
            <a:ext cx="455629" cy="6078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7" name="Connettore 2 81"/>
          <p:cNvCxnSpPr/>
          <p:nvPr/>
        </p:nvCxnSpPr>
        <p:spPr>
          <a:xfrm>
            <a:off x="6845663" y="1560029"/>
            <a:ext cx="856258" cy="6078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8" name="Connettore 2 84"/>
          <p:cNvCxnSpPr/>
          <p:nvPr/>
        </p:nvCxnSpPr>
        <p:spPr>
          <a:xfrm>
            <a:off x="1221233" y="2574636"/>
            <a:ext cx="1014385" cy="7187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9" name="Connettore 2 87"/>
          <p:cNvCxnSpPr/>
          <p:nvPr/>
        </p:nvCxnSpPr>
        <p:spPr>
          <a:xfrm>
            <a:off x="1221233" y="2574636"/>
            <a:ext cx="2546900" cy="7187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0" name="Connettore 2 90"/>
          <p:cNvCxnSpPr/>
          <p:nvPr/>
        </p:nvCxnSpPr>
        <p:spPr>
          <a:xfrm flipH="1">
            <a:off x="2235618" y="2574636"/>
            <a:ext cx="180002" cy="7187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1" name="Connettore 2 93"/>
          <p:cNvCxnSpPr/>
          <p:nvPr/>
        </p:nvCxnSpPr>
        <p:spPr>
          <a:xfrm>
            <a:off x="2415620" y="2574636"/>
            <a:ext cx="2885028" cy="7187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2" name="Connettore 2 96"/>
          <p:cNvCxnSpPr/>
          <p:nvPr/>
        </p:nvCxnSpPr>
        <p:spPr>
          <a:xfrm flipH="1">
            <a:off x="2235618" y="2574636"/>
            <a:ext cx="1511265" cy="7187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3" name="Connettore 2 99"/>
          <p:cNvCxnSpPr/>
          <p:nvPr/>
        </p:nvCxnSpPr>
        <p:spPr>
          <a:xfrm>
            <a:off x="3746883" y="2574636"/>
            <a:ext cx="3086280" cy="7187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4" name="Connettore 2 102"/>
          <p:cNvCxnSpPr/>
          <p:nvPr/>
        </p:nvCxnSpPr>
        <p:spPr>
          <a:xfrm flipH="1">
            <a:off x="3768133" y="2574636"/>
            <a:ext cx="1310013" cy="7187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5" name="Connettore 2 105"/>
          <p:cNvCxnSpPr/>
          <p:nvPr/>
        </p:nvCxnSpPr>
        <p:spPr>
          <a:xfrm>
            <a:off x="5078146" y="2574636"/>
            <a:ext cx="222502" cy="7187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6" name="Connettore 2 108"/>
          <p:cNvCxnSpPr/>
          <p:nvPr/>
        </p:nvCxnSpPr>
        <p:spPr>
          <a:xfrm>
            <a:off x="6390033" y="2574636"/>
            <a:ext cx="443129" cy="7187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7" name="Connettore 2 111"/>
          <p:cNvCxnSpPr/>
          <p:nvPr/>
        </p:nvCxnSpPr>
        <p:spPr>
          <a:xfrm flipH="1">
            <a:off x="3768133" y="2574636"/>
            <a:ext cx="2621901" cy="7187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8" name="Connettore 2 114"/>
          <p:cNvCxnSpPr/>
          <p:nvPr/>
        </p:nvCxnSpPr>
        <p:spPr>
          <a:xfrm flipH="1">
            <a:off x="5300648" y="2574636"/>
            <a:ext cx="2401273" cy="7187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9" name="Connettore 2 117"/>
          <p:cNvCxnSpPr/>
          <p:nvPr/>
        </p:nvCxnSpPr>
        <p:spPr>
          <a:xfrm flipH="1">
            <a:off x="6833163" y="2574636"/>
            <a:ext cx="868758" cy="7187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0" name="Connettore 2 120"/>
          <p:cNvCxnSpPr/>
          <p:nvPr/>
        </p:nvCxnSpPr>
        <p:spPr>
          <a:xfrm>
            <a:off x="2240618" y="3700209"/>
            <a:ext cx="2257522" cy="6281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1" name="Connettore 2 123"/>
          <p:cNvCxnSpPr/>
          <p:nvPr/>
        </p:nvCxnSpPr>
        <p:spPr>
          <a:xfrm>
            <a:off x="3768133" y="3700210"/>
            <a:ext cx="730007" cy="6281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2" name="Connettore 2 126"/>
          <p:cNvCxnSpPr/>
          <p:nvPr/>
        </p:nvCxnSpPr>
        <p:spPr>
          <a:xfrm flipH="1">
            <a:off x="4469390" y="3700210"/>
            <a:ext cx="831258" cy="6281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3" name="Connettore 2 129"/>
          <p:cNvCxnSpPr/>
          <p:nvPr/>
        </p:nvCxnSpPr>
        <p:spPr>
          <a:xfrm flipH="1">
            <a:off x="4498140" y="3715412"/>
            <a:ext cx="2335023" cy="6129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4" name="CasellaDiTesto 35"/>
          <p:cNvSpPr txBox="1"/>
          <p:nvPr/>
        </p:nvSpPr>
        <p:spPr>
          <a:xfrm>
            <a:off x="3115001" y="3710688"/>
            <a:ext cx="912509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200" b="1" dirty="0" err="1">
                <a:solidFill>
                  <a:schemeClr val="tx1"/>
                </a:solidFill>
                <a:latin typeface="Lato" charset="0"/>
                <a:ea typeface="Lato" charset="0"/>
                <a:cs typeface="Lato" charset="0"/>
              </a:rPr>
              <a:t>statin</a:t>
            </a:r>
            <a:endParaRPr lang="it-IT" sz="1200" b="1" dirty="0">
              <a:solidFill>
                <a:schemeClr val="tx1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55" name="CasellaDiTesto 36"/>
          <p:cNvSpPr txBox="1"/>
          <p:nvPr/>
        </p:nvSpPr>
        <p:spPr>
          <a:xfrm>
            <a:off x="5070645" y="3710688"/>
            <a:ext cx="912509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solidFill>
                  <a:schemeClr val="tx1"/>
                </a:solidFill>
                <a:latin typeface="Lato" charset="0"/>
                <a:ea typeface="Lato" charset="0"/>
                <a:cs typeface="Lato" charset="0"/>
              </a:rPr>
              <a:t>Austin</a:t>
            </a:r>
          </a:p>
        </p:txBody>
      </p:sp>
      <p:sp>
        <p:nvSpPr>
          <p:cNvPr id="56" name="CasellaDiTesto 37"/>
          <p:cNvSpPr txBox="1"/>
          <p:nvPr/>
        </p:nvSpPr>
        <p:spPr>
          <a:xfrm>
            <a:off x="6376908" y="3715412"/>
            <a:ext cx="912509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solidFill>
                  <a:schemeClr val="tx1"/>
                </a:solidFill>
                <a:latin typeface="Lato" charset="0"/>
                <a:ea typeface="Lato" charset="0"/>
                <a:cs typeface="Lato" charset="0"/>
              </a:rPr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203296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8CD41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8CD41"/>
                                      </p:to>
                                    </p:animClr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8CD41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8CD41"/>
                                      </p:to>
                                    </p:animClr>
                                    <p:set>
                                      <p:cBhvr>
                                        <p:cTn id="21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B30"/>
                                      </p:to>
                                    </p:animClr>
                                    <p:set>
                                      <p:cBhvr>
                                        <p:cTn id="27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B30"/>
                                      </p:to>
                                    </p:animClr>
                                    <p:set>
                                      <p:cBhvr>
                                        <p:cTn id="33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B3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B30"/>
                                      </p:to>
                                    </p:animClr>
                                    <p:set>
                                      <p:cBhvr>
                                        <p:cTn id="41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Dive search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329184" y="771398"/>
            <a:ext cx="8629650" cy="4763770"/>
          </a:xfrm>
        </p:spPr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Binary Search over the lattice ,ordering with #affected tuples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If </a:t>
            </a:r>
            <a:r>
              <a:rPr lang="en-US" dirty="0">
                <a:solidFill>
                  <a:schemeClr val="accent6"/>
                </a:solidFill>
              </a:rPr>
              <a:t>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  <a:sym typeface="Wingdings"/>
              </a:rPr>
              <a:t> </a:t>
            </a:r>
            <a:r>
              <a:rPr lang="en-US" dirty="0" err="1">
                <a:solidFill>
                  <a:schemeClr val="tx1"/>
                </a:solidFill>
              </a:rPr>
              <a:t>BinarySearch</a:t>
            </a:r>
            <a:r>
              <a:rPr lang="en-US" dirty="0">
                <a:solidFill>
                  <a:schemeClr val="tx1"/>
                </a:solidFill>
              </a:rPr>
              <a:t>(Q</a:t>
            </a:r>
            <a:r>
              <a:rPr lang="en-US" baseline="-25000" dirty="0">
                <a:solidFill>
                  <a:schemeClr val="tx1"/>
                </a:solidFill>
              </a:rPr>
              <a:t>⋀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If </a:t>
            </a:r>
            <a:r>
              <a:rPr lang="en-US" dirty="0">
                <a:solidFill>
                  <a:srgbClr val="C00000"/>
                </a:solidFill>
              </a:rPr>
              <a:t>F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  <a:sym typeface="Wingdings"/>
              </a:rPr>
              <a:t> </a:t>
            </a:r>
            <a:r>
              <a:rPr lang="en-US" dirty="0" err="1">
                <a:solidFill>
                  <a:schemeClr val="tx1"/>
                </a:solidFill>
              </a:rPr>
              <a:t>BinarySearch</a:t>
            </a:r>
            <a:r>
              <a:rPr lang="en-US" dirty="0">
                <a:solidFill>
                  <a:schemeClr val="tx1"/>
                </a:solidFill>
              </a:rPr>
              <a:t>(Q</a:t>
            </a:r>
            <a:r>
              <a:rPr lang="en-US" baseline="-25000" dirty="0">
                <a:solidFill>
                  <a:schemeClr val="tx1"/>
                </a:solidFill>
              </a:rPr>
              <a:t> ⋁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8" name="Rombo 55"/>
          <p:cNvSpPr/>
          <p:nvPr/>
        </p:nvSpPr>
        <p:spPr>
          <a:xfrm>
            <a:off x="3457903" y="1087593"/>
            <a:ext cx="5686097" cy="3857296"/>
          </a:xfrm>
          <a:prstGeom prst="diamond">
            <a:avLst/>
          </a:prstGeom>
          <a:noFill/>
          <a:ln w="47625" cap="flat" cmpd="sng" algn="ctr">
            <a:solidFill>
              <a:srgbClr val="4A9BD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Century Gothic" panose="020B0502020202020204"/>
              <a:ea typeface=""/>
              <a:cs typeface=""/>
            </a:endParaRPr>
          </a:p>
        </p:txBody>
      </p:sp>
      <p:sp>
        <p:nvSpPr>
          <p:cNvPr id="19" name="Ovale 56"/>
          <p:cNvSpPr/>
          <p:nvPr/>
        </p:nvSpPr>
        <p:spPr>
          <a:xfrm>
            <a:off x="5005740" y="2877061"/>
            <a:ext cx="673670" cy="341323"/>
          </a:xfrm>
          <a:prstGeom prst="ellipse">
            <a:avLst/>
          </a:prstGeom>
          <a:solidFill>
            <a:srgbClr val="81BB42"/>
          </a:solidFill>
          <a:ln w="47625" cap="flat" cmpd="sng" algn="ctr">
            <a:solidFill>
              <a:srgbClr val="FE801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"/>
                <a:cs typeface=""/>
              </a:rPr>
              <a:t>Q1</a:t>
            </a:r>
          </a:p>
        </p:txBody>
      </p:sp>
      <p:cxnSp>
        <p:nvCxnSpPr>
          <p:cNvPr id="20" name="Connettore 1 57"/>
          <p:cNvCxnSpPr/>
          <p:nvPr/>
        </p:nvCxnSpPr>
        <p:spPr>
          <a:xfrm flipH="1">
            <a:off x="4564646" y="3218384"/>
            <a:ext cx="777929" cy="540155"/>
          </a:xfrm>
          <a:prstGeom prst="line">
            <a:avLst/>
          </a:prstGeom>
          <a:noFill/>
          <a:ln w="47625" cap="flat" cmpd="sng" algn="ctr">
            <a:solidFill>
              <a:srgbClr val="FE801A"/>
            </a:solidFill>
            <a:prstDash val="solid"/>
          </a:ln>
          <a:effectLst/>
        </p:spPr>
      </p:cxnSp>
      <p:cxnSp>
        <p:nvCxnSpPr>
          <p:cNvPr id="21" name="Connettore 1 58"/>
          <p:cNvCxnSpPr/>
          <p:nvPr/>
        </p:nvCxnSpPr>
        <p:spPr>
          <a:xfrm>
            <a:off x="5342575" y="3218384"/>
            <a:ext cx="2269626" cy="811889"/>
          </a:xfrm>
          <a:prstGeom prst="line">
            <a:avLst/>
          </a:prstGeom>
          <a:noFill/>
          <a:ln w="47625" cap="flat" cmpd="sng" algn="ctr">
            <a:solidFill>
              <a:srgbClr val="FE801A"/>
            </a:solidFill>
            <a:prstDash val="solid"/>
          </a:ln>
          <a:effectLst/>
        </p:spPr>
      </p:cxnSp>
      <p:sp>
        <p:nvSpPr>
          <p:cNvPr id="22" name="Ovale 59"/>
          <p:cNvSpPr/>
          <p:nvPr/>
        </p:nvSpPr>
        <p:spPr>
          <a:xfrm>
            <a:off x="7275367" y="2888658"/>
            <a:ext cx="673670" cy="341323"/>
          </a:xfrm>
          <a:prstGeom prst="ellipse">
            <a:avLst/>
          </a:prstGeom>
          <a:solidFill>
            <a:srgbClr val="DF2E28"/>
          </a:solidFill>
          <a:ln w="47625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"/>
                <a:cs typeface=""/>
              </a:rPr>
              <a:t>Q2</a:t>
            </a:r>
          </a:p>
        </p:txBody>
      </p:sp>
      <p:cxnSp>
        <p:nvCxnSpPr>
          <p:cNvPr id="23" name="Connettore 1 60"/>
          <p:cNvCxnSpPr/>
          <p:nvPr/>
        </p:nvCxnSpPr>
        <p:spPr>
          <a:xfrm flipH="1">
            <a:off x="7612202" y="2406496"/>
            <a:ext cx="585451" cy="482163"/>
          </a:xfrm>
          <a:prstGeom prst="line">
            <a:avLst/>
          </a:prstGeom>
          <a:noFill/>
          <a:ln w="47625" cap="flat" cmpd="sng" algn="ctr">
            <a:solidFill>
              <a:srgbClr val="FFFF00"/>
            </a:solidFill>
            <a:prstDash val="solid"/>
          </a:ln>
          <a:effectLst/>
        </p:spPr>
      </p:cxnSp>
      <p:cxnSp>
        <p:nvCxnSpPr>
          <p:cNvPr id="24" name="Connettore 1 61"/>
          <p:cNvCxnSpPr/>
          <p:nvPr/>
        </p:nvCxnSpPr>
        <p:spPr>
          <a:xfrm>
            <a:off x="5158118" y="1882912"/>
            <a:ext cx="2454084" cy="1005746"/>
          </a:xfrm>
          <a:prstGeom prst="line">
            <a:avLst/>
          </a:prstGeom>
          <a:noFill/>
          <a:ln w="47625" cap="flat" cmpd="sng" algn="ctr">
            <a:solidFill>
              <a:srgbClr val="FFFF00"/>
            </a:solidFill>
            <a:prstDash val="solid"/>
          </a:ln>
          <a:effectLst/>
        </p:spPr>
      </p:cxnSp>
      <p:cxnSp>
        <p:nvCxnSpPr>
          <p:cNvPr id="25" name="Connettore 2 62"/>
          <p:cNvCxnSpPr/>
          <p:nvPr/>
        </p:nvCxnSpPr>
        <p:spPr>
          <a:xfrm>
            <a:off x="5342575" y="3218384"/>
            <a:ext cx="336835" cy="540155"/>
          </a:xfrm>
          <a:prstGeom prst="straightConnector1">
            <a:avLst/>
          </a:prstGeom>
          <a:noFill/>
          <a:ln w="9525" cap="flat" cmpd="sng" algn="ctr">
            <a:solidFill>
              <a:srgbClr val="DF2E28"/>
            </a:solidFill>
            <a:prstDash val="solid"/>
            <a:tailEnd type="triangle"/>
          </a:ln>
          <a:effectLst/>
        </p:spPr>
      </p:cxnSp>
      <p:sp>
        <p:nvSpPr>
          <p:cNvPr id="26" name="CasellaDiTesto 63"/>
          <p:cNvSpPr txBox="1"/>
          <p:nvPr/>
        </p:nvSpPr>
        <p:spPr>
          <a:xfrm>
            <a:off x="5067894" y="3749790"/>
            <a:ext cx="1808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Century Gothic" panose="020B0502020202020204"/>
              </a:rPr>
              <a:t>BinarySearch</a:t>
            </a:r>
            <a:r>
              <a:rPr lang="en-US" dirty="0">
                <a:latin typeface="Century Gothic" panose="020B0502020202020204"/>
              </a:rPr>
              <a:t>()</a:t>
            </a:r>
          </a:p>
        </p:txBody>
      </p:sp>
      <p:sp>
        <p:nvSpPr>
          <p:cNvPr id="27" name="CasellaDiTesto 64"/>
          <p:cNvSpPr txBox="1"/>
          <p:nvPr/>
        </p:nvSpPr>
        <p:spPr>
          <a:xfrm>
            <a:off x="5745574" y="1741147"/>
            <a:ext cx="18084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Century Gothic" panose="020B0502020202020204"/>
              </a:rPr>
              <a:t>BinarySearch</a:t>
            </a:r>
            <a:r>
              <a:rPr lang="en-US" sz="1600" dirty="0">
                <a:latin typeface="Century Gothic" panose="020B0502020202020204"/>
              </a:rPr>
              <a:t>()</a:t>
            </a:r>
          </a:p>
        </p:txBody>
      </p:sp>
      <p:cxnSp>
        <p:nvCxnSpPr>
          <p:cNvPr id="28" name="Connettore 2 65"/>
          <p:cNvCxnSpPr/>
          <p:nvPr/>
        </p:nvCxnSpPr>
        <p:spPr>
          <a:xfrm flipH="1" flipV="1">
            <a:off x="6649816" y="1974042"/>
            <a:ext cx="962386" cy="914616"/>
          </a:xfrm>
          <a:prstGeom prst="straightConnector1">
            <a:avLst/>
          </a:prstGeom>
          <a:noFill/>
          <a:ln w="9525" cap="flat" cmpd="sng" algn="ctr">
            <a:solidFill>
              <a:srgbClr val="DF2E28"/>
            </a:solidFill>
            <a:prstDash val="soli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256566" y="3763308"/>
                <a:ext cx="3079689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Lato" charset="0"/>
                    <a:ea typeface="Lato" charset="0"/>
                    <a:cs typeface="Lato" charset="0"/>
                  </a:rPr>
                  <a:t>Algorithm complexity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charset="0"/>
                        </a:rPr>
                        <m:t>𝒪</m:t>
                      </m:r>
                      <m:r>
                        <a:rPr lang="en-US" sz="2400" b="0" i="1" smtClean="0">
                          <a:latin typeface="Cambria Math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𝐵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𝒬</m:t>
                          </m:r>
                        </m:e>
                      </m:d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𝒬</m:t>
                              </m:r>
                            </m:e>
                          </m:d>
                        </m:e>
                      </m:func>
                      <m:r>
                        <a:rPr lang="en-US" sz="24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566" y="3763308"/>
                <a:ext cx="3079689" cy="830997"/>
              </a:xfrm>
              <a:prstGeom prst="rect">
                <a:avLst/>
              </a:prstGeom>
              <a:blipFill rotWithShape="0">
                <a:blip r:embed="rId2"/>
                <a:stretch>
                  <a:fillRect l="-2970" t="-5839" r="-2178" b="-102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544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2" grpId="0" animBg="1"/>
      <p:bldP spid="26" grpId="0"/>
      <p:bldP spid="2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Schema mapping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1500" b="0" dirty="0">
                    <a:solidFill>
                      <a:srgbClr val="C00000"/>
                    </a:solidFill>
                  </a:rPr>
                  <a:t>Schema mapping </a:t>
                </a:r>
                <a:r>
                  <a:rPr lang="en-US" sz="1500" b="0" dirty="0">
                    <a:solidFill>
                      <a:schemeClr val="tx1"/>
                    </a:solidFill>
                  </a:rPr>
                  <a:t>finds a way to represent items on one database to items on another database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1500" b="0" dirty="0">
                    <a:solidFill>
                      <a:schemeClr val="tx1"/>
                    </a:solidFill>
                  </a:rPr>
                  <a:t>Finds a </a:t>
                </a:r>
                <a:r>
                  <a:rPr lang="en-US" sz="1500" dirty="0">
                    <a:solidFill>
                      <a:schemeClr val="tx1"/>
                    </a:solidFill>
                  </a:rPr>
                  <a:t>mapping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500" b="0">
                        <a:solidFill>
                          <a:schemeClr val="tx1"/>
                        </a:solidFill>
                        <a:latin typeface="Cambria Math" charset="0"/>
                      </a:rPr>
                      <m:t>Σ</m:t>
                    </m:r>
                  </m:oMath>
                </a14:m>
                <a:r>
                  <a:rPr lang="en-US" sz="1500" b="0" dirty="0">
                    <a:solidFill>
                      <a:schemeClr val="tx1"/>
                    </a:solidFill>
                  </a:rPr>
                  <a:t> between two schemas such that a query on one database can be converted to a query on the other database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1500" b="0" dirty="0">
                    <a:solidFill>
                      <a:schemeClr val="tx1"/>
                    </a:solidFill>
                  </a:rPr>
                  <a:t>Schema mappings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500" b="0">
                        <a:solidFill>
                          <a:schemeClr val="tx1"/>
                        </a:solidFill>
                        <a:latin typeface="Cambria Math" charset="0"/>
                      </a:rPr>
                      <m:t>Σ</m:t>
                    </m:r>
                  </m:oMath>
                </a14:m>
                <a:r>
                  <a:rPr lang="en-US" sz="1500" b="0" dirty="0">
                    <a:solidFill>
                      <a:schemeClr val="tx1"/>
                    </a:solidFill>
                  </a:rPr>
                  <a:t> are </a:t>
                </a:r>
                <a:r>
                  <a:rPr lang="en-US" sz="1500" b="0" dirty="0">
                    <a:solidFill>
                      <a:srgbClr val="C00000"/>
                    </a:solidFill>
                  </a:rPr>
                  <a:t>rules in</a:t>
                </a:r>
                <a:r>
                  <a:rPr lang="en-US" sz="1500" b="0" dirty="0"/>
                  <a:t> </a:t>
                </a:r>
                <a:r>
                  <a:rPr lang="en-US" sz="1500" b="0" dirty="0">
                    <a:solidFill>
                      <a:schemeClr val="tx1"/>
                    </a:solidFill>
                  </a:rPr>
                  <a:t>first-order logic that specifies the relationships between schema S and T </a:t>
                </a:r>
              </a:p>
              <a:p>
                <a:pPr marL="0" indent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∀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∀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 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𝑆</m:t>
                      </m:r>
                      <m:d>
                        <m:d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𝑥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𝑦</m:t>
                          </m:r>
                        </m:e>
                      </m:d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∧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𝑈</m:t>
                      </m:r>
                      <m:d>
                        <m:d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𝑥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𝑧</m:t>
                          </m:r>
                        </m:e>
                      </m:d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→∃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𝑣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 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𝑇</m:t>
                      </m:r>
                      <m:d>
                        <m:d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𝑣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𝑦</m:t>
                          </m:r>
                        </m:e>
                      </m:d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∧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𝑇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′(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𝑣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,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𝑧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16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297" t="-1370" r="-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an 5"/>
          <p:cNvSpPr/>
          <p:nvPr/>
        </p:nvSpPr>
        <p:spPr>
          <a:xfrm>
            <a:off x="3093244" y="4034790"/>
            <a:ext cx="965835" cy="542925"/>
          </a:xfrm>
          <a:prstGeom prst="can">
            <a:avLst/>
          </a:prstGeom>
          <a:solidFill>
            <a:srgbClr val="FFC000"/>
          </a:solidFill>
          <a:ln w="19050">
            <a:solidFill>
              <a:srgbClr val="A2845E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I</a:t>
            </a:r>
          </a:p>
        </p:txBody>
      </p:sp>
      <p:sp>
        <p:nvSpPr>
          <p:cNvPr id="7" name="Can 6"/>
          <p:cNvSpPr/>
          <p:nvPr/>
        </p:nvSpPr>
        <p:spPr>
          <a:xfrm>
            <a:off x="5012055" y="3940493"/>
            <a:ext cx="965835" cy="731520"/>
          </a:xfrm>
          <a:prstGeom prst="can">
            <a:avLst/>
          </a:prstGeom>
          <a:solidFill>
            <a:srgbClr val="FFC000"/>
          </a:solidFill>
          <a:ln w="19050">
            <a:solidFill>
              <a:srgbClr val="A2845E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J</a:t>
            </a:r>
          </a:p>
        </p:txBody>
      </p:sp>
      <p:cxnSp>
        <p:nvCxnSpPr>
          <p:cNvPr id="9" name="Straight Arrow Connector 8"/>
          <p:cNvCxnSpPr>
            <a:stCxn id="6" idx="4"/>
            <a:endCxn id="7" idx="2"/>
          </p:cNvCxnSpPr>
          <p:nvPr/>
        </p:nvCxnSpPr>
        <p:spPr>
          <a:xfrm>
            <a:off x="4059079" y="4306253"/>
            <a:ext cx="952976" cy="0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arallelogram 9"/>
          <p:cNvSpPr/>
          <p:nvPr/>
        </p:nvSpPr>
        <p:spPr>
          <a:xfrm>
            <a:off x="3029633" y="3480435"/>
            <a:ext cx="1136850" cy="371475"/>
          </a:xfrm>
          <a:prstGeom prst="parallelogra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Source S</a:t>
            </a:r>
          </a:p>
        </p:txBody>
      </p:sp>
      <p:sp>
        <p:nvSpPr>
          <p:cNvPr id="11" name="Parallelogram 10"/>
          <p:cNvSpPr/>
          <p:nvPr/>
        </p:nvSpPr>
        <p:spPr>
          <a:xfrm>
            <a:off x="5017024" y="3480435"/>
            <a:ext cx="1056879" cy="371475"/>
          </a:xfrm>
          <a:prstGeom prst="parallelogra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Target 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17396" y="3471625"/>
            <a:ext cx="7512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/>
              <a:t>Schema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17395" y="4167753"/>
            <a:ext cx="85940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/>
              <a:t>Database</a:t>
            </a:r>
            <a:endParaRPr lang="en-US" sz="1350" dirty="0"/>
          </a:p>
        </p:txBody>
      </p:sp>
      <p:cxnSp>
        <p:nvCxnSpPr>
          <p:cNvPr id="17" name="Curved Connector 16"/>
          <p:cNvCxnSpPr>
            <a:stCxn id="10" idx="0"/>
            <a:endCxn id="11" idx="1"/>
          </p:cNvCxnSpPr>
          <p:nvPr/>
        </p:nvCxnSpPr>
        <p:spPr>
          <a:xfrm rot="5400000" flipH="1" flipV="1">
            <a:off x="4594978" y="2483515"/>
            <a:ext cx="12700" cy="1993840"/>
          </a:xfrm>
          <a:prstGeom prst="curvedConnector3">
            <a:avLst>
              <a:gd name="adj1" fmla="val 1800000"/>
            </a:avLst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438050" y="2924763"/>
                <a:ext cx="33855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>
                          <a:latin typeface="Cambria Math" charset="0"/>
                        </a:rPr>
                        <m:t>Σ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8050" y="2924763"/>
                <a:ext cx="338554" cy="33855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Footer Placeholder 1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D. Mottin,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689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Schema mapping: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Mapping design is a hard task even for expert users </a:t>
            </a:r>
          </a:p>
          <a:p>
            <a:pPr lvl="1"/>
            <a:r>
              <a:rPr lang="en-US" dirty="0"/>
              <a:t>Need for domain knowledge and schema understanding</a:t>
            </a:r>
          </a:p>
          <a:p>
            <a:pPr lvl="1"/>
            <a:r>
              <a:rPr lang="en-US" dirty="0"/>
              <a:t>Need to be acquainted with the syntax and semantics of logic formula</a:t>
            </a:r>
          </a:p>
          <a:p>
            <a:pPr lvl="1"/>
            <a:r>
              <a:rPr lang="en-US" dirty="0"/>
              <a:t>Need to be able to write queries or customized code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414713" y="4818250"/>
            <a:ext cx="2314575" cy="2738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D. Mottin, M. Lissandrini, T. Palpanas, Y. Velegrakis</a:t>
            </a:r>
          </a:p>
        </p:txBody>
      </p:sp>
    </p:spTree>
    <p:extLst>
      <p:ext uri="{BB962C8B-B14F-4D97-AF65-F5344CB8AC3E}">
        <p14:creationId xmlns:p14="http://schemas.microsoft.com/office/powerpoint/2010/main" val="420719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exploration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8224" y="2976368"/>
            <a:ext cx="1868687" cy="12454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6429" y="757476"/>
            <a:ext cx="2172281" cy="122291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630293" y="2071915"/>
            <a:ext cx="1944547" cy="324091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 Regular" charset="0"/>
              </a:rPr>
              <a:t>Visualization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05045" y="2328186"/>
            <a:ext cx="1944547" cy="648182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 Regular" charset="0"/>
              </a:rPr>
              <a:t>Cleaning and profiling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6129" y="735446"/>
            <a:ext cx="1765805" cy="1765805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6646757" y="2570746"/>
            <a:ext cx="1944547" cy="324091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 Regular" charset="0"/>
              </a:rPr>
              <a:t>Analysis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608" y="705810"/>
            <a:ext cx="1582516" cy="158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5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Examples to the rescue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D. Mottin,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2046346" y="1321136"/>
            <a:ext cx="5314094" cy="2548338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500" b="1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Example-driven </a:t>
            </a:r>
          </a:p>
          <a:p>
            <a:pPr algn="ctr"/>
            <a:r>
              <a:rPr lang="en-US" sz="1200" dirty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rPr>
              <a:t>[</a:t>
            </a:r>
            <a:r>
              <a:rPr lang="en-US" sz="1200" dirty="0" err="1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rPr>
              <a:t>Alexe</a:t>
            </a:r>
            <a:r>
              <a:rPr lang="en-US" sz="1200" dirty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rPr>
              <a:t> et al. 2011, </a:t>
            </a:r>
            <a:r>
              <a:rPr lang="en-US" sz="1200" dirty="0" err="1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rPr>
              <a:t>Gottlob</a:t>
            </a:r>
            <a:r>
              <a:rPr lang="en-US" sz="1200" dirty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rPr>
              <a:t> and </a:t>
            </a:r>
            <a:r>
              <a:rPr lang="en-US" sz="1200" dirty="0" err="1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rPr>
              <a:t>Senellar</a:t>
            </a:r>
            <a:r>
              <a:rPr lang="en-US" sz="1200" dirty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rPr>
              <a:t>, 2010]</a:t>
            </a:r>
          </a:p>
          <a:p>
            <a:pPr algn="ctr"/>
            <a:r>
              <a:rPr lang="en-US" sz="1350" i="1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Takes as input mapped tuples from source and target </a:t>
            </a:r>
          </a:p>
          <a:p>
            <a:pPr algn="ctr"/>
            <a:r>
              <a:rPr lang="en-US" sz="1350" i="1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schema as examples</a:t>
            </a:r>
          </a:p>
          <a:p>
            <a:pPr algn="ctr"/>
            <a:r>
              <a:rPr lang="en-US" sz="1350" dirty="0">
                <a:solidFill>
                  <a:srgbClr val="C00000"/>
                </a:solidFill>
                <a:latin typeface="Helvetica Neue" charset="0"/>
                <a:ea typeface="Helvetica Neue" charset="0"/>
                <a:cs typeface="Helvetica Neue" charset="0"/>
              </a:rPr>
              <a:t>”Schema Mapping and Data Examples” </a:t>
            </a:r>
            <a:r>
              <a:rPr lang="mr-IN" sz="1350" dirty="0">
                <a:solidFill>
                  <a:srgbClr val="C00000"/>
                </a:solidFill>
                <a:latin typeface="Helvetica Neue" charset="0"/>
                <a:ea typeface="Helvetica Neue" charset="0"/>
                <a:cs typeface="Helvetica Neue" charset="0"/>
              </a:rPr>
              <a:t>–</a:t>
            </a:r>
            <a:r>
              <a:rPr lang="en-US" sz="1350" dirty="0">
                <a:solidFill>
                  <a:srgbClr val="C00000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</a:p>
          <a:p>
            <a:pPr algn="ctr"/>
            <a:r>
              <a:rPr lang="en-US" sz="1350" dirty="0">
                <a:solidFill>
                  <a:srgbClr val="C00000"/>
                </a:solidFill>
                <a:latin typeface="Helvetica Neue" charset="0"/>
                <a:ea typeface="Helvetica Neue" charset="0"/>
                <a:cs typeface="Helvetica Neue" charset="0"/>
              </a:rPr>
              <a:t>[Tutorial at EDBT 2013 Kate, </a:t>
            </a:r>
            <a:r>
              <a:rPr lang="en-US" sz="1350" dirty="0" err="1">
                <a:solidFill>
                  <a:srgbClr val="C00000"/>
                </a:solidFill>
                <a:latin typeface="Helvetica Neue" charset="0"/>
                <a:ea typeface="Helvetica Neue" charset="0"/>
                <a:cs typeface="Helvetica Neue" charset="0"/>
              </a:rPr>
              <a:t>Kolaitis</a:t>
            </a:r>
            <a:r>
              <a:rPr lang="en-US" sz="1350" dirty="0">
                <a:solidFill>
                  <a:srgbClr val="C00000"/>
                </a:solidFill>
                <a:latin typeface="Helvetica Neue" charset="0"/>
                <a:ea typeface="Helvetica Neue" charset="0"/>
                <a:cs typeface="Helvetica Neue" charset="0"/>
              </a:rPr>
              <a:t>, Tan]</a:t>
            </a:r>
          </a:p>
          <a:p>
            <a:pPr algn="ctr"/>
            <a:endParaRPr lang="en-US" sz="1350" i="1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en-US" sz="1350" b="1" dirty="0">
                <a:solidFill>
                  <a:srgbClr val="C00000"/>
                </a:solidFill>
                <a:latin typeface="Helvetica Neue" charset="0"/>
                <a:ea typeface="Helvetica Neue" charset="0"/>
                <a:cs typeface="Helvetica Neue" charset="0"/>
              </a:rPr>
              <a:t>Interactive </a:t>
            </a:r>
            <a:r>
              <a:rPr lang="en-US" sz="1350" b="1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Mapping Specification</a:t>
            </a:r>
          </a:p>
          <a:p>
            <a:pPr algn="ctr"/>
            <a:r>
              <a:rPr lang="en-US" sz="1200" dirty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rPr>
              <a:t>[</a:t>
            </a:r>
            <a:r>
              <a:rPr lang="en-US" sz="1200" dirty="0" err="1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rPr>
              <a:t>Bonifati</a:t>
            </a:r>
            <a:r>
              <a:rPr lang="en-US" sz="1200" dirty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rPr>
              <a:t> et al., 2017]</a:t>
            </a:r>
          </a:p>
          <a:p>
            <a:pPr algn="ctr"/>
            <a:r>
              <a:rPr lang="en-US" sz="1350" i="1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Ask the user simple questions to refine the mapping</a:t>
            </a:r>
          </a:p>
          <a:p>
            <a:pPr algn="ctr"/>
            <a:endParaRPr lang="en-US" sz="1350" i="1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046346" y="2857358"/>
            <a:ext cx="5314094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 rot="19674906">
            <a:off x="1663287" y="1598923"/>
            <a:ext cx="1658773" cy="28672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/>
              <a:t>Not in this tutorial</a:t>
            </a:r>
          </a:p>
        </p:txBody>
      </p:sp>
    </p:spTree>
    <p:extLst>
      <p:ext uri="{BB962C8B-B14F-4D97-AF65-F5344CB8AC3E}">
        <p14:creationId xmlns:p14="http://schemas.microsoft.com/office/powerpoint/2010/main" val="425650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Mapping generation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1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/>
                <a:r>
                  <a:rPr lang="en-US" sz="1500" b="0" dirty="0">
                    <a:solidFill>
                      <a:schemeClr val="tx1"/>
                    </a:solidFill>
                  </a:rPr>
                  <a:t>Given a set of example target </a:t>
                </a:r>
                <a14:m>
                  <m:oMath xmlns:m="http://schemas.openxmlformats.org/officeDocument/2006/math">
                    <m:r>
                      <a:rPr lang="en-US" sz="1500" b="0" i="1" dirty="0">
                        <a:solidFill>
                          <a:schemeClr val="tx1"/>
                        </a:solidFill>
                        <a:latin typeface="Cambria Math" charset="0"/>
                      </a:rPr>
                      <m:t>(</m:t>
                    </m:r>
                    <m:sSub>
                      <m:sSubPr>
                        <m:ctrlPr>
                          <a:rPr lang="en-US" sz="15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b="0" i="1" dirty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𝐸</m:t>
                        </m:r>
                      </m:e>
                      <m:sub>
                        <m:r>
                          <a:rPr lang="en-US" sz="1500" b="0" i="1" dirty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𝑆</m:t>
                        </m:r>
                      </m:sub>
                    </m:sSub>
                    <m:r>
                      <a:rPr lang="en-US" sz="1500" b="0" i="1" dirty="0">
                        <a:solidFill>
                          <a:schemeClr val="tx1"/>
                        </a:solidFill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en-US" sz="15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b="0" i="1" dirty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𝐸</m:t>
                        </m:r>
                      </m:e>
                      <m:sub>
                        <m:r>
                          <a:rPr lang="en-US" sz="1500" b="0" i="1" dirty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</m:t>
                        </m:r>
                      </m:sub>
                    </m:sSub>
                    <m:r>
                      <a:rPr lang="en-US" sz="1500" b="0" i="1" dirty="0">
                        <a:solidFill>
                          <a:schemeClr val="tx1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1500" b="0" dirty="0">
                    <a:solidFill>
                      <a:schemeClr val="tx1"/>
                    </a:solidFill>
                  </a:rPr>
                  <a:t> and source tuples transform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1500" b="0" dirty="0">
                    <a:solidFill>
                      <a:schemeClr val="tx1"/>
                    </a:solidFill>
                  </a:rPr>
                  <a:t>every</a:t>
                </a:r>
                <a:r>
                  <a:rPr lang="en-US" sz="1500" b="0" dirty="0"/>
                  <a:t> </a:t>
                </a:r>
                <a:r>
                  <a:rPr lang="en-US" sz="1500" b="0" dirty="0">
                    <a:solidFill>
                      <a:srgbClr val="C00000"/>
                    </a:solidFill>
                  </a:rPr>
                  <a:t>source</a:t>
                </a:r>
                <a:r>
                  <a:rPr lang="en-US" sz="1500" b="0" dirty="0"/>
                  <a:t> </a:t>
                </a:r>
                <a:r>
                  <a:rPr lang="en-US" sz="1500" b="0" dirty="0">
                    <a:solidFill>
                      <a:schemeClr val="tx1"/>
                    </a:solidFill>
                  </a:rPr>
                  <a:t>tuple into the </a:t>
                </a:r>
                <a:r>
                  <a:rPr lang="en-US" sz="1500" b="0" dirty="0">
                    <a:solidFill>
                      <a:schemeClr val="accent3"/>
                    </a:solidFill>
                  </a:rPr>
                  <a:t>left part </a:t>
                </a:r>
                <a:r>
                  <a:rPr lang="en-US" sz="1500" b="0" dirty="0">
                    <a:solidFill>
                      <a:schemeClr val="tx1"/>
                    </a:solidFill>
                  </a:rPr>
                  <a:t>of a mapping rule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1500" b="0" dirty="0">
                    <a:solidFill>
                      <a:schemeClr val="tx1"/>
                    </a:solidFill>
                  </a:rPr>
                  <a:t>every</a:t>
                </a:r>
                <a:r>
                  <a:rPr lang="en-US" sz="1500" b="0" dirty="0"/>
                  <a:t> </a:t>
                </a:r>
                <a:r>
                  <a:rPr lang="en-US" sz="1500" b="0" dirty="0">
                    <a:solidFill>
                      <a:srgbClr val="C00000"/>
                    </a:solidFill>
                  </a:rPr>
                  <a:t>target</a:t>
                </a:r>
                <a:r>
                  <a:rPr lang="en-US" sz="1500" b="0" dirty="0"/>
                  <a:t> </a:t>
                </a:r>
                <a:r>
                  <a:rPr lang="en-US" sz="1500" b="0" dirty="0">
                    <a:solidFill>
                      <a:schemeClr val="tx1"/>
                    </a:solidFill>
                  </a:rPr>
                  <a:t>tuple into the </a:t>
                </a:r>
                <a:r>
                  <a:rPr lang="en-US" sz="1500" b="0" dirty="0">
                    <a:solidFill>
                      <a:srgbClr val="00B0F0"/>
                    </a:solidFill>
                  </a:rPr>
                  <a:t>right part </a:t>
                </a:r>
                <a:r>
                  <a:rPr lang="en-US" sz="1500" b="0" dirty="0">
                    <a:solidFill>
                      <a:schemeClr val="tx1"/>
                    </a:solidFill>
                  </a:rPr>
                  <a:t>of a mapping rule</a:t>
                </a:r>
              </a:p>
              <a:p>
                <a:endParaRPr lang="en-US" sz="1500" b="0" dirty="0"/>
              </a:p>
              <a:p>
                <a:endParaRPr lang="en-US" sz="1500" b="0" dirty="0"/>
              </a:p>
            </p:txBody>
          </p:sp>
        </mc:Choice>
        <mc:Fallback xmlns="">
          <p:sp>
            <p:nvSpPr>
              <p:cNvPr id="13" name="Content Placeholder 1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369" t="-1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ontent Placeholder 5"/>
          <p:cNvSpPr txBox="1">
            <a:spLocks/>
          </p:cNvSpPr>
          <p:nvPr/>
        </p:nvSpPr>
        <p:spPr>
          <a:xfrm>
            <a:off x="1335882" y="1099185"/>
            <a:ext cx="6390799" cy="357282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charset="0"/>
                <a:ea typeface="Lato" charset="0"/>
                <a:cs typeface="Lato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Lato" charset="0"/>
                <a:ea typeface="Lato" charset="0"/>
                <a:cs typeface="Lato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Lato" charset="0"/>
                <a:ea typeface="Lato" charset="0"/>
                <a:cs typeface="Lato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Lato" charset="0"/>
                <a:ea typeface="Lato" charset="0"/>
                <a:cs typeface="Lato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Lato" charset="0"/>
                <a:ea typeface="Lato" charset="0"/>
                <a:cs typeface="Lato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5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0138" y="2965609"/>
            <a:ext cx="3545205" cy="43739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457575" y="3277838"/>
            <a:ext cx="8074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accent3"/>
                </a:solidFill>
              </a:rPr>
              <a:t>Left part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331082" y="3264505"/>
            <a:ext cx="89922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>
                <a:solidFill>
                  <a:srgbClr val="00B0F0"/>
                </a:solidFill>
              </a:rPr>
              <a:t>Right part</a:t>
            </a:r>
            <a:endParaRPr lang="en-US" sz="1350" dirty="0">
              <a:solidFill>
                <a:srgbClr val="00B0F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320541" y="2418427"/>
            <a:ext cx="8577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accent3"/>
                </a:solidFill>
              </a:rPr>
              <a:t>Relations</a:t>
            </a:r>
          </a:p>
        </p:txBody>
      </p:sp>
      <p:cxnSp>
        <p:nvCxnSpPr>
          <p:cNvPr id="24" name="Straight Arrow Connector 23"/>
          <p:cNvCxnSpPr>
            <a:stCxn id="21" idx="2"/>
          </p:cNvCxnSpPr>
          <p:nvPr/>
        </p:nvCxnSpPr>
        <p:spPr>
          <a:xfrm flipH="1">
            <a:off x="3568273" y="2718509"/>
            <a:ext cx="1181168" cy="3688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1" idx="2"/>
          </p:cNvCxnSpPr>
          <p:nvPr/>
        </p:nvCxnSpPr>
        <p:spPr>
          <a:xfrm flipH="1">
            <a:off x="4140517" y="2718509"/>
            <a:ext cx="608924" cy="3688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1" idx="2"/>
          </p:cNvCxnSpPr>
          <p:nvPr/>
        </p:nvCxnSpPr>
        <p:spPr>
          <a:xfrm>
            <a:off x="4749441" y="2718509"/>
            <a:ext cx="655639" cy="3264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1" idx="2"/>
          </p:cNvCxnSpPr>
          <p:nvPr/>
        </p:nvCxnSpPr>
        <p:spPr>
          <a:xfrm>
            <a:off x="4749441" y="2718509"/>
            <a:ext cx="1297029" cy="3264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943338" y="3044952"/>
            <a:ext cx="119308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Mapping Rule: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82349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Mapping generation</a:t>
            </a:r>
          </a:p>
        </p:txBody>
      </p:sp>
      <p:pic>
        <p:nvPicPr>
          <p:cNvPr id="6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5881" y="904399"/>
            <a:ext cx="6472238" cy="21611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3105" y="3587405"/>
            <a:ext cx="5200650" cy="72077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94560" y="3587406"/>
            <a:ext cx="1331595" cy="195925"/>
          </a:xfrm>
          <a:prstGeom prst="rect">
            <a:avLst/>
          </a:prstGeom>
          <a:solidFill>
            <a:schemeClr val="accent2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1937385" y="1230338"/>
            <a:ext cx="2520315" cy="184134"/>
          </a:xfrm>
          <a:prstGeom prst="rect">
            <a:avLst/>
          </a:prstGeom>
          <a:solidFill>
            <a:schemeClr val="accent2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60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Interactive Mapping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450" y="997744"/>
            <a:ext cx="4737100" cy="3556000"/>
          </a:xfrm>
        </p:spPr>
      </p:pic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[</a:t>
            </a:r>
            <a:r>
              <a:rPr lang="en-US" dirty="0" err="1"/>
              <a:t>Bonifati</a:t>
            </a:r>
            <a:r>
              <a:rPr lang="en-US" dirty="0"/>
              <a:t> et al. 2017]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</a:p>
        </p:txBody>
      </p:sp>
    </p:spTree>
    <p:extLst>
      <p:ext uri="{BB962C8B-B14F-4D97-AF65-F5344CB8AC3E}">
        <p14:creationId xmlns:p14="http://schemas.microsoft.com/office/powerpoint/2010/main" val="221015995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Mapping normalization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485030" y="1189038"/>
            <a:ext cx="7961360" cy="3228975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endParaRPr lang="en-US" sz="1500" dirty="0"/>
          </a:p>
          <a:p>
            <a:pPr marL="342900" indent="-342900">
              <a:buFont typeface="+mj-lt"/>
              <a:buAutoNum type="arabicPeriod"/>
            </a:pPr>
            <a:endParaRPr lang="en-US" sz="1500" dirty="0"/>
          </a:p>
          <a:p>
            <a:pPr marL="342900" indent="-342900">
              <a:buFont typeface="+mj-lt"/>
              <a:buAutoNum type="arabicPeriod"/>
            </a:pPr>
            <a:endParaRPr lang="en-US" sz="1500" dirty="0"/>
          </a:p>
          <a:p>
            <a:pPr marL="342900" indent="-342900">
              <a:buFont typeface="+mj-lt"/>
              <a:buAutoNum type="arabicPeriod"/>
            </a:pPr>
            <a:r>
              <a:rPr lang="en-US" sz="1500" dirty="0"/>
              <a:t>Split the mapping into an equivalent set of smaller rules</a:t>
            </a:r>
          </a:p>
          <a:p>
            <a:endParaRPr lang="en-US" sz="1500" dirty="0"/>
          </a:p>
          <a:p>
            <a:pPr marL="0" indent="0"/>
            <a:endParaRPr lang="en-US" sz="1500" b="0" dirty="0"/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63773"/>
          <a:stretch/>
        </p:blipFill>
        <p:spPr>
          <a:xfrm>
            <a:off x="6051114" y="71319"/>
            <a:ext cx="1881307" cy="5116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598336" y="2374717"/>
                <a:ext cx="5972175" cy="13340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350" smtClean="0">
                        <a:latin typeface="Cambria Math" charset="0"/>
                      </a:rPr>
                      <m:t>ϕ</m:t>
                    </m:r>
                    <m:r>
                      <a:rPr lang="en-US" sz="1350" smtClean="0">
                        <a:latin typeface="Cambria Math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1350" smtClean="0">
                        <a:latin typeface="Cambria Math" charset="0"/>
                      </a:rPr>
                      <m:t>Company</m:t>
                    </m:r>
                    <m:d>
                      <m:d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350">
                            <a:latin typeface="Cambria Math" charset="0"/>
                          </a:rPr>
                          <m:t>c</m:t>
                        </m:r>
                        <m:r>
                          <a:rPr lang="en-US" sz="1350">
                            <a:latin typeface="Cambria Math" charset="0"/>
                          </a:rPr>
                          <m:t>1,</m:t>
                        </m:r>
                        <m:r>
                          <m:rPr>
                            <m:sty m:val="p"/>
                          </m:rPr>
                          <a:rPr lang="en-US" sz="1350">
                            <a:latin typeface="Cambria Math" charset="0"/>
                          </a:rPr>
                          <m:t>aa</m:t>
                        </m:r>
                        <m:r>
                          <a:rPr lang="en-US" sz="1350">
                            <a:latin typeface="Cambria Math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1350">
                            <a:latin typeface="Cambria Math" charset="0"/>
                          </a:rPr>
                          <m:t>paris</m:t>
                        </m:r>
                      </m:e>
                    </m:d>
                    <m:r>
                      <a:rPr lang="en-US" sz="1350">
                        <a:latin typeface="Cambria Math" charset="0"/>
                      </a:rPr>
                      <m:t>∧</m:t>
                    </m:r>
                    <m:r>
                      <m:rPr>
                        <m:sty m:val="p"/>
                      </m:rPr>
                      <a:rPr lang="en-US" sz="1350">
                        <a:latin typeface="Cambria Math" charset="0"/>
                      </a:rPr>
                      <m:t>Company</m:t>
                    </m:r>
                    <m:d>
                      <m:d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350">
                            <a:latin typeface="Cambria Math" charset="0"/>
                          </a:rPr>
                          <m:t>c</m:t>
                        </m:r>
                        <m:r>
                          <a:rPr lang="en-US" sz="1350">
                            <a:latin typeface="Cambria Math" charset="0"/>
                          </a:rPr>
                          <m:t>2,</m:t>
                        </m:r>
                        <m:r>
                          <m:rPr>
                            <m:sty m:val="p"/>
                          </m:rPr>
                          <a:rPr lang="en-US" sz="1350">
                            <a:latin typeface="Cambria Math" charset="0"/>
                          </a:rPr>
                          <m:t>ev</m:t>
                        </m:r>
                        <m:r>
                          <a:rPr lang="en-US" sz="1350">
                            <a:latin typeface="Cambria Math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1350">
                            <a:latin typeface="Cambria Math" charset="0"/>
                          </a:rPr>
                          <m:t>lyon</m:t>
                        </m:r>
                      </m:e>
                    </m:d>
                    <m:r>
                      <a:rPr lang="en-US" sz="1350">
                        <a:latin typeface="Cambria Math" charset="0"/>
                      </a:rPr>
                      <m:t>∧         </m:t>
                    </m:r>
                    <m:r>
                      <m:rPr>
                        <m:sty m:val="p"/>
                      </m:rPr>
                      <a:rPr lang="en-US" sz="1350">
                        <a:latin typeface="Cambria Math" charset="0"/>
                      </a:rPr>
                      <m:t>Flight</m:t>
                    </m:r>
                    <m:d>
                      <m:d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350">
                            <a:latin typeface="Cambria Math" charset="0"/>
                          </a:rPr>
                          <m:t>lyon</m:t>
                        </m:r>
                        <m:r>
                          <a:rPr lang="en-US" sz="1350">
                            <a:latin typeface="Cambria Math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1350">
                            <a:latin typeface="Cambria Math" charset="0"/>
                          </a:rPr>
                          <m:t>paris</m:t>
                        </m:r>
                        <m:r>
                          <a:rPr lang="en-US" sz="1350">
                            <a:latin typeface="Cambria Math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1350">
                            <a:latin typeface="Cambria Math" charset="0"/>
                          </a:rPr>
                          <m:t>c</m:t>
                        </m:r>
                        <m:r>
                          <a:rPr lang="en-US" sz="1350">
                            <a:latin typeface="Cambria Math" charset="0"/>
                          </a:rPr>
                          <m:t>1</m:t>
                        </m:r>
                      </m:e>
                    </m:d>
                    <m:r>
                      <a:rPr lang="en-US" sz="1350">
                        <a:latin typeface="Cambria Math" charset="0"/>
                      </a:rPr>
                      <m:t>∧</m:t>
                    </m:r>
                    <m:r>
                      <m:rPr>
                        <m:sty m:val="p"/>
                      </m:rPr>
                      <a:rPr lang="en-US" sz="1350">
                        <a:latin typeface="Cambria Math" charset="0"/>
                      </a:rPr>
                      <m:t>Flight</m:t>
                    </m:r>
                    <m:d>
                      <m:d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350">
                            <a:latin typeface="Cambria Math" charset="0"/>
                          </a:rPr>
                          <m:t>paris</m:t>
                        </m:r>
                        <m:r>
                          <a:rPr lang="en-US" sz="1350">
                            <a:latin typeface="Cambria Math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1350">
                            <a:latin typeface="Cambria Math" charset="0"/>
                          </a:rPr>
                          <m:t>lyon</m:t>
                        </m:r>
                        <m:r>
                          <a:rPr lang="en-US" sz="1350">
                            <a:latin typeface="Cambria Math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1350">
                            <a:latin typeface="Cambria Math" charset="0"/>
                          </a:rPr>
                          <m:t>c</m:t>
                        </m:r>
                        <m:r>
                          <a:rPr lang="en-US" sz="1350">
                            <a:latin typeface="Cambria Math" charset="0"/>
                          </a:rPr>
                          <m:t>2</m:t>
                        </m:r>
                      </m:e>
                    </m:d>
                    <m:r>
                      <a:rPr lang="en-US" sz="1350">
                        <a:latin typeface="Cambria Math" charset="0"/>
                      </a:rPr>
                      <m:t>∧</m:t>
                    </m:r>
                    <m:r>
                      <m:rPr>
                        <m:sty m:val="p"/>
                      </m:rPr>
                      <a:rPr lang="en-US" sz="1350">
                        <a:latin typeface="Cambria Math" charset="0"/>
                      </a:rPr>
                      <m:t>TravelAgency</m:t>
                    </m:r>
                    <m:d>
                      <m:d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350">
                            <a:latin typeface="Cambria Math" charset="0"/>
                          </a:rPr>
                          <m:t>a</m:t>
                        </m:r>
                        <m:r>
                          <a:rPr lang="en-US" sz="1350">
                            <a:latin typeface="Cambria Math" charset="0"/>
                          </a:rPr>
                          <m:t>1,</m:t>
                        </m:r>
                        <m:r>
                          <m:rPr>
                            <m:sty m:val="p"/>
                          </m:rPr>
                          <a:rPr lang="en-US" sz="1350">
                            <a:latin typeface="Cambria Math" charset="0"/>
                          </a:rPr>
                          <m:t>tc</m:t>
                        </m:r>
                        <m:r>
                          <a:rPr lang="en-US" sz="1350">
                            <a:latin typeface="Cambria Math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1350">
                            <a:latin typeface="Cambria Math" charset="0"/>
                          </a:rPr>
                          <m:t>la</m:t>
                        </m:r>
                      </m:e>
                    </m:d>
                  </m:oMath>
                </a14:m>
                <a:r>
                  <a:rPr lang="en-US" sz="1350" dirty="0"/>
                  <a:t> </a:t>
                </a:r>
              </a:p>
              <a:p>
                <a:endParaRPr lang="en-US" sz="1350" dirty="0"/>
              </a:p>
              <a:p>
                <a:r>
                  <a:rPr lang="en-US" sz="1350" dirty="0"/>
                  <a:t>{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350">
                        <a:latin typeface="Cambria Math" charset="0"/>
                      </a:rPr>
                      <m:t>ϕ</m:t>
                    </m:r>
                    <m:r>
                      <a:rPr lang="en-US" sz="1350" i="1">
                        <a:latin typeface="Cambria Math" charset="0"/>
                      </a:rPr>
                      <m:t>→</m:t>
                    </m:r>
                    <m:r>
                      <a:rPr lang="en-US" sz="1350">
                        <a:latin typeface="Cambria Math" charset="0"/>
                      </a:rPr>
                      <m:t>∃</m:t>
                    </m:r>
                    <m:r>
                      <m:rPr>
                        <m:sty m:val="p"/>
                      </m:rPr>
                      <a:rPr lang="en-US" sz="1350">
                        <a:solidFill>
                          <a:srgbClr val="00B0F0"/>
                        </a:solidFill>
                        <a:latin typeface="Cambria Math" charset="0"/>
                      </a:rPr>
                      <m:t>id</m:t>
                    </m:r>
                    <m:r>
                      <a:rPr lang="en-US" sz="1350">
                        <a:solidFill>
                          <a:srgbClr val="00B0F0"/>
                        </a:solidFill>
                        <a:latin typeface="Cambria Math" charset="0"/>
                      </a:rPr>
                      <m:t>1, </m:t>
                    </m:r>
                    <m:r>
                      <m:rPr>
                        <m:sty m:val="p"/>
                      </m:rPr>
                      <a:rPr lang="en-US" sz="1350">
                        <a:latin typeface="Cambria Math" charset="0"/>
                      </a:rPr>
                      <m:t>Firm</m:t>
                    </m:r>
                    <m:d>
                      <m:d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350">
                            <a:solidFill>
                              <a:srgbClr val="00B0F0"/>
                            </a:solidFill>
                            <a:latin typeface="Cambria Math" charset="0"/>
                          </a:rPr>
                          <m:t>id</m:t>
                        </m:r>
                        <m:r>
                          <a:rPr lang="en-US" sz="1350">
                            <a:solidFill>
                              <a:srgbClr val="00B0F0"/>
                            </a:solidFill>
                            <a:latin typeface="Cambria Math" charset="0"/>
                          </a:rPr>
                          <m:t>1,</m:t>
                        </m:r>
                        <m:r>
                          <m:rPr>
                            <m:sty m:val="p"/>
                          </m:rPr>
                          <a:rPr lang="en-US" sz="1350">
                            <a:latin typeface="Cambria Math" charset="0"/>
                          </a:rPr>
                          <m:t>aa</m:t>
                        </m:r>
                        <m:r>
                          <a:rPr lang="en-US" sz="1350">
                            <a:latin typeface="Cambria Math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1350">
                            <a:latin typeface="Cambria Math" charset="0"/>
                          </a:rPr>
                          <m:t>paris</m:t>
                        </m:r>
                      </m:e>
                    </m:d>
                    <m:r>
                      <a:rPr lang="en-US" sz="1350">
                        <a:latin typeface="Cambria Math" charset="0"/>
                      </a:rPr>
                      <m:t>∧</m:t>
                    </m:r>
                    <m:r>
                      <m:rPr>
                        <m:sty m:val="p"/>
                      </m:rPr>
                      <a:rPr lang="en-US" sz="1350">
                        <a:latin typeface="Cambria Math" charset="0"/>
                      </a:rPr>
                      <m:t>Departure</m:t>
                    </m:r>
                    <m:d>
                      <m:d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350">
                            <a:latin typeface="Cambria Math" charset="0"/>
                          </a:rPr>
                          <m:t>lyon</m:t>
                        </m:r>
                        <m:r>
                          <a:rPr lang="en-US" sz="1350">
                            <a:latin typeface="Cambria Math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1350">
                            <a:solidFill>
                              <a:srgbClr val="00B0F0"/>
                            </a:solidFill>
                            <a:latin typeface="Cambria Math" charset="0"/>
                          </a:rPr>
                          <m:t>id</m:t>
                        </m:r>
                        <m:r>
                          <a:rPr lang="en-US" sz="1350">
                            <a:solidFill>
                              <a:srgbClr val="00B0F0"/>
                            </a:solidFill>
                            <a:latin typeface="Cambria Math" charset="0"/>
                          </a:rPr>
                          <m:t>1</m:t>
                        </m:r>
                      </m:e>
                    </m:d>
                    <m:r>
                      <a:rPr lang="en-US" sz="1350">
                        <a:latin typeface="Cambria Math" charset="0"/>
                      </a:rPr>
                      <m:t>∧</m:t>
                    </m:r>
                    <m:r>
                      <m:rPr>
                        <m:sty m:val="p"/>
                      </m:rPr>
                      <a:rPr lang="en-US" sz="1350">
                        <a:latin typeface="Cambria Math" charset="0"/>
                      </a:rPr>
                      <m:t>Arrival</m:t>
                    </m:r>
                    <m:d>
                      <m:d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350">
                            <a:latin typeface="Cambria Math" charset="0"/>
                          </a:rPr>
                          <m:t>paris</m:t>
                        </m:r>
                        <m:r>
                          <a:rPr lang="en-US" sz="1350">
                            <a:latin typeface="Cambria Math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1350">
                            <a:solidFill>
                              <a:srgbClr val="00B0F0"/>
                            </a:solidFill>
                            <a:latin typeface="Cambria Math" charset="0"/>
                          </a:rPr>
                          <m:t>id</m:t>
                        </m:r>
                        <m:r>
                          <a:rPr lang="en-US" sz="1350">
                            <a:solidFill>
                              <a:srgbClr val="00B0F0"/>
                            </a:solidFill>
                            <a:latin typeface="Cambria Math" charset="0"/>
                          </a:rPr>
                          <m:t>1</m:t>
                        </m:r>
                      </m:e>
                    </m:d>
                    <m:r>
                      <a:rPr lang="en-US" sz="1350">
                        <a:latin typeface="Cambria Math" charset="0"/>
                      </a:rPr>
                      <m:t>;</m:t>
                    </m:r>
                  </m:oMath>
                </a14:m>
                <a:r>
                  <a:rPr lang="en-US" sz="1350" dirty="0">
                    <a:latin typeface="Cambria Math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350">
                        <a:latin typeface="Cambria Math" charset="0"/>
                      </a:rPr>
                      <m:t>ϕ</m:t>
                    </m:r>
                    <m:r>
                      <a:rPr lang="en-US" sz="1350" i="1">
                        <a:latin typeface="Cambria Math" charset="0"/>
                      </a:rPr>
                      <m:t>→</m:t>
                    </m:r>
                    <m:r>
                      <a:rPr lang="en-US" sz="1350">
                        <a:latin typeface="Cambria Math" charset="0"/>
                      </a:rPr>
                      <m:t>∃</m:t>
                    </m:r>
                    <m:r>
                      <m:rPr>
                        <m:sty m:val="p"/>
                      </m:rPr>
                      <a:rPr lang="en-US" sz="1350">
                        <a:solidFill>
                          <a:srgbClr val="C00000"/>
                        </a:solidFill>
                        <a:latin typeface="Cambria Math" charset="0"/>
                      </a:rPr>
                      <m:t>id</m:t>
                    </m:r>
                    <m:r>
                      <a:rPr lang="en-US" sz="1350">
                        <a:solidFill>
                          <a:srgbClr val="C00000"/>
                        </a:solidFill>
                        <a:latin typeface="Cambria Math" charset="0"/>
                      </a:rPr>
                      <m:t>2, </m:t>
                    </m:r>
                    <m:r>
                      <m:rPr>
                        <m:sty m:val="p"/>
                      </m:rPr>
                      <a:rPr lang="en-US" sz="1350">
                        <a:latin typeface="Cambria Math" charset="0"/>
                      </a:rPr>
                      <m:t>Firm</m:t>
                    </m:r>
                    <m:d>
                      <m:d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35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id</m:t>
                        </m:r>
                        <m:r>
                          <a:rPr lang="en-US" sz="135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2,</m:t>
                        </m:r>
                        <m:r>
                          <m:rPr>
                            <m:sty m:val="p"/>
                          </m:rPr>
                          <a:rPr lang="en-US" sz="1350">
                            <a:latin typeface="Cambria Math" charset="0"/>
                          </a:rPr>
                          <m:t>ev</m:t>
                        </m:r>
                        <m:r>
                          <a:rPr lang="en-US" sz="1350">
                            <a:latin typeface="Cambria Math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1350">
                            <a:latin typeface="Cambria Math" charset="0"/>
                          </a:rPr>
                          <m:t>lyon</m:t>
                        </m:r>
                      </m:e>
                    </m:d>
                    <m:r>
                      <a:rPr lang="en-US" sz="1350">
                        <a:latin typeface="Cambria Math" charset="0"/>
                      </a:rPr>
                      <m:t>∧</m:t>
                    </m:r>
                    <m:r>
                      <m:rPr>
                        <m:sty m:val="p"/>
                      </m:rPr>
                      <a:rPr lang="en-US" sz="1350">
                        <a:latin typeface="Cambria Math" charset="0"/>
                      </a:rPr>
                      <m:t>Departure</m:t>
                    </m:r>
                    <m:d>
                      <m:d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350">
                            <a:latin typeface="Cambria Math" charset="0"/>
                          </a:rPr>
                          <m:t>paris</m:t>
                        </m:r>
                        <m:r>
                          <a:rPr lang="en-US" sz="1350">
                            <a:latin typeface="Cambria Math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135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id</m:t>
                        </m:r>
                        <m:r>
                          <a:rPr lang="en-US" sz="135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e>
                    </m:d>
                    <m:r>
                      <a:rPr lang="en-US" sz="1350">
                        <a:latin typeface="Cambria Math" charset="0"/>
                      </a:rPr>
                      <m:t>∧</m:t>
                    </m:r>
                    <m:r>
                      <m:rPr>
                        <m:sty m:val="p"/>
                      </m:rPr>
                      <a:rPr lang="en-US" sz="1350">
                        <a:latin typeface="Cambria Math" charset="0"/>
                      </a:rPr>
                      <m:t>Arrival</m:t>
                    </m:r>
                    <m:d>
                      <m:d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350">
                            <a:latin typeface="Cambria Math" charset="0"/>
                          </a:rPr>
                          <m:t>lyon</m:t>
                        </m:r>
                        <m:r>
                          <a:rPr lang="en-US" sz="1350">
                            <a:latin typeface="Cambria Math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135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id</m:t>
                        </m:r>
                        <m:r>
                          <a:rPr lang="en-US" sz="135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e>
                    </m:d>
                    <m:r>
                      <a:rPr lang="en-US" sz="1350">
                        <a:latin typeface="Cambria Math" charset="0"/>
                      </a:rPr>
                      <m:t>;</m:t>
                    </m:r>
                  </m:oMath>
                </a14:m>
                <a:r>
                  <a:rPr lang="en-US" sz="1350" dirty="0">
                    <a:latin typeface="Cambria Math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350">
                        <a:latin typeface="Cambria Math" charset="0"/>
                      </a:rPr>
                      <m:t>ϕ</m:t>
                    </m:r>
                    <m:r>
                      <a:rPr lang="en-US" sz="1350" i="1">
                        <a:latin typeface="Cambria Math" charset="0"/>
                      </a:rPr>
                      <m:t>→</m:t>
                    </m:r>
                    <m:r>
                      <a:rPr lang="en-US" sz="1350">
                        <a:latin typeface="Cambria Math" charset="0"/>
                      </a:rPr>
                      <m:t>∃</m:t>
                    </m:r>
                    <m:r>
                      <m:rPr>
                        <m:sty m:val="p"/>
                      </m:rPr>
                      <a:rPr lang="en-US" sz="1350">
                        <a:solidFill>
                          <a:schemeClr val="accent3"/>
                        </a:solidFill>
                        <a:latin typeface="Cambria Math" charset="0"/>
                      </a:rPr>
                      <m:t>id</m:t>
                    </m:r>
                    <m:r>
                      <a:rPr lang="en-US" sz="1350">
                        <a:solidFill>
                          <a:schemeClr val="accent3"/>
                        </a:solidFill>
                        <a:latin typeface="Cambria Math" charset="0"/>
                      </a:rPr>
                      <m:t>3, </m:t>
                    </m:r>
                    <m:r>
                      <m:rPr>
                        <m:sty m:val="p"/>
                      </m:rPr>
                      <a:rPr lang="en-US" sz="1350">
                        <a:latin typeface="Cambria Math" charset="0"/>
                      </a:rPr>
                      <m:t>Firm</m:t>
                    </m:r>
                    <m:d>
                      <m:d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350">
                            <a:solidFill>
                              <a:schemeClr val="accent3"/>
                            </a:solidFill>
                            <a:latin typeface="Cambria Math" charset="0"/>
                          </a:rPr>
                          <m:t>id</m:t>
                        </m:r>
                        <m:r>
                          <a:rPr lang="en-US" sz="1350">
                            <a:solidFill>
                              <a:schemeClr val="accent3"/>
                            </a:solidFill>
                            <a:latin typeface="Cambria Math" charset="0"/>
                          </a:rPr>
                          <m:t>3,</m:t>
                        </m:r>
                        <m:r>
                          <m:rPr>
                            <m:sty m:val="p"/>
                          </m:rPr>
                          <a:rPr lang="en-US" sz="1350">
                            <a:latin typeface="Cambria Math" charset="0"/>
                          </a:rPr>
                          <m:t>tc</m:t>
                        </m:r>
                        <m:r>
                          <a:rPr lang="en-US" sz="1350">
                            <a:latin typeface="Cambria Math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1350">
                            <a:latin typeface="Cambria Math" charset="0"/>
                          </a:rPr>
                          <m:t>la</m:t>
                        </m:r>
                      </m:e>
                    </m:d>
                    <m:r>
                      <a:rPr lang="en-US" sz="1350">
                        <a:latin typeface="Cambria Math" charset="0"/>
                      </a:rPr>
                      <m:t>}</m:t>
                    </m:r>
                  </m:oMath>
                </a14:m>
                <a:r>
                  <a:rPr lang="en-US" sz="1350" dirty="0"/>
                  <a:t> 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8336" y="2374717"/>
                <a:ext cx="5972175" cy="1334020"/>
              </a:xfrm>
              <a:prstGeom prst="rect">
                <a:avLst/>
              </a:prstGeom>
              <a:blipFill rotWithShape="0">
                <a:blip r:embed="rId3"/>
                <a:stretch>
                  <a:fillRect l="-204" t="-3670" b="-18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2"/>
          <p:cNvSpPr txBox="1">
            <a:spLocks/>
          </p:cNvSpPr>
          <p:nvPr/>
        </p:nvSpPr>
        <p:spPr>
          <a:xfrm>
            <a:off x="485030" y="3843594"/>
            <a:ext cx="6472238" cy="283845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charset="0"/>
                <a:ea typeface="Lato" charset="0"/>
                <a:cs typeface="Lato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Lato" charset="0"/>
                <a:ea typeface="Lato" charset="0"/>
                <a:cs typeface="Lato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Lato" charset="0"/>
                <a:ea typeface="Lato" charset="0"/>
                <a:cs typeface="Lato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Lato" charset="0"/>
                <a:ea typeface="Lato" charset="0"/>
                <a:cs typeface="Lato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Lato" charset="0"/>
                <a:ea typeface="Lato" charset="0"/>
                <a:cs typeface="Lato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 startAt="2"/>
            </a:pPr>
            <a:r>
              <a:rPr lang="en-US" sz="1500" dirty="0">
                <a:solidFill>
                  <a:schemeClr val="accent1"/>
                </a:solidFill>
              </a:rPr>
              <a:t>Redundancy suppression</a:t>
            </a:r>
            <a:r>
              <a:rPr lang="en-US" sz="1500" dirty="0"/>
              <a:t>: either the first or the second rule is removed</a:t>
            </a:r>
          </a:p>
          <a:p>
            <a:pPr marL="342900" indent="-342900">
              <a:buFont typeface="+mj-lt"/>
              <a:buAutoNum type="arabicPeriod" startAt="2"/>
            </a:pPr>
            <a:endParaRPr lang="en-US" sz="1500" dirty="0"/>
          </a:p>
          <a:p>
            <a:pPr marL="342900" indent="-342900">
              <a:buFont typeface="+mj-lt"/>
              <a:buAutoNum type="arabicPeriod" startAt="2"/>
            </a:pPr>
            <a:endParaRPr lang="en-US" sz="15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0230" y="884801"/>
            <a:ext cx="5200650" cy="720773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1697192" y="3338057"/>
            <a:ext cx="569214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6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Atom Refinement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500" dirty="0"/>
              <a:t>Ask the user and refine the left part of the rule</a:t>
            </a:r>
          </a:p>
          <a:p>
            <a:endParaRPr lang="en-US" sz="1500" dirty="0"/>
          </a:p>
          <a:p>
            <a:pPr marL="0" indent="0"/>
            <a:endParaRPr lang="en-US" sz="1500" dirty="0"/>
          </a:p>
          <a:p>
            <a:pPr marL="0" indent="0"/>
            <a:endParaRPr lang="en-US" sz="1500" dirty="0"/>
          </a:p>
          <a:p>
            <a:pPr marL="0" indent="0"/>
            <a:endParaRPr lang="en-US" sz="1500" dirty="0"/>
          </a:p>
          <a:p>
            <a:pPr marL="0" indent="0"/>
            <a:endParaRPr lang="en-US" sz="1500" dirty="0"/>
          </a:p>
          <a:p>
            <a:pPr marL="0" indent="0"/>
            <a:endParaRPr lang="en-US" sz="1500" dirty="0"/>
          </a:p>
          <a:p>
            <a:pPr marL="0" indent="0"/>
            <a:endParaRPr lang="en-US" sz="1500" dirty="0"/>
          </a:p>
          <a:p>
            <a:pPr marL="0" indent="0"/>
            <a:endParaRPr lang="en-US" sz="1500" dirty="0"/>
          </a:p>
          <a:p>
            <a:pPr marL="0" indent="0"/>
            <a:endParaRPr lang="en-US" sz="1500" dirty="0"/>
          </a:p>
          <a:p>
            <a:pPr marL="0" indent="0"/>
            <a:endParaRPr lang="en-US" sz="1500" dirty="0"/>
          </a:p>
          <a:p>
            <a:pPr marL="0" indent="0"/>
            <a:r>
              <a:rPr lang="en-US" sz="1500" dirty="0"/>
              <a:t>Are the tuples Company(c1,aa,paris); Company (c2, </a:t>
            </a:r>
            <a:r>
              <a:rPr lang="en-US" sz="1500" dirty="0" err="1"/>
              <a:t>ev</a:t>
            </a:r>
            <a:r>
              <a:rPr lang="en-US" sz="1500" dirty="0"/>
              <a:t>, </a:t>
            </a:r>
            <a:r>
              <a:rPr lang="en-US" sz="1500" dirty="0" err="1"/>
              <a:t>lyon</a:t>
            </a:r>
            <a:r>
              <a:rPr lang="en-US" sz="1500" dirty="0"/>
              <a:t>) enough to produce Firm(id, aa, Paris); Departure (Lyon, id); Arrival(Paris, id)?</a:t>
            </a:r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 b="38683"/>
          <a:stretch/>
        </p:blipFill>
        <p:spPr>
          <a:xfrm>
            <a:off x="6051114" y="77034"/>
            <a:ext cx="1881307" cy="8659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1490" y="1528550"/>
            <a:ext cx="4404470" cy="246605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00400" y="3556262"/>
            <a:ext cx="494907" cy="212104"/>
          </a:xfrm>
          <a:prstGeom prst="rect">
            <a:avLst/>
          </a:prstGeom>
          <a:solidFill>
            <a:srgbClr val="C00000">
              <a:alpha val="26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8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Atom Refinement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500" dirty="0"/>
              <a:t>Ask the user and refine the left part of the rule</a:t>
            </a:r>
          </a:p>
          <a:p>
            <a:endParaRPr lang="en-US" sz="1500" dirty="0"/>
          </a:p>
          <a:p>
            <a:pPr marL="0" indent="0"/>
            <a:endParaRPr lang="en-US" sz="1500" dirty="0"/>
          </a:p>
          <a:p>
            <a:pPr marL="0" indent="0"/>
            <a:endParaRPr lang="en-US" sz="1500" dirty="0"/>
          </a:p>
          <a:p>
            <a:pPr marL="0" indent="0"/>
            <a:endParaRPr lang="en-US" sz="1500" dirty="0"/>
          </a:p>
          <a:p>
            <a:pPr marL="0" indent="0"/>
            <a:endParaRPr lang="en-US" sz="1500" dirty="0"/>
          </a:p>
          <a:p>
            <a:pPr marL="0" indent="0"/>
            <a:endParaRPr lang="en-US" sz="1500" dirty="0"/>
          </a:p>
          <a:p>
            <a:pPr marL="0" indent="0"/>
            <a:endParaRPr lang="en-US" sz="1500" dirty="0"/>
          </a:p>
          <a:p>
            <a:pPr marL="0" indent="0"/>
            <a:endParaRPr lang="en-US" sz="1500" dirty="0"/>
          </a:p>
          <a:p>
            <a:pPr marL="0" indent="0"/>
            <a:endParaRPr lang="en-US" sz="1500" dirty="0"/>
          </a:p>
          <a:p>
            <a:pPr marL="0" indent="0"/>
            <a:endParaRPr lang="en-US" sz="1500" dirty="0"/>
          </a:p>
          <a:p>
            <a:pPr marL="0" indent="0"/>
            <a:r>
              <a:rPr lang="en-US" sz="1500" dirty="0"/>
              <a:t>Are the tuples Company(c1,aa,paris); Flight (</a:t>
            </a:r>
            <a:r>
              <a:rPr lang="en-US" sz="1500" dirty="0" err="1"/>
              <a:t>lyon</a:t>
            </a:r>
            <a:r>
              <a:rPr lang="en-US" sz="1500" dirty="0"/>
              <a:t>, </a:t>
            </a:r>
            <a:r>
              <a:rPr lang="en-US" sz="1500" dirty="0" err="1"/>
              <a:t>paris</a:t>
            </a:r>
            <a:r>
              <a:rPr lang="en-US" sz="1500" dirty="0"/>
              <a:t>, c1) enough to produce Firm(id, aa, Paris); Departure (Lyon, id); Arrival(Paris, id)?</a:t>
            </a:r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 b="38683"/>
          <a:stretch/>
        </p:blipFill>
        <p:spPr>
          <a:xfrm>
            <a:off x="6051114" y="77034"/>
            <a:ext cx="1881307" cy="8659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1490" y="1516927"/>
            <a:ext cx="4404470" cy="246605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00400" y="3556262"/>
            <a:ext cx="494907" cy="212104"/>
          </a:xfrm>
          <a:prstGeom prst="rect">
            <a:avLst/>
          </a:prstGeom>
          <a:solidFill>
            <a:srgbClr val="C00000">
              <a:alpha val="26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4119311" y="3556262"/>
            <a:ext cx="494907" cy="212104"/>
          </a:xfrm>
          <a:prstGeom prst="rect">
            <a:avLst/>
          </a:prstGeom>
          <a:solidFill>
            <a:schemeClr val="accent6">
              <a:lumMod val="75000"/>
              <a:alpha val="48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6"/>
          <p:cNvSpPr/>
          <p:nvPr/>
        </p:nvSpPr>
        <p:spPr>
          <a:xfrm>
            <a:off x="2779526" y="1528550"/>
            <a:ext cx="3174476" cy="1039306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/>
          <p:cNvSpPr/>
          <p:nvPr/>
        </p:nvSpPr>
        <p:spPr>
          <a:xfrm>
            <a:off x="3002437" y="2762642"/>
            <a:ext cx="615099" cy="499838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ectangle 12"/>
          <p:cNvSpPr/>
          <p:nvPr/>
        </p:nvSpPr>
        <p:spPr>
          <a:xfrm>
            <a:off x="5109327" y="2884603"/>
            <a:ext cx="619960" cy="396629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85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  <p:bldP spid="11" grpId="0" animBg="1"/>
      <p:bldP spid="1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Atom Refinement </a:t>
            </a:r>
            <a:r>
              <a:rPr lang="mr-IN" dirty="0"/>
              <a:t>…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5426" y="1555423"/>
            <a:ext cx="4805026" cy="2454491"/>
          </a:xfrm>
          <a:prstGeom prst="rect">
            <a:avLst/>
          </a:prstGeom>
        </p:spPr>
      </p:pic>
      <p:pic>
        <p:nvPicPr>
          <p:cNvPr id="7" name="Content Placeholder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 b="38683"/>
          <a:stretch/>
        </p:blipFill>
        <p:spPr>
          <a:xfrm>
            <a:off x="6051114" y="77034"/>
            <a:ext cx="1881307" cy="865941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78430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Join Refinement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n-US" dirty="0"/>
              <a:t>For each rule generated by atom refinement, identify redundant joins entailed by multiple occurrences of a given variable</a:t>
            </a:r>
          </a:p>
          <a:p>
            <a:r>
              <a:rPr lang="en-US" dirty="0"/>
              <a:t>Exploration space: </a:t>
            </a:r>
          </a:p>
          <a:p>
            <a:pPr lvl="1"/>
            <a:r>
              <a:rPr lang="en-US" sz="1500" dirty="0"/>
              <a:t>As with atom refinement, we can build a semi-lattice of partitions representing possible joins between variable occurrences. </a:t>
            </a:r>
          </a:p>
          <a:p>
            <a:r>
              <a:rPr lang="en-US" dirty="0"/>
              <a:t>User feedback: </a:t>
            </a:r>
          </a:p>
          <a:p>
            <a:pPr lvl="1"/>
            <a:r>
              <a:rPr lang="en-US" sz="1500" dirty="0"/>
              <a:t>Similarly to atom refinement, the user is asked about the validity of small sets of tuples. </a:t>
            </a:r>
          </a:p>
          <a:p>
            <a:endParaRPr lang="en-US" dirty="0"/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822"/>
          <a:stretch/>
        </p:blipFill>
        <p:spPr>
          <a:xfrm>
            <a:off x="6537489" y="77034"/>
            <a:ext cx="1394931" cy="10385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0265" y="3212327"/>
            <a:ext cx="5376532" cy="1398826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86677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relational search paradigms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  <p:pic>
        <p:nvPicPr>
          <p:cNvPr id="5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565" y="878012"/>
            <a:ext cx="8629650" cy="3473684"/>
          </a:xfrm>
        </p:spPr>
      </p:pic>
    </p:spTree>
    <p:extLst>
      <p:ext uri="{BB962C8B-B14F-4D97-AF65-F5344CB8AC3E}">
        <p14:creationId xmlns:p14="http://schemas.microsoft.com/office/powerpoint/2010/main" val="497784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exploration software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3736" y="1875313"/>
            <a:ext cx="3120072" cy="24141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01133" y="4289469"/>
            <a:ext cx="30120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>
                <a:solidFill>
                  <a:schemeClr val="accent6"/>
                </a:solidFill>
                <a:latin typeface="Helvetica Neue Regular" charset="0"/>
                <a:cs typeface="Helvetica Neue Regular" charset="0"/>
              </a:rPr>
              <a:t>Tableau</a:t>
            </a:r>
            <a:r>
              <a:rPr lang="en-US" sz="16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: analysis and statistics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073" y="1331642"/>
            <a:ext cx="3617429" cy="14547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77949" y="2701966"/>
            <a:ext cx="2483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 err="1">
                <a:solidFill>
                  <a:schemeClr val="accent6"/>
                </a:solidFill>
                <a:latin typeface="Helvetica Neue Regular" charset="0"/>
                <a:cs typeface="Helvetica Neue Regular" charset="0"/>
              </a:rPr>
              <a:t>Trifacta</a:t>
            </a:r>
            <a:r>
              <a:rPr lang="en-US" sz="16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: data preparation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2938" y="3119289"/>
            <a:ext cx="2128940" cy="11975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6640" y="4298438"/>
            <a:ext cx="4085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 err="1">
                <a:solidFill>
                  <a:schemeClr val="accent6"/>
                </a:solidFill>
                <a:latin typeface="Helvetica Neue Regular" charset="0"/>
                <a:cs typeface="Helvetica Neue Regular" charset="0"/>
              </a:rPr>
              <a:t>OpenRefine</a:t>
            </a:r>
            <a:r>
              <a:rPr lang="en-US" sz="16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: data preparation and cleanup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796" y="902011"/>
            <a:ext cx="943089" cy="9430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5465" y="902011"/>
            <a:ext cx="1168307" cy="657714"/>
          </a:xfrm>
          <a:prstGeom prst="rect">
            <a:avLst/>
          </a:prstGeom>
          <a:effectLst>
            <a:outerShdw blurRad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7238" y="796730"/>
            <a:ext cx="811161" cy="811161"/>
          </a:xfrm>
          <a:prstGeom prst="rect">
            <a:avLst/>
          </a:prstGeom>
          <a:effectLst>
            <a:outerShdw blurRad="508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18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  <p:pic>
        <p:nvPicPr>
          <p:cNvPr id="1026" name="Picture 2" descr="mage result for break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742302"/>
            <a:ext cx="9144000" cy="1495167"/>
          </a:xfrm>
          <a:prstGeom prst="rect">
            <a:avLst/>
          </a:prstGeom>
          <a:ln w="38100">
            <a:solidFill>
              <a:srgbClr val="5373CA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Lato" charset="0"/>
                <a:ea typeface="Lato" charset="0"/>
                <a:cs typeface="Lato" charset="0"/>
                <a:hlinkClick r:id="rId3"/>
              </a:rPr>
              <a:t>https://j.mp/ExploreSIGMOD</a:t>
            </a:r>
            <a:endParaRPr lang="en-US" sz="4000" dirty="0">
              <a:latin typeface="Lato" charset="0"/>
              <a:ea typeface="Lato" charset="0"/>
              <a:cs typeface="La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2357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we are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1023450" y="3716217"/>
            <a:ext cx="6811871" cy="66071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Challenges and Remarks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023450" y="1866529"/>
            <a:ext cx="5664639" cy="753848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Textual data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023450" y="986194"/>
            <a:ext cx="5664639" cy="753848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Relational databases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023450" y="2758497"/>
            <a:ext cx="5664639" cy="71079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Graphs and networks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014055" y="986194"/>
            <a:ext cx="821267" cy="248309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 Machine learning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9C7C89D-6C6A-0E42-AE7D-4AEFB290BC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0515" y="1979521"/>
            <a:ext cx="517538" cy="5175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0545" y="1943482"/>
            <a:ext cx="442212" cy="5896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7244413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866714" y="919419"/>
            <a:ext cx="2251607" cy="74327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Unstructured</a:t>
            </a:r>
            <a:endParaRPr lang="en-US" sz="2400" b="1" dirty="0">
              <a:solidFill>
                <a:srgbClr val="FF0000"/>
              </a:solidFill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51872" y="933747"/>
            <a:ext cx="2713703" cy="74327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Semi-Structured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02426" y="152169"/>
            <a:ext cx="4414683" cy="88229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algn="ctr" defTabSz="430213">
              <a:spcAft>
                <a:spcPts val="400"/>
              </a:spcAft>
              <a:buSzPct val="100000"/>
            </a:pPr>
            <a:r>
              <a:rPr lang="en-US" sz="2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SIMILARITY for</a:t>
            </a:r>
          </a:p>
          <a:p>
            <a:pPr marL="0" algn="ctr" defTabSz="430213">
              <a:spcAft>
                <a:spcPts val="400"/>
              </a:spcAft>
              <a:buSzPct val="100000"/>
            </a:pPr>
            <a:r>
              <a:rPr lang="en-US" sz="2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DOCUMENTS</a:t>
            </a:r>
          </a:p>
        </p:txBody>
      </p:sp>
      <p:pic>
        <p:nvPicPr>
          <p:cNvPr id="43" name="Picture 20" descr="https://pbs.twimg.com/media/DX4cm75VwAAoay4.jpg">
            <a:extLst>
              <a:ext uri="{FF2B5EF4-FFF2-40B4-BE49-F238E27FC236}">
                <a16:creationId xmlns:a16="http://schemas.microsoft.com/office/drawing/2014/main" id="{84784104-89E4-6840-8322-1F158A7DCB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3753" y="1913954"/>
            <a:ext cx="2046065" cy="2169319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4" descr="https://pbs.twimg.com/media/D0NfwfcX0AAKaVK.jpg">
            <a:extLst>
              <a:ext uri="{FF2B5EF4-FFF2-40B4-BE49-F238E27FC236}">
                <a16:creationId xmlns:a16="http://schemas.microsoft.com/office/drawing/2014/main" id="{54EAC99C-0722-8642-B799-0990EA747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8757" y="2464990"/>
            <a:ext cx="1809272" cy="2169319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16" descr="https://pbs.twimg.com/media/Dz9vaKrWoAEN3wu.jpg">
            <a:extLst>
              <a:ext uri="{FF2B5EF4-FFF2-40B4-BE49-F238E27FC236}">
                <a16:creationId xmlns:a16="http://schemas.microsoft.com/office/drawing/2014/main" id="{7590D2E8-84FF-AD43-B886-CC2CEACAF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5706" y="3485637"/>
            <a:ext cx="1758386" cy="1026898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8" descr="https://pbs.twimg.com/media/DylGqEHUcAE3ZY2.jpg">
            <a:extLst>
              <a:ext uri="{FF2B5EF4-FFF2-40B4-BE49-F238E27FC236}">
                <a16:creationId xmlns:a16="http://schemas.microsoft.com/office/drawing/2014/main" id="{38E7BA82-A05E-1F49-9709-273635CCD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687" y="2511812"/>
            <a:ext cx="1825055" cy="1026898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Image result for data table">
            <a:extLst>
              <a:ext uri="{FF2B5EF4-FFF2-40B4-BE49-F238E27FC236}">
                <a16:creationId xmlns:a16="http://schemas.microsoft.com/office/drawing/2014/main" id="{975C759E-0246-3245-812B-8FC2AFB73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0406" y="2000372"/>
            <a:ext cx="2603495" cy="1702791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Related image">
            <a:extLst>
              <a:ext uri="{FF2B5EF4-FFF2-40B4-BE49-F238E27FC236}">
                <a16:creationId xmlns:a16="http://schemas.microsoft.com/office/drawing/2014/main" id="{A6B2BA32-9A80-774C-9E1F-BBE07CFE5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1340" y="2644997"/>
            <a:ext cx="2865121" cy="1526765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0" descr="Related image">
            <a:extLst>
              <a:ext uri="{FF2B5EF4-FFF2-40B4-BE49-F238E27FC236}">
                <a16:creationId xmlns:a16="http://schemas.microsoft.com/office/drawing/2014/main" id="{634310AB-9F8D-4246-A2C9-75B5187C1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9062" y="3776988"/>
            <a:ext cx="1966181" cy="534255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53553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1B8FADD-88C2-6C43-A405-F2F57CCE4E80}"/>
              </a:ext>
            </a:extLst>
          </p:cNvPr>
          <p:cNvSpPr/>
          <p:nvPr/>
        </p:nvSpPr>
        <p:spPr>
          <a:xfrm>
            <a:off x="-38154" y="483577"/>
            <a:ext cx="557699" cy="1023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Rounded Rectangle 3"/>
          <p:cNvSpPr/>
          <p:nvPr/>
        </p:nvSpPr>
        <p:spPr>
          <a:xfrm>
            <a:off x="2328456" y="1710234"/>
            <a:ext cx="1492009" cy="1895744"/>
          </a:xfrm>
          <a:prstGeom prst="roundRect">
            <a:avLst>
              <a:gd name="adj" fmla="val 5198"/>
            </a:avLst>
          </a:prstGeom>
          <a:noFill/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952796" y="1708987"/>
            <a:ext cx="1485855" cy="1895744"/>
          </a:xfrm>
          <a:prstGeom prst="roundRect">
            <a:avLst>
              <a:gd name="adj" fmla="val 7078"/>
            </a:avLst>
          </a:prstGeom>
          <a:noFill/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588518" y="1704399"/>
            <a:ext cx="1589525" cy="1895744"/>
          </a:xfrm>
          <a:prstGeom prst="roundRect">
            <a:avLst>
              <a:gd name="adj" fmla="val 6778"/>
            </a:avLst>
          </a:prstGeom>
          <a:noFill/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397682" y="1704399"/>
            <a:ext cx="1563975" cy="1895744"/>
          </a:xfrm>
          <a:prstGeom prst="roundRect">
            <a:avLst>
              <a:gd name="adj" fmla="val 6778"/>
            </a:avLst>
          </a:prstGeom>
          <a:noFill/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174829" y="575895"/>
            <a:ext cx="1454803" cy="557456"/>
          </a:xfrm>
          <a:prstGeom prst="roundRect">
            <a:avLst/>
          </a:prstGeom>
          <a:solidFill>
            <a:schemeClr val="bg1"/>
          </a:solidFill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Documents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328456" y="1697613"/>
            <a:ext cx="1492009" cy="486000"/>
          </a:xfrm>
          <a:prstGeom prst="roundRect">
            <a:avLst/>
          </a:prstGeom>
          <a:pattFill prst="dkUpDiag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>
                    <a:lumMod val="50000"/>
                  </a:schemeClr>
                </a:solidFill>
                <a:effectLst>
                  <a:outerShdw blurRad="203200" dist="584200" algn="ctr" rotWithShape="0">
                    <a:schemeClr val="bg1"/>
                  </a:outerShdw>
                </a:effectLst>
                <a:latin typeface="Helvetica Neue" charset="0"/>
                <a:ea typeface="Helvetica Neue" charset="0"/>
                <a:cs typeface="Helvetica Neue" charset="0"/>
              </a:rPr>
              <a:t>Words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952795" y="1697613"/>
            <a:ext cx="1483758" cy="486000"/>
          </a:xfrm>
          <a:prstGeom prst="roundRect">
            <a:avLst/>
          </a:prstGeom>
          <a:pattFill prst="dkUpDiag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Meta-Data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397682" y="1697613"/>
            <a:ext cx="1563976" cy="473378"/>
          </a:xfrm>
          <a:prstGeom prst="roundRect">
            <a:avLst/>
          </a:prstGeom>
          <a:pattFill prst="dkUpDiag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Web-Tables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81013" y="2246545"/>
            <a:ext cx="1234633" cy="67172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Citation Graph </a:t>
            </a:r>
          </a:p>
          <a:p>
            <a:pPr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Navigation</a:t>
            </a:r>
          </a:p>
          <a:p>
            <a:pPr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05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[El-</a:t>
            </a:r>
            <a:r>
              <a:rPr lang="en-US" sz="1050" dirty="0" err="1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Arini</a:t>
            </a:r>
            <a:r>
              <a:rPr lang="en-US" sz="105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  et al.’11</a:t>
            </a:r>
          </a:p>
          <a:p>
            <a:pPr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05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 </a:t>
            </a:r>
            <a:r>
              <a:rPr lang="en-US" sz="1050" dirty="0" err="1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Jia</a:t>
            </a:r>
            <a:r>
              <a:rPr lang="en-US" sz="105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 and </a:t>
            </a:r>
            <a:r>
              <a:rPr lang="en-US" sz="1050" dirty="0" err="1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Saule</a:t>
            </a:r>
            <a:r>
              <a:rPr lang="pt-BR" sz="105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’17</a:t>
            </a:r>
            <a:r>
              <a:rPr lang="en-US" sz="105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]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94270" y="2898071"/>
            <a:ext cx="1361120" cy="36394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r"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00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Topic </a:t>
            </a:r>
            <a:r>
              <a:rPr lang="en-US" sz="90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Models</a:t>
            </a:r>
            <a:endParaRPr lang="en-US" sz="1000" dirty="0">
              <a:solidFill>
                <a:schemeClr val="tx1">
                  <a:lumMod val="50000"/>
                </a:schemeClr>
              </a:solidFill>
              <a:latin typeface="Georgia Regular" charset="0"/>
              <a:ea typeface="Georgia Regular" charset="0"/>
              <a:cs typeface="Georgia Regular" charset="0"/>
            </a:endParaRPr>
          </a:p>
          <a:p>
            <a:pPr algn="r"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80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 [Zhu and Wu. ’14]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20578" y="2224446"/>
            <a:ext cx="1660433" cy="57009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defTabSz="430213">
              <a:lnSpc>
                <a:spcPts val="1160"/>
              </a:lnSpc>
              <a:spcAft>
                <a:spcPts val="400"/>
              </a:spcAft>
              <a:buSzPct val="100000"/>
              <a:defRPr b="1">
                <a:solidFill>
                  <a:schemeClr val="bg1"/>
                </a:solidFill>
              </a:defRPr>
            </a:lvl1pPr>
          </a:lstStyle>
          <a:p>
            <a:pPr>
              <a:lnSpc>
                <a:spcPct val="60000"/>
              </a:lnSpc>
            </a:pPr>
            <a:r>
              <a:rPr lang="en-US" sz="1050" b="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Text Classifier</a:t>
            </a:r>
          </a:p>
          <a:p>
            <a:pPr>
              <a:lnSpc>
                <a:spcPct val="60000"/>
              </a:lnSpc>
            </a:pPr>
            <a:r>
              <a:rPr lang="en-US" sz="800" b="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[Liu et al. </a:t>
            </a:r>
            <a:r>
              <a:rPr lang="uk-UA" sz="800" b="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’</a:t>
            </a:r>
            <a:r>
              <a:rPr lang="en-US" sz="800" b="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03</a:t>
            </a:r>
          </a:p>
          <a:p>
            <a:pPr>
              <a:lnSpc>
                <a:spcPct val="60000"/>
              </a:lnSpc>
            </a:pPr>
            <a:r>
              <a:rPr lang="en-US" sz="800" b="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Zhang and Lee’09,</a:t>
            </a:r>
          </a:p>
          <a:p>
            <a:pPr>
              <a:lnSpc>
                <a:spcPct val="60000"/>
              </a:lnSpc>
            </a:pPr>
            <a:r>
              <a:rPr lang="en-US" sz="800" b="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Zhu et al.’13]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590188" y="1697613"/>
            <a:ext cx="1587786" cy="486000"/>
          </a:xfrm>
          <a:prstGeom prst="roundRect">
            <a:avLst/>
          </a:prstGeom>
          <a:pattFill prst="dkUpDiag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Words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62806" y="2824906"/>
            <a:ext cx="1168911" cy="36394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r"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Annotations</a:t>
            </a:r>
          </a:p>
          <a:p>
            <a:pPr algn="r"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05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[Hanafi </a:t>
            </a:r>
            <a:r>
              <a:rPr lang="pt-BR" sz="105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et al.’17]</a:t>
            </a:r>
            <a:endParaRPr lang="en-US" sz="1050" dirty="0">
              <a:solidFill>
                <a:schemeClr val="tx1">
                  <a:lumMod val="50000"/>
                </a:schemeClr>
              </a:solidFill>
              <a:latin typeface="Georgia Regular" charset="0"/>
              <a:ea typeface="Georgia Regular" charset="0"/>
              <a:cs typeface="Georgia Regular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90189" y="2255069"/>
            <a:ext cx="1571264" cy="36394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Regular Expressions</a:t>
            </a:r>
          </a:p>
          <a:p>
            <a:pPr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05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[</a:t>
            </a:r>
            <a:r>
              <a:rPr lang="en-US" sz="1050" dirty="0" err="1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Agichtein</a:t>
            </a:r>
            <a:r>
              <a:rPr lang="en-US" sz="105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 et al.’00]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465677" y="2289554"/>
            <a:ext cx="1285929" cy="36394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Entity Mentions</a:t>
            </a:r>
          </a:p>
          <a:p>
            <a:pPr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05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[Wang et al.’15]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58708" y="3194530"/>
            <a:ext cx="1402949" cy="38728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r"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Schema Matching</a:t>
            </a:r>
          </a:p>
          <a:p>
            <a:pPr algn="r" defTabSz="322660">
              <a:lnSpc>
                <a:spcPts val="1095"/>
              </a:lnSpc>
              <a:spcAft>
                <a:spcPts val="300"/>
              </a:spcAft>
              <a:buSzPct val="100000"/>
            </a:pPr>
            <a:r>
              <a:rPr lang="en-US" sz="105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[</a:t>
            </a:r>
            <a:r>
              <a:rPr lang="en-US" sz="1050" dirty="0" err="1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Yakout</a:t>
            </a:r>
            <a:r>
              <a:rPr lang="en-US" sz="105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 et </a:t>
            </a:r>
            <a:r>
              <a:rPr lang="is-IS" sz="105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al.’18]</a:t>
            </a:r>
            <a:endParaRPr lang="en-US" sz="1050" dirty="0">
              <a:solidFill>
                <a:schemeClr val="tx1">
                  <a:lumMod val="50000"/>
                </a:schemeClr>
              </a:solidFill>
              <a:latin typeface="Georgia Regular" charset="0"/>
              <a:ea typeface="Georgia Regular" charset="0"/>
              <a:cs typeface="Georgia Regular" charset="0"/>
            </a:endParaRPr>
          </a:p>
        </p:txBody>
      </p:sp>
      <p:cxnSp>
        <p:nvCxnSpPr>
          <p:cNvPr id="22" name="Elbow Connector 21"/>
          <p:cNvCxnSpPr>
            <a:stCxn id="9" idx="2"/>
            <a:endCxn id="11" idx="0"/>
          </p:cNvCxnSpPr>
          <p:nvPr/>
        </p:nvCxnSpPr>
        <p:spPr>
          <a:xfrm rot="16200000" flipH="1">
            <a:off x="4016320" y="1019260"/>
            <a:ext cx="564263" cy="792443"/>
          </a:xfrm>
          <a:prstGeom prst="bentConnector3">
            <a:avLst>
              <a:gd name="adj1" fmla="val 50000"/>
            </a:avLst>
          </a:prstGeom>
          <a:ln w="28575" cmpd="sng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>
            <a:stCxn id="28" idx="2"/>
            <a:endCxn id="16" idx="0"/>
          </p:cNvCxnSpPr>
          <p:nvPr/>
        </p:nvCxnSpPr>
        <p:spPr>
          <a:xfrm rot="5400000">
            <a:off x="6621640" y="1012896"/>
            <a:ext cx="447159" cy="922276"/>
          </a:xfrm>
          <a:prstGeom prst="bentConnector3">
            <a:avLst>
              <a:gd name="adj1" fmla="val 50000"/>
            </a:avLst>
          </a:prstGeom>
          <a:ln w="28575" cmpd="sng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28" idx="2"/>
            <a:endCxn id="12" idx="0"/>
          </p:cNvCxnSpPr>
          <p:nvPr/>
        </p:nvCxnSpPr>
        <p:spPr>
          <a:xfrm rot="16200000" flipH="1">
            <a:off x="7519434" y="1037377"/>
            <a:ext cx="447159" cy="873314"/>
          </a:xfrm>
          <a:prstGeom prst="bentConnector3">
            <a:avLst>
              <a:gd name="adj1" fmla="val 50000"/>
            </a:avLst>
          </a:prstGeom>
          <a:ln w="28575" cmpd="sng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6233695" y="483577"/>
            <a:ext cx="2145323" cy="766877"/>
          </a:xfrm>
          <a:prstGeom prst="roundRect">
            <a:avLst/>
          </a:prstGeom>
          <a:solidFill>
            <a:schemeClr val="bg1"/>
          </a:solidFill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Semi-Structured</a:t>
            </a:r>
            <a:endParaRPr lang="en-US" sz="2100" b="1" dirty="0">
              <a:solidFill>
                <a:schemeClr val="tx1">
                  <a:lumMod val="50000"/>
                </a:schemeClr>
              </a:solidFill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  <a:p>
            <a:pPr algn="ctr"/>
            <a:r>
              <a:rPr lang="en-US" sz="2100" b="1" dirty="0">
                <a:solidFill>
                  <a:schemeClr val="tx1">
                    <a:lumMod val="50000"/>
                  </a:schemeClr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information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61194" y="798602"/>
            <a:ext cx="2064989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defTabSz="322660">
              <a:spcAft>
                <a:spcPts val="300"/>
              </a:spcAft>
              <a:buSzPct val="100000"/>
            </a:pP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SEARCHING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FOR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01879" y="1761177"/>
            <a:ext cx="1899174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defTabSz="322660">
              <a:spcAft>
                <a:spcPts val="300"/>
              </a:spcAft>
              <a:buSzPct val="100000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BY 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LOOKING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 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AT</a:t>
            </a:r>
          </a:p>
        </p:txBody>
      </p:sp>
      <p:cxnSp>
        <p:nvCxnSpPr>
          <p:cNvPr id="258" name="Elbow Connector 257"/>
          <p:cNvCxnSpPr>
            <a:stCxn id="9" idx="2"/>
            <a:endCxn id="10" idx="0"/>
          </p:cNvCxnSpPr>
          <p:nvPr/>
        </p:nvCxnSpPr>
        <p:spPr>
          <a:xfrm rot="5400000">
            <a:off x="3206215" y="1001598"/>
            <a:ext cx="564263" cy="827770"/>
          </a:xfrm>
          <a:prstGeom prst="bentConnector3">
            <a:avLst>
              <a:gd name="adj1" fmla="val 50000"/>
            </a:avLst>
          </a:prstGeom>
          <a:ln w="28575" cmpd="sng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1" name="TextBox 260"/>
          <p:cNvSpPr txBox="1"/>
          <p:nvPr/>
        </p:nvSpPr>
        <p:spPr>
          <a:xfrm>
            <a:off x="445525" y="2478658"/>
            <a:ext cx="1329210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defTabSz="322660">
              <a:spcAft>
                <a:spcPts val="300"/>
              </a:spcAft>
              <a:buSzPct val="100000"/>
            </a:pP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APPLYING</a:t>
            </a:r>
            <a:endParaRPr lang="en-US" dirty="0">
              <a:solidFill>
                <a:schemeClr val="tx1">
                  <a:lumMod val="50000"/>
                </a:schemeClr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959805" y="3253993"/>
            <a:ext cx="1468345" cy="36394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r"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Entity Linking</a:t>
            </a:r>
          </a:p>
          <a:p>
            <a:pPr algn="r"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05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[</a:t>
            </a:r>
            <a:r>
              <a:rPr lang="en-US" sz="1050" dirty="0" err="1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Bordino</a:t>
            </a:r>
            <a:r>
              <a:rPr lang="en-US" sz="105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 et al. ’13</a:t>
            </a:r>
            <a:r>
              <a:rPr lang="pt-BR" sz="105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]</a:t>
            </a:r>
            <a:endParaRPr lang="en-US" sz="1050" dirty="0">
              <a:solidFill>
                <a:schemeClr val="tx1">
                  <a:lumMod val="50000"/>
                </a:schemeClr>
              </a:solidFill>
              <a:latin typeface="Georgia Regular" charset="0"/>
              <a:ea typeface="Georgia Regular" charset="0"/>
              <a:cs typeface="Georgia Regular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311094" y="3256704"/>
            <a:ext cx="1620848" cy="31976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defTabSz="430213">
              <a:lnSpc>
                <a:spcPct val="60000"/>
              </a:lnSpc>
              <a:spcAft>
                <a:spcPts val="400"/>
              </a:spcAft>
              <a:buSzPct val="100000"/>
            </a:pPr>
            <a:r>
              <a:rPr lang="en-US" sz="1050" dirty="0">
                <a:solidFill>
                  <a:schemeClr val="tx1">
                    <a:lumMod val="50000"/>
                  </a:schemeClr>
                </a:solidFill>
                <a:latin typeface="Georgia Regular" charset="0"/>
              </a:rPr>
              <a:t>Segmentation</a:t>
            </a:r>
          </a:p>
          <a:p>
            <a:pPr defTabSz="430213">
              <a:lnSpc>
                <a:spcPct val="60000"/>
              </a:lnSpc>
              <a:spcAft>
                <a:spcPts val="400"/>
              </a:spcAft>
              <a:buSzPct val="100000"/>
            </a:pPr>
            <a:r>
              <a:rPr lang="en-US" sz="800" dirty="0">
                <a:solidFill>
                  <a:schemeClr val="tx1">
                    <a:lumMod val="50000"/>
                  </a:schemeClr>
                </a:solidFill>
                <a:latin typeface="Georgia Regular" charset="0"/>
              </a:rPr>
              <a:t>[Papadimitriou et al. ’17]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2311094" y="3684830"/>
            <a:ext cx="3125459" cy="486000"/>
          </a:xfrm>
          <a:prstGeom prst="roundRect">
            <a:avLst/>
          </a:prstGeom>
          <a:pattFill prst="dkUpDiag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>
                    <a:lumMod val="50000"/>
                  </a:schemeClr>
                </a:solidFill>
                <a:effectLst>
                  <a:outerShdw blurRad="203200" dist="584200" algn="ctr" rotWithShape="0">
                    <a:schemeClr val="bg1"/>
                  </a:outerShdw>
                </a:effectLst>
                <a:latin typeface="Helvetica Neue" charset="0"/>
                <a:ea typeface="Helvetica Neue" charset="0"/>
                <a:cs typeface="Helvetica Neue" charset="0"/>
              </a:rPr>
              <a:t>Documents/Citations/Queries recommendations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45525" y="3750224"/>
            <a:ext cx="1497526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defTabSz="322660">
              <a:spcAft>
                <a:spcPts val="300"/>
              </a:spcAft>
              <a:buSzPct val="100000"/>
            </a:pP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PRODUCES</a:t>
            </a:r>
            <a:endParaRPr lang="en-US" dirty="0">
              <a:solidFill>
                <a:schemeClr val="tx1">
                  <a:lumMod val="50000"/>
                </a:schemeClr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583542" y="3230626"/>
            <a:ext cx="1353256" cy="36394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Entity Extraction</a:t>
            </a:r>
          </a:p>
          <a:p>
            <a:pPr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05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[Ritter et al.’15]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5568988" y="3684835"/>
            <a:ext cx="1608987" cy="486000"/>
          </a:xfrm>
          <a:prstGeom prst="roundRect">
            <a:avLst/>
          </a:prstGeom>
          <a:pattFill prst="dkUpDiag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>
                    <a:lumMod val="50000"/>
                  </a:schemeClr>
                </a:solidFill>
                <a:effectLst>
                  <a:outerShdw blurRad="203200" dist="584200" algn="ctr" rotWithShape="0">
                    <a:schemeClr val="bg1"/>
                  </a:outerShdw>
                </a:effectLst>
                <a:latin typeface="Helvetica Neue" charset="0"/>
                <a:ea typeface="Helvetica Neue" charset="0"/>
                <a:cs typeface="Helvetica Neue" charset="0"/>
              </a:rPr>
              <a:t>Relation Extraction</a:t>
            </a:r>
          </a:p>
          <a:p>
            <a:pPr algn="ctr"/>
            <a:r>
              <a:rPr lang="en-US" sz="1100" dirty="0">
                <a:solidFill>
                  <a:schemeClr val="tx1">
                    <a:lumMod val="50000"/>
                  </a:schemeClr>
                </a:solidFill>
                <a:effectLst>
                  <a:outerShdw blurRad="203200" dist="584200" algn="ctr" rotWithShape="0">
                    <a:schemeClr val="bg1"/>
                  </a:outerShdw>
                </a:effectLst>
                <a:latin typeface="Helvetica Neue" charset="0"/>
                <a:ea typeface="Helvetica Neue" charset="0"/>
                <a:cs typeface="Helvetica Neue" charset="0"/>
              </a:rPr>
              <a:t>Document Matching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7397682" y="3680348"/>
            <a:ext cx="1563975" cy="486000"/>
          </a:xfrm>
          <a:prstGeom prst="roundRect">
            <a:avLst/>
          </a:prstGeom>
          <a:pattFill prst="dkUpDiag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>
                    <a:lumMod val="50000"/>
                  </a:schemeClr>
                </a:solidFill>
                <a:effectLst>
                  <a:outerShdw blurRad="203200" dist="584200" algn="ctr" rotWithShape="0">
                    <a:schemeClr val="bg1"/>
                  </a:outerShdw>
                </a:effectLst>
                <a:latin typeface="Helvetica Neue" charset="0"/>
                <a:ea typeface="Helvetica Neue" charset="0"/>
                <a:cs typeface="Helvetica Neue" charset="0"/>
              </a:rPr>
              <a:t>Entity Augmentation</a:t>
            </a:r>
          </a:p>
          <a:p>
            <a:pPr algn="ctr"/>
            <a:r>
              <a:rPr lang="en-US" sz="1100" dirty="0">
                <a:solidFill>
                  <a:schemeClr val="tx1">
                    <a:lumMod val="50000"/>
                  </a:schemeClr>
                </a:solidFill>
                <a:effectLst>
                  <a:outerShdw blurRad="203200" dist="584200" algn="ctr" rotWithShape="0">
                    <a:schemeClr val="bg1"/>
                  </a:outerShdw>
                </a:effectLst>
                <a:latin typeface="Helvetica Neue" charset="0"/>
                <a:ea typeface="Helvetica Neue" charset="0"/>
                <a:cs typeface="Helvetica Neue" charset="0"/>
              </a:rPr>
              <a:t>Concept Expansion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</a:p>
        </p:txBody>
      </p:sp>
    </p:spTree>
    <p:extLst>
      <p:ext uri="{BB962C8B-B14F-4D97-AF65-F5344CB8AC3E}">
        <p14:creationId xmlns:p14="http://schemas.microsoft.com/office/powerpoint/2010/main" val="175040867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43DAA7-211F-0F4E-85D4-F878CC76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531" y="277718"/>
            <a:ext cx="4427525" cy="1105789"/>
          </a:xfrm>
        </p:spPr>
        <p:txBody>
          <a:bodyPr/>
          <a:lstStyle/>
          <a:p>
            <a:r>
              <a:rPr lang="en-US" sz="2800" dirty="0"/>
              <a:t>Document</a:t>
            </a:r>
            <a:r>
              <a:rPr lang="en-US" b="1" dirty="0">
                <a:latin typeface="Helvetica Neue" panose="02000503000000020004" pitchFamily="2" charset="0"/>
              </a:rPr>
              <a:t> </a:t>
            </a:r>
            <a:r>
              <a:rPr lang="en-US" sz="2800" dirty="0"/>
              <a:t>Search</a:t>
            </a:r>
            <a:br>
              <a:rPr lang="en-US" b="1" dirty="0">
                <a:latin typeface="Helvetica Neue" panose="02000503000000020004" pitchFamily="2" charset="0"/>
              </a:rPr>
            </a:br>
            <a:r>
              <a:rPr lang="en-US" sz="1800" dirty="0">
                <a:latin typeface="Helvetica Neue Light" panose="02000403000000020004" pitchFamily="2" charset="0"/>
              </a:rPr>
              <a:t>Keyword Queries </a:t>
            </a:r>
            <a:br>
              <a:rPr lang="en-US" sz="1800" dirty="0">
                <a:latin typeface="Helvetica Neue Light" panose="02000403000000020004" pitchFamily="2" charset="0"/>
              </a:rPr>
            </a:br>
            <a:r>
              <a:rPr lang="en-US" sz="1800" dirty="0">
                <a:latin typeface="Helvetica Neue Light" panose="02000403000000020004" pitchFamily="2" charset="0"/>
              </a:rPr>
              <a:t>&amp; Relevance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E091E9-97F0-A34F-80FF-9F9C412ABD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0530" y="1549003"/>
            <a:ext cx="4047343" cy="2777772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Keyword query: search text with text</a:t>
            </a:r>
          </a:p>
          <a:p>
            <a:pPr marL="253604" lvl="1"/>
            <a:r>
              <a:rPr lang="en-US" sz="1200" b="1" dirty="0">
                <a:latin typeface="Helvetica Neue" panose="02000503000000020004" pitchFamily="2" charset="0"/>
              </a:rPr>
              <a:t>“Action movie with magic”</a:t>
            </a:r>
          </a:p>
          <a:p>
            <a:pPr marL="253604" lvl="1"/>
            <a:endParaRPr lang="en-US" sz="1400" dirty="0">
              <a:latin typeface="Helvetica Neue" panose="02000503000000020004" pitchFamily="2" charset="0"/>
            </a:endParaRPr>
          </a:p>
          <a:p>
            <a:pPr marL="0" indent="0">
              <a:buNone/>
            </a:pPr>
            <a:r>
              <a:rPr lang="en-US" sz="1600" b="0" dirty="0">
                <a:latin typeface="Helvetica Neue" panose="02000503000000020004" pitchFamily="2" charset="0"/>
              </a:rPr>
              <a:t>Search documents containing those exact words</a:t>
            </a:r>
          </a:p>
          <a:p>
            <a:endParaRPr lang="en-US" sz="1600" b="0" dirty="0">
              <a:latin typeface="Helvetica Neue" panose="02000503000000020004" pitchFamily="2" charset="0"/>
            </a:endParaRPr>
          </a:p>
        </p:txBody>
      </p:sp>
      <p:pic>
        <p:nvPicPr>
          <p:cNvPr id="1032" name="Picture 8" descr="Related image">
            <a:extLst>
              <a:ext uri="{FF2B5EF4-FFF2-40B4-BE49-F238E27FC236}">
                <a16:creationId xmlns:a16="http://schemas.microsoft.com/office/drawing/2014/main" id="{C1A3AAA0-A083-AD41-BD15-226BB7EC2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6199" y="669489"/>
            <a:ext cx="926923" cy="46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pbs.twimg.com/media/DX4cm75VwAAoay4.jpg">
            <a:extLst>
              <a:ext uri="{FF2B5EF4-FFF2-40B4-BE49-F238E27FC236}">
                <a16:creationId xmlns:a16="http://schemas.microsoft.com/office/drawing/2014/main" id="{E7913BA2-5417-9E4D-AD5B-DC895C7641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55341" y="1132951"/>
            <a:ext cx="2046065" cy="2169319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pbs.twimg.com/media/D0NfwfcX0AAKaVK.jpg">
            <a:extLst>
              <a:ext uri="{FF2B5EF4-FFF2-40B4-BE49-F238E27FC236}">
                <a16:creationId xmlns:a16="http://schemas.microsoft.com/office/drawing/2014/main" id="{B35C128E-A925-E04C-9511-AAA826671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3889" y="2407489"/>
            <a:ext cx="1809272" cy="2169319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36" name="Picture 12" descr="https://pbs.twimg.com/media/D6KzMraWAAgJ-mf.jpg">
            <a:extLst>
              <a:ext uri="{FF2B5EF4-FFF2-40B4-BE49-F238E27FC236}">
                <a16:creationId xmlns:a16="http://schemas.microsoft.com/office/drawing/2014/main" id="{F705F1C8-5E06-5841-BFAD-A344A9926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7245" y="3492148"/>
            <a:ext cx="1992457" cy="1123745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pbs.twimg.com/media/Dz9vaKrWoAEN3wu.jpg">
            <a:extLst>
              <a:ext uri="{FF2B5EF4-FFF2-40B4-BE49-F238E27FC236}">
                <a16:creationId xmlns:a16="http://schemas.microsoft.com/office/drawing/2014/main" id="{19110EB6-E279-8143-86B3-A639DAE79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9529" y="1517539"/>
            <a:ext cx="1758386" cy="1026898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pbs.twimg.com/media/DylGqEHUcAE3ZY2.jpg">
            <a:extLst>
              <a:ext uri="{FF2B5EF4-FFF2-40B4-BE49-F238E27FC236}">
                <a16:creationId xmlns:a16="http://schemas.microsoft.com/office/drawing/2014/main" id="{80A1B065-59CA-ED41-A4B9-D1AA4CBF2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1014" y="2465250"/>
            <a:ext cx="1825055" cy="1026898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EBCCE1-3B2F-D543-A03C-7A99274A9DB3}"/>
              </a:ext>
            </a:extLst>
          </p:cNvPr>
          <p:cNvSpPr txBox="1"/>
          <p:nvPr/>
        </p:nvSpPr>
        <p:spPr>
          <a:xfrm>
            <a:off x="750106" y="2711826"/>
            <a:ext cx="3780908" cy="1362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350" dirty="0">
                <a:latin typeface="Helvetica Neue" panose="02000503000000020004" pitchFamily="2" charset="0"/>
              </a:rPr>
              <a:t>… a live </a:t>
            </a:r>
            <a:r>
              <a:rPr lang="en-US" sz="1350" u="sng" dirty="0">
                <a:latin typeface="Helvetica Neue" panose="02000503000000020004" pitchFamily="2" charset="0"/>
              </a:rPr>
              <a:t>action movie</a:t>
            </a:r>
            <a:r>
              <a:rPr lang="en-US" sz="1350" dirty="0">
                <a:latin typeface="Helvetica Neue" panose="02000503000000020004" pitchFamily="2" charset="0"/>
              </a:rPr>
              <a:t>…</a:t>
            </a:r>
          </a:p>
          <a:p>
            <a:pPr>
              <a:lnSpc>
                <a:spcPct val="125000"/>
              </a:lnSpc>
            </a:pPr>
            <a:r>
              <a:rPr lang="en-US" sz="1350" dirty="0">
                <a:latin typeface="Helvetica Neue" panose="02000503000000020004" pitchFamily="2" charset="0"/>
              </a:rPr>
              <a:t>…. there is plenty of </a:t>
            </a:r>
            <a:r>
              <a:rPr lang="en-US" sz="1350" u="sng" dirty="0">
                <a:latin typeface="Helvetica Neue" panose="02000503000000020004" pitchFamily="2" charset="0"/>
              </a:rPr>
              <a:t>action</a:t>
            </a:r>
            <a:r>
              <a:rPr lang="en-US" sz="1350" dirty="0">
                <a:latin typeface="Helvetica Neue" panose="02000503000000020004" pitchFamily="2" charset="0"/>
              </a:rPr>
              <a:t>…</a:t>
            </a:r>
          </a:p>
          <a:p>
            <a:pPr>
              <a:lnSpc>
                <a:spcPct val="125000"/>
              </a:lnSpc>
            </a:pPr>
            <a:r>
              <a:rPr lang="en-US" sz="1350" dirty="0">
                <a:latin typeface="Helvetica Neue" panose="02000503000000020004" pitchFamily="2" charset="0"/>
              </a:rPr>
              <a:t>… packed </a:t>
            </a:r>
            <a:r>
              <a:rPr lang="en-US" sz="1350" u="sng" dirty="0">
                <a:latin typeface="Helvetica Neue" panose="02000503000000020004" pitchFamily="2" charset="0"/>
              </a:rPr>
              <a:t>with action</a:t>
            </a:r>
            <a:r>
              <a:rPr lang="en-US" sz="1350" dirty="0">
                <a:latin typeface="Helvetica Neue" panose="02000503000000020004" pitchFamily="2" charset="0"/>
              </a:rPr>
              <a:t>…</a:t>
            </a:r>
          </a:p>
          <a:p>
            <a:pPr>
              <a:lnSpc>
                <a:spcPct val="125000"/>
              </a:lnSpc>
            </a:pPr>
            <a:r>
              <a:rPr lang="en-US" sz="1350" dirty="0">
                <a:latin typeface="Helvetica Neue" panose="02000503000000020004" pitchFamily="2" charset="0"/>
              </a:rPr>
              <a:t>… </a:t>
            </a:r>
            <a:r>
              <a:rPr lang="en-US" sz="1350" u="sng" dirty="0">
                <a:latin typeface="Helvetica Neue" panose="02000503000000020004" pitchFamily="2" charset="0"/>
              </a:rPr>
              <a:t>Magic</a:t>
            </a:r>
            <a:r>
              <a:rPr lang="en-US" sz="1350" dirty="0">
                <a:latin typeface="Helvetica Neue" panose="02000503000000020004" pitchFamily="2" charset="0"/>
              </a:rPr>
              <a:t> Mike is comedy </a:t>
            </a:r>
            <a:r>
              <a:rPr lang="en-US" sz="1350" u="sng" dirty="0">
                <a:latin typeface="Helvetica Neue" panose="02000503000000020004" pitchFamily="2" charset="0"/>
              </a:rPr>
              <a:t>movie</a:t>
            </a:r>
            <a:r>
              <a:rPr lang="en-US" sz="1350" dirty="0">
                <a:latin typeface="Helvetica Neue" panose="02000503000000020004" pitchFamily="2" charset="0"/>
              </a:rPr>
              <a:t> …</a:t>
            </a:r>
          </a:p>
          <a:p>
            <a:pPr>
              <a:lnSpc>
                <a:spcPct val="125000"/>
              </a:lnSpc>
            </a:pPr>
            <a:r>
              <a:rPr lang="en-US" sz="1350" dirty="0">
                <a:latin typeface="Helvetica Neue" panose="02000503000000020004" pitchFamily="2" charset="0"/>
              </a:rPr>
              <a:t>… in Harry Potter </a:t>
            </a:r>
            <a:r>
              <a:rPr lang="en-US" sz="1350" u="sng" dirty="0">
                <a:latin typeface="Helvetica Neue" panose="02000503000000020004" pitchFamily="2" charset="0"/>
              </a:rPr>
              <a:t>magic</a:t>
            </a:r>
            <a:r>
              <a:rPr lang="en-US" sz="1350" dirty="0">
                <a:latin typeface="Helvetica Neue" panose="02000503000000020004" pitchFamily="2" charset="0"/>
              </a:rPr>
              <a:t> is everywhere..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985BD5-F401-E64E-8EE8-80EC24BA6F98}"/>
              </a:ext>
            </a:extLst>
          </p:cNvPr>
          <p:cNvSpPr txBox="1"/>
          <p:nvPr/>
        </p:nvSpPr>
        <p:spPr>
          <a:xfrm>
            <a:off x="-1101375" y="4113867"/>
            <a:ext cx="4047344" cy="918968"/>
          </a:xfrm>
          <a:prstGeom prst="rect">
            <a:avLst/>
          </a:prstGeom>
          <a:solidFill>
            <a:srgbClr val="C00000"/>
          </a:solidFill>
        </p:spPr>
        <p:txBody>
          <a:bodyPr wrap="square" lIns="135000" tIns="135000" rIns="135000" bIns="135000" rtlCol="0">
            <a:spAutoFit/>
          </a:bodyPr>
          <a:lstStyle/>
          <a:p>
            <a:pPr algn="r"/>
            <a:r>
              <a:rPr lang="en-GB" sz="1500" dirty="0">
                <a:solidFill>
                  <a:schemeClr val="bg1"/>
                </a:solidFill>
                <a:latin typeface="Helvetica Neue Light" panose="02000403000000020004" pitchFamily="2" charset="0"/>
              </a:rPr>
              <a:t>Is this enough?</a:t>
            </a:r>
          </a:p>
          <a:p>
            <a:pPr algn="r"/>
            <a:r>
              <a:rPr lang="en-GB" sz="1350" b="1" i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Identify “relevant words” </a:t>
            </a:r>
          </a:p>
          <a:p>
            <a:pPr algn="r"/>
            <a:r>
              <a:rPr lang="en-GB" sz="1350" b="1" i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and “relevant documents”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409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43DAA7-211F-0F4E-85D4-F878CC76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531" y="277718"/>
            <a:ext cx="4427525" cy="1105789"/>
          </a:xfrm>
        </p:spPr>
        <p:txBody>
          <a:bodyPr/>
          <a:lstStyle/>
          <a:p>
            <a:r>
              <a:rPr lang="en-US" b="1" dirty="0">
                <a:latin typeface="Helvetica Neue" panose="02000503000000020004" pitchFamily="2" charset="0"/>
              </a:rPr>
              <a:t>Document Search</a:t>
            </a:r>
            <a:br>
              <a:rPr lang="en-US" b="1" dirty="0">
                <a:latin typeface="Helvetica Neue" panose="02000503000000020004" pitchFamily="2" charset="0"/>
              </a:rPr>
            </a:br>
            <a:r>
              <a:rPr lang="en-US" sz="1800" dirty="0">
                <a:latin typeface="Helvetica Neue Light" panose="02000403000000020004" pitchFamily="2" charset="0"/>
              </a:rPr>
              <a:t>Relevant Keywords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E091E9-97F0-A34F-80FF-9F9C412ABD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0531" y="1094874"/>
            <a:ext cx="3227460" cy="32319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b="0" dirty="0">
                <a:latin typeface="Helvetica Neue" panose="02000503000000020004" pitchFamily="2" charset="0"/>
              </a:rPr>
              <a:t>Relevance: which keywords are more helpful in describing the content of the document?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FF0000"/>
                </a:solidFill>
                <a:latin typeface="Helvetica Neue" panose="02000503000000020004" pitchFamily="2" charset="0"/>
              </a:rPr>
              <a:t>	Relevance ≠ Frequency</a:t>
            </a:r>
          </a:p>
          <a:p>
            <a:endParaRPr lang="en-US" sz="1400" b="0" dirty="0">
              <a:latin typeface="Helvetica Neue" panose="02000503000000020004" pitchFamily="2" charset="0"/>
            </a:endParaRPr>
          </a:p>
          <a:p>
            <a:endParaRPr lang="en-US" sz="1400" b="0" dirty="0">
              <a:latin typeface="Helvetica Neue" panose="02000503000000020004" pitchFamily="2" charset="0"/>
            </a:endParaRPr>
          </a:p>
          <a:p>
            <a:endParaRPr lang="en-US" sz="1400" b="0" dirty="0">
              <a:latin typeface="Helvetica Neue" panose="02000503000000020004" pitchFamily="2" charset="0"/>
            </a:endParaRPr>
          </a:p>
          <a:p>
            <a:pPr marL="0" indent="0">
              <a:buNone/>
            </a:pPr>
            <a:endParaRPr lang="en-US" sz="1400" b="0" dirty="0">
              <a:latin typeface="Helvetica Neue" panose="02000503000000020004" pitchFamily="2" charset="0"/>
            </a:endParaRPr>
          </a:p>
          <a:p>
            <a:pPr marL="257175" indent="-257175">
              <a:buFont typeface="+mj-lt"/>
              <a:buAutoNum type="arabicPeriod"/>
            </a:pPr>
            <a:r>
              <a:rPr lang="en-US" sz="1400" dirty="0">
                <a:latin typeface="Helvetica Neue" panose="02000503000000020004" pitchFamily="2" charset="0"/>
              </a:rPr>
              <a:t>Term-frequency</a:t>
            </a:r>
            <a:r>
              <a:rPr lang="en-US" sz="1400" b="0" dirty="0">
                <a:latin typeface="Helvetica Neue" panose="02000503000000020004" pitchFamily="2" charset="0"/>
              </a:rPr>
              <a:t>: how many times the term appears in the document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1400" dirty="0">
                <a:latin typeface="Helvetica Neue" panose="02000503000000020004" pitchFamily="2" charset="0"/>
              </a:rPr>
              <a:t>Document-frequency</a:t>
            </a:r>
            <a:r>
              <a:rPr lang="en-US" sz="1400" b="0" dirty="0">
                <a:latin typeface="Helvetica Neue" panose="02000503000000020004" pitchFamily="2" charset="0"/>
              </a:rPr>
              <a:t>: In how many documents the term appears</a:t>
            </a:r>
          </a:p>
          <a:p>
            <a:endParaRPr lang="en-US" sz="1400" b="0" dirty="0">
              <a:latin typeface="Helvetica Neue" panose="0200050300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985BD5-F401-E64E-8EE8-80EC24BA6F98}"/>
              </a:ext>
            </a:extLst>
          </p:cNvPr>
          <p:cNvSpPr txBox="1"/>
          <p:nvPr/>
        </p:nvSpPr>
        <p:spPr>
          <a:xfrm>
            <a:off x="-891811" y="2181777"/>
            <a:ext cx="4047344" cy="826635"/>
          </a:xfrm>
          <a:prstGeom prst="rect">
            <a:avLst/>
          </a:prstGeom>
          <a:solidFill>
            <a:srgbClr val="C00000"/>
          </a:solidFill>
        </p:spPr>
        <p:txBody>
          <a:bodyPr wrap="square" lIns="135000" tIns="135000" rIns="135000" bIns="135000" rtlCol="0">
            <a:spAutoFit/>
          </a:bodyPr>
          <a:lstStyle/>
          <a:p>
            <a:pPr algn="r"/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What keywords are more</a:t>
            </a:r>
            <a:r>
              <a:rPr lang="en-GB" sz="1200" u="sng" dirty="0">
                <a:solidFill>
                  <a:schemeClr val="bg1"/>
                </a:solidFill>
                <a:latin typeface="Helvetica Neue" panose="02000503000000020004" pitchFamily="2" charset="0"/>
              </a:rPr>
              <a:t> likely to be used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 </a:t>
            </a:r>
          </a:p>
          <a:p>
            <a:pPr algn="r"/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to describe the document we want </a:t>
            </a:r>
          </a:p>
          <a:p>
            <a:pPr algn="r"/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and </a:t>
            </a:r>
            <a:r>
              <a:rPr lang="en-GB" sz="1200" u="sng" dirty="0">
                <a:solidFill>
                  <a:schemeClr val="bg1"/>
                </a:solidFill>
                <a:latin typeface="Helvetica Neue" panose="02000503000000020004" pitchFamily="2" charset="0"/>
              </a:rPr>
              <a:t>not other documents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885E3A-ED15-044B-A71A-DE7F8FD2F623}"/>
              </a:ext>
            </a:extLst>
          </p:cNvPr>
          <p:cNvSpPr txBox="1"/>
          <p:nvPr/>
        </p:nvSpPr>
        <p:spPr>
          <a:xfrm>
            <a:off x="440531" y="4048626"/>
            <a:ext cx="2577755" cy="68813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none" lIns="135000" tIns="135000" rIns="135000" bIns="135000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  <a:latin typeface="Helvetica Neue" panose="02000503000000020004" pitchFamily="2" charset="0"/>
              </a:rPr>
              <a:t>TF-IDF: Term Frequency </a:t>
            </a:r>
          </a:p>
          <a:p>
            <a:r>
              <a:rPr lang="en-US" sz="1350" dirty="0">
                <a:solidFill>
                  <a:schemeClr val="bg1"/>
                </a:solidFill>
                <a:latin typeface="Helvetica Neue" panose="02000503000000020004" pitchFamily="2" charset="0"/>
              </a:rPr>
              <a:t> Inverse Document Frequency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C6B280-C070-6C4E-BE96-552A012105FA}"/>
              </a:ext>
            </a:extLst>
          </p:cNvPr>
          <p:cNvSpPr/>
          <p:nvPr/>
        </p:nvSpPr>
        <p:spPr>
          <a:xfrm>
            <a:off x="6271210" y="38045"/>
            <a:ext cx="3512067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25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</a:rPr>
              <a:t>https://</a:t>
            </a:r>
            <a:r>
              <a:rPr lang="en-US" sz="825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</a:rPr>
              <a:t>www.kdnuggets.com</a:t>
            </a:r>
            <a:r>
              <a:rPr lang="en-US" sz="825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</a:rPr>
              <a:t>/2018/08/wtf-</a:t>
            </a:r>
            <a:r>
              <a:rPr lang="en-US" sz="825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</a:rPr>
              <a:t>tf</a:t>
            </a:r>
            <a:r>
              <a:rPr lang="en-US" sz="825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</a:rPr>
              <a:t>-</a:t>
            </a:r>
            <a:r>
              <a:rPr lang="en-US" sz="825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</a:rPr>
              <a:t>idf.html</a:t>
            </a:r>
            <a:endParaRPr lang="en-US" sz="825" dirty="0">
              <a:solidFill>
                <a:schemeClr val="tx1">
                  <a:lumMod val="50000"/>
                  <a:lumOff val="50000"/>
                </a:schemeClr>
              </a:solidFill>
              <a:latin typeface="Helvetica Neue" panose="02000503000000020004" pitchFamily="2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7102B76-0F32-D545-AE26-5396B12F8C36}"/>
              </a:ext>
            </a:extLst>
          </p:cNvPr>
          <p:cNvGrpSpPr/>
          <p:nvPr/>
        </p:nvGrpSpPr>
        <p:grpSpPr>
          <a:xfrm>
            <a:off x="4139646" y="385297"/>
            <a:ext cx="4901570" cy="4024859"/>
            <a:chOff x="5519527" y="131766"/>
            <a:chExt cx="6535427" cy="5366479"/>
          </a:xfrm>
        </p:grpSpPr>
        <p:pic>
          <p:nvPicPr>
            <p:cNvPr id="2050" name="Picture 2" descr="https://cdn-images-1.medium.com/max/1600/1*cWNg9xM7U11QmrdsC1gkbg.png">
              <a:extLst>
                <a:ext uri="{FF2B5EF4-FFF2-40B4-BE49-F238E27FC236}">
                  <a16:creationId xmlns:a16="http://schemas.microsoft.com/office/drawing/2014/main" id="{40112D43-E727-B24C-B7DC-8CFAF7CAA9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9527" y="131766"/>
              <a:ext cx="6535427" cy="53664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11D7A30-3BB8-D749-8FC1-DFDC609A5691}"/>
                </a:ext>
              </a:extLst>
            </p:cNvPr>
            <p:cNvSpPr/>
            <p:nvPr/>
          </p:nvSpPr>
          <p:spPr>
            <a:xfrm>
              <a:off x="5748528" y="2548128"/>
              <a:ext cx="742213" cy="164592"/>
            </a:xfrm>
            <a:prstGeom prst="rect">
              <a:avLst/>
            </a:prstGeom>
            <a:solidFill>
              <a:srgbClr val="454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/>
                <a:t>Frequent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2186D40-6B3E-E44E-98F3-CF3BFDEB7564}"/>
                </a:ext>
              </a:extLst>
            </p:cNvPr>
            <p:cNvSpPr/>
            <p:nvPr/>
          </p:nvSpPr>
          <p:spPr>
            <a:xfrm>
              <a:off x="7863840" y="2548128"/>
              <a:ext cx="742213" cy="164592"/>
            </a:xfrm>
            <a:prstGeom prst="rect">
              <a:avLst/>
            </a:prstGeom>
            <a:solidFill>
              <a:srgbClr val="454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/>
                <a:t>Frequent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0EDD73D-F0FD-E847-9330-EDCDFC4F95A4}"/>
                </a:ext>
              </a:extLst>
            </p:cNvPr>
            <p:cNvSpPr/>
            <p:nvPr/>
          </p:nvSpPr>
          <p:spPr>
            <a:xfrm>
              <a:off x="10095593" y="2548128"/>
              <a:ext cx="742213" cy="164592"/>
            </a:xfrm>
            <a:prstGeom prst="rect">
              <a:avLst/>
            </a:prstGeom>
            <a:solidFill>
              <a:srgbClr val="454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/>
                <a:t>Frequent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E15B4FC-5540-ED40-BA9F-005B058D2D7D}"/>
              </a:ext>
            </a:extLst>
          </p:cNvPr>
          <p:cNvSpPr txBox="1"/>
          <p:nvPr/>
        </p:nvSpPr>
        <p:spPr>
          <a:xfrm>
            <a:off x="4048273" y="3808458"/>
            <a:ext cx="2855475" cy="949745"/>
          </a:xfrm>
          <a:prstGeom prst="rect">
            <a:avLst/>
          </a:prstGeom>
          <a:solidFill>
            <a:srgbClr val="C00000"/>
          </a:solidFill>
        </p:spPr>
        <p:txBody>
          <a:bodyPr wrap="square" lIns="135000" tIns="135000" rIns="135000" bIns="135000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FEW SELECTED KEYWORDS 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IN THE USER QUERY</a:t>
            </a:r>
          </a:p>
          <a:p>
            <a:pPr algn="ctr"/>
            <a:r>
              <a:rPr lang="en-GB" sz="1200" b="1" i="1" dirty="0">
                <a:solidFill>
                  <a:schemeClr val="bg1"/>
                </a:solidFill>
                <a:latin typeface="Helvetica Neue" panose="02000503000000020004" pitchFamily="2" charset="0"/>
              </a:rPr>
              <a:t>What keywords to choose?</a:t>
            </a:r>
            <a:endParaRPr lang="en-GB" sz="1200" b="1" i="1" u="sng" dirty="0">
              <a:solidFill>
                <a:schemeClr val="bg1"/>
              </a:solidFill>
              <a:latin typeface="Helvetica Neue" panose="02000503000000020004" pitchFamily="2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94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  <p:bldP spid="13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erson, outdoor, sport, archery&#10;&#10;Description automatically generated">
            <a:extLst>
              <a:ext uri="{FF2B5EF4-FFF2-40B4-BE49-F238E27FC236}">
                <a16:creationId xmlns:a16="http://schemas.microsoft.com/office/drawing/2014/main" id="{59966F0F-6BA2-8A42-AEE5-A70B2BE63C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80104" y="0"/>
            <a:ext cx="5170348" cy="5143500"/>
          </a:xfrm>
          <a:prstGeom prst="rect">
            <a:avLst/>
          </a:prstGeom>
          <a:ln w="127000">
            <a:solidFill>
              <a:schemeClr val="tx1"/>
            </a:solidFill>
          </a:ln>
        </p:spPr>
      </p:pic>
      <p:pic>
        <p:nvPicPr>
          <p:cNvPr id="11" name="Picture 10" descr="A picture containing indoor, person&#10;&#10;Description automatically generated">
            <a:extLst>
              <a:ext uri="{FF2B5EF4-FFF2-40B4-BE49-F238E27FC236}">
                <a16:creationId xmlns:a16="http://schemas.microsoft.com/office/drawing/2014/main" id="{9C15ABA2-BE9F-E747-B167-FB3FF64C57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1374" y="0"/>
            <a:ext cx="4817259" cy="5163728"/>
          </a:xfrm>
          <a:prstGeom prst="rect">
            <a:avLst/>
          </a:prstGeom>
          <a:ln w="127000"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F5A6715-4A7D-8F4C-9934-3B1F42970739}"/>
              </a:ext>
            </a:extLst>
          </p:cNvPr>
          <p:cNvSpPr txBox="1"/>
          <p:nvPr/>
        </p:nvSpPr>
        <p:spPr>
          <a:xfrm>
            <a:off x="-631234" y="4124401"/>
            <a:ext cx="5272607" cy="1039327"/>
          </a:xfrm>
          <a:prstGeom prst="rect">
            <a:avLst/>
          </a:prstGeom>
          <a:gradFill>
            <a:gsLst>
              <a:gs pos="12000">
                <a:schemeClr val="tx1">
                  <a:lumMod val="65000"/>
                  <a:lumOff val="35000"/>
                  <a:alpha val="0"/>
                </a:schemeClr>
              </a:gs>
              <a:gs pos="91000">
                <a:schemeClr val="tx1">
                  <a:alpha val="65000"/>
                </a:schemeClr>
              </a:gs>
            </a:gsLst>
            <a:lin ang="5400000" scaled="1"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algn="ctr" defTabSz="430213">
              <a:spcAft>
                <a:spcPts val="400"/>
              </a:spcAft>
              <a:buSzPct val="100000"/>
            </a:pPr>
            <a:r>
              <a:rPr lang="en-US" sz="2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TRADITIONAL</a:t>
            </a:r>
          </a:p>
          <a:p>
            <a:pPr algn="ctr" defTabSz="430213">
              <a:spcAft>
                <a:spcPts val="400"/>
              </a:spcAft>
              <a:buSzPct val="100000"/>
            </a:pPr>
            <a:r>
              <a:rPr lang="en-US" sz="2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SEARCH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B5CD52-667D-404F-B8F7-5A0E67C485ED}"/>
              </a:ext>
            </a:extLst>
          </p:cNvPr>
          <p:cNvSpPr txBox="1"/>
          <p:nvPr/>
        </p:nvSpPr>
        <p:spPr>
          <a:xfrm>
            <a:off x="4413699" y="4126194"/>
            <a:ext cx="5272607" cy="1039327"/>
          </a:xfrm>
          <a:prstGeom prst="rect">
            <a:avLst/>
          </a:prstGeom>
          <a:gradFill>
            <a:gsLst>
              <a:gs pos="12000">
                <a:schemeClr val="tx1">
                  <a:lumMod val="65000"/>
                  <a:lumOff val="35000"/>
                  <a:alpha val="0"/>
                </a:schemeClr>
              </a:gs>
              <a:gs pos="91000">
                <a:schemeClr val="tx1">
                  <a:alpha val="65000"/>
                </a:schemeClr>
              </a:gs>
            </a:gsLst>
            <a:lin ang="5400000" scaled="1"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marL="0" algn="ctr" defTabSz="430213">
              <a:spcAft>
                <a:spcPts val="400"/>
              </a:spcAft>
              <a:buSzPct val="100000"/>
            </a:pPr>
            <a:r>
              <a:rPr lang="en-US" sz="2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EXPLORATORY</a:t>
            </a:r>
          </a:p>
          <a:p>
            <a:pPr marL="0" algn="ctr" defTabSz="430213">
              <a:spcAft>
                <a:spcPts val="400"/>
              </a:spcAft>
              <a:buSzPct val="100000"/>
            </a:pPr>
            <a:r>
              <a:rPr lang="en-US" sz="2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SEARCH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49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1B8FADD-88C2-6C43-A405-F2F57CCE4E80}"/>
              </a:ext>
            </a:extLst>
          </p:cNvPr>
          <p:cNvSpPr/>
          <p:nvPr/>
        </p:nvSpPr>
        <p:spPr>
          <a:xfrm>
            <a:off x="-38154" y="483577"/>
            <a:ext cx="557699" cy="1023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Rounded Rectangle 3"/>
          <p:cNvSpPr/>
          <p:nvPr/>
        </p:nvSpPr>
        <p:spPr>
          <a:xfrm>
            <a:off x="2328456" y="1710234"/>
            <a:ext cx="1492009" cy="1895744"/>
          </a:xfrm>
          <a:prstGeom prst="roundRect">
            <a:avLst>
              <a:gd name="adj" fmla="val 5198"/>
            </a:avLst>
          </a:prstGeom>
          <a:noFill/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952796" y="1708987"/>
            <a:ext cx="1485855" cy="1895744"/>
          </a:xfrm>
          <a:prstGeom prst="roundRect">
            <a:avLst>
              <a:gd name="adj" fmla="val 7078"/>
            </a:avLst>
          </a:prstGeom>
          <a:noFill/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588518" y="1704399"/>
            <a:ext cx="1589525" cy="1895744"/>
          </a:xfrm>
          <a:prstGeom prst="roundRect">
            <a:avLst>
              <a:gd name="adj" fmla="val 6778"/>
            </a:avLst>
          </a:prstGeom>
          <a:noFill/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397682" y="1704399"/>
            <a:ext cx="1563975" cy="1895744"/>
          </a:xfrm>
          <a:prstGeom prst="roundRect">
            <a:avLst>
              <a:gd name="adj" fmla="val 6778"/>
            </a:avLst>
          </a:prstGeom>
          <a:noFill/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174829" y="575895"/>
            <a:ext cx="1454803" cy="557456"/>
          </a:xfrm>
          <a:prstGeom prst="roundRect">
            <a:avLst/>
          </a:prstGeom>
          <a:solidFill>
            <a:schemeClr val="bg1"/>
          </a:solidFill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Documents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328456" y="1697613"/>
            <a:ext cx="1492009" cy="486000"/>
          </a:xfrm>
          <a:prstGeom prst="roundRect">
            <a:avLst/>
          </a:prstGeom>
          <a:pattFill prst="dkUpDiag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>
                    <a:lumMod val="50000"/>
                  </a:schemeClr>
                </a:solidFill>
                <a:effectLst>
                  <a:outerShdw blurRad="203200" dist="584200" algn="ctr" rotWithShape="0">
                    <a:schemeClr val="bg1"/>
                  </a:outerShdw>
                </a:effectLst>
                <a:latin typeface="Helvetica Neue" charset="0"/>
                <a:ea typeface="Helvetica Neue" charset="0"/>
                <a:cs typeface="Helvetica Neue" charset="0"/>
              </a:rPr>
              <a:t>Words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952795" y="1697613"/>
            <a:ext cx="1483758" cy="486000"/>
          </a:xfrm>
          <a:prstGeom prst="roundRect">
            <a:avLst/>
          </a:prstGeom>
          <a:pattFill prst="dkUpDiag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Meta-Data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397682" y="1697613"/>
            <a:ext cx="1563976" cy="473378"/>
          </a:xfrm>
          <a:prstGeom prst="roundRect">
            <a:avLst/>
          </a:prstGeom>
          <a:pattFill prst="dkUpDiag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Web-Tables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81013" y="2246545"/>
            <a:ext cx="1234633" cy="67172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Citation Graph </a:t>
            </a:r>
          </a:p>
          <a:p>
            <a:pPr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Navigation</a:t>
            </a:r>
          </a:p>
          <a:p>
            <a:pPr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05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[El-</a:t>
            </a:r>
            <a:r>
              <a:rPr lang="en-US" sz="1050" dirty="0" err="1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Arini</a:t>
            </a:r>
            <a:r>
              <a:rPr lang="en-US" sz="105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  et al.’11</a:t>
            </a:r>
          </a:p>
          <a:p>
            <a:pPr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05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 </a:t>
            </a:r>
            <a:r>
              <a:rPr lang="en-US" sz="1050" dirty="0" err="1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Jia</a:t>
            </a:r>
            <a:r>
              <a:rPr lang="en-US" sz="105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 and </a:t>
            </a:r>
            <a:r>
              <a:rPr lang="en-US" sz="1050" dirty="0" err="1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Saule</a:t>
            </a:r>
            <a:r>
              <a:rPr lang="pt-BR" sz="105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’17</a:t>
            </a:r>
            <a:r>
              <a:rPr lang="en-US" sz="105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]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94270" y="2898071"/>
            <a:ext cx="1361120" cy="36394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r"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00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Topic </a:t>
            </a:r>
            <a:r>
              <a:rPr lang="en-US" sz="90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Models</a:t>
            </a:r>
            <a:endParaRPr lang="en-US" sz="1000" dirty="0">
              <a:solidFill>
                <a:schemeClr val="tx1">
                  <a:lumMod val="50000"/>
                </a:schemeClr>
              </a:solidFill>
              <a:latin typeface="Georgia Regular" charset="0"/>
              <a:ea typeface="Georgia Regular" charset="0"/>
              <a:cs typeface="Georgia Regular" charset="0"/>
            </a:endParaRPr>
          </a:p>
          <a:p>
            <a:pPr algn="r"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80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 [Zhu and Wu. ’14]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20578" y="2224446"/>
            <a:ext cx="1660433" cy="57009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defTabSz="430213">
              <a:lnSpc>
                <a:spcPts val="1160"/>
              </a:lnSpc>
              <a:spcAft>
                <a:spcPts val="400"/>
              </a:spcAft>
              <a:buSzPct val="100000"/>
              <a:defRPr b="1">
                <a:solidFill>
                  <a:schemeClr val="bg1"/>
                </a:solidFill>
              </a:defRPr>
            </a:lvl1pPr>
          </a:lstStyle>
          <a:p>
            <a:pPr>
              <a:lnSpc>
                <a:spcPct val="60000"/>
              </a:lnSpc>
            </a:pPr>
            <a:r>
              <a:rPr lang="en-US" sz="1050" b="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Text Classifier</a:t>
            </a:r>
          </a:p>
          <a:p>
            <a:pPr>
              <a:lnSpc>
                <a:spcPct val="60000"/>
              </a:lnSpc>
            </a:pPr>
            <a:r>
              <a:rPr lang="en-US" sz="800" b="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[Liu et al. </a:t>
            </a:r>
            <a:r>
              <a:rPr lang="uk-UA" sz="800" b="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’</a:t>
            </a:r>
            <a:r>
              <a:rPr lang="en-US" sz="800" b="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03</a:t>
            </a:r>
          </a:p>
          <a:p>
            <a:pPr>
              <a:lnSpc>
                <a:spcPct val="60000"/>
              </a:lnSpc>
            </a:pPr>
            <a:r>
              <a:rPr lang="en-US" sz="800" b="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Zhang and Lee’09,</a:t>
            </a:r>
          </a:p>
          <a:p>
            <a:pPr>
              <a:lnSpc>
                <a:spcPct val="60000"/>
              </a:lnSpc>
            </a:pPr>
            <a:r>
              <a:rPr lang="en-US" sz="800" b="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Zhu et al.’13]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590188" y="1697613"/>
            <a:ext cx="1587786" cy="486000"/>
          </a:xfrm>
          <a:prstGeom prst="roundRect">
            <a:avLst/>
          </a:prstGeom>
          <a:pattFill prst="dkUpDiag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Words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62806" y="2824906"/>
            <a:ext cx="1168911" cy="36394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r"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Annotations</a:t>
            </a:r>
          </a:p>
          <a:p>
            <a:pPr algn="r"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05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[Hanafi </a:t>
            </a:r>
            <a:r>
              <a:rPr lang="pt-BR" sz="105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et al.’17]</a:t>
            </a:r>
            <a:endParaRPr lang="en-US" sz="1050" dirty="0">
              <a:solidFill>
                <a:schemeClr val="tx1">
                  <a:lumMod val="50000"/>
                </a:schemeClr>
              </a:solidFill>
              <a:latin typeface="Georgia Regular" charset="0"/>
              <a:ea typeface="Georgia Regular" charset="0"/>
              <a:cs typeface="Georgia Regular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90189" y="2255069"/>
            <a:ext cx="1571264" cy="36394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Regular Expressions</a:t>
            </a:r>
          </a:p>
          <a:p>
            <a:pPr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05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[</a:t>
            </a:r>
            <a:r>
              <a:rPr lang="en-US" sz="1050" dirty="0" err="1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Agichtein</a:t>
            </a:r>
            <a:r>
              <a:rPr lang="en-US" sz="105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 et al.’00]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465677" y="2289554"/>
            <a:ext cx="1285929" cy="36394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Entity Mentions</a:t>
            </a:r>
          </a:p>
          <a:p>
            <a:pPr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05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[Wang et al.’15]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58708" y="3194530"/>
            <a:ext cx="1402949" cy="38728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r"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Schema Matching</a:t>
            </a:r>
          </a:p>
          <a:p>
            <a:pPr algn="r" defTabSz="322660">
              <a:lnSpc>
                <a:spcPts val="1095"/>
              </a:lnSpc>
              <a:spcAft>
                <a:spcPts val="300"/>
              </a:spcAft>
              <a:buSzPct val="100000"/>
            </a:pPr>
            <a:r>
              <a:rPr lang="en-US" sz="105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[</a:t>
            </a:r>
            <a:r>
              <a:rPr lang="en-US" sz="1050" dirty="0" err="1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Yakout</a:t>
            </a:r>
            <a:r>
              <a:rPr lang="en-US" sz="105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 et </a:t>
            </a:r>
            <a:r>
              <a:rPr lang="is-IS" sz="105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al.’18]</a:t>
            </a:r>
            <a:endParaRPr lang="en-US" sz="1050" dirty="0">
              <a:solidFill>
                <a:schemeClr val="tx1">
                  <a:lumMod val="50000"/>
                </a:schemeClr>
              </a:solidFill>
              <a:latin typeface="Georgia Regular" charset="0"/>
              <a:ea typeface="Georgia Regular" charset="0"/>
              <a:cs typeface="Georgia Regular" charset="0"/>
            </a:endParaRPr>
          </a:p>
        </p:txBody>
      </p:sp>
      <p:cxnSp>
        <p:nvCxnSpPr>
          <p:cNvPr id="22" name="Elbow Connector 21"/>
          <p:cNvCxnSpPr>
            <a:stCxn id="9" idx="2"/>
            <a:endCxn id="11" idx="0"/>
          </p:cNvCxnSpPr>
          <p:nvPr/>
        </p:nvCxnSpPr>
        <p:spPr>
          <a:xfrm rot="16200000" flipH="1">
            <a:off x="4016320" y="1019260"/>
            <a:ext cx="564263" cy="792443"/>
          </a:xfrm>
          <a:prstGeom prst="bentConnector3">
            <a:avLst>
              <a:gd name="adj1" fmla="val 50000"/>
            </a:avLst>
          </a:prstGeom>
          <a:ln w="28575" cmpd="sng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>
            <a:stCxn id="28" idx="2"/>
            <a:endCxn id="16" idx="0"/>
          </p:cNvCxnSpPr>
          <p:nvPr/>
        </p:nvCxnSpPr>
        <p:spPr>
          <a:xfrm rot="5400000">
            <a:off x="6621640" y="1012896"/>
            <a:ext cx="447159" cy="922276"/>
          </a:xfrm>
          <a:prstGeom prst="bentConnector3">
            <a:avLst>
              <a:gd name="adj1" fmla="val 50000"/>
            </a:avLst>
          </a:prstGeom>
          <a:ln w="28575" cmpd="sng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28" idx="2"/>
            <a:endCxn id="12" idx="0"/>
          </p:cNvCxnSpPr>
          <p:nvPr/>
        </p:nvCxnSpPr>
        <p:spPr>
          <a:xfrm rot="16200000" flipH="1">
            <a:off x="7519434" y="1037377"/>
            <a:ext cx="447159" cy="873314"/>
          </a:xfrm>
          <a:prstGeom prst="bentConnector3">
            <a:avLst>
              <a:gd name="adj1" fmla="val 50000"/>
            </a:avLst>
          </a:prstGeom>
          <a:ln w="28575" cmpd="sng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6233695" y="483577"/>
            <a:ext cx="2145323" cy="766877"/>
          </a:xfrm>
          <a:prstGeom prst="roundRect">
            <a:avLst/>
          </a:prstGeom>
          <a:solidFill>
            <a:schemeClr val="bg1"/>
          </a:solidFill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Semi-Structured</a:t>
            </a:r>
            <a:endParaRPr lang="en-US" sz="2100" b="1" dirty="0">
              <a:solidFill>
                <a:schemeClr val="tx1">
                  <a:lumMod val="50000"/>
                </a:schemeClr>
              </a:solidFill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  <a:p>
            <a:pPr algn="ctr"/>
            <a:r>
              <a:rPr lang="en-US" sz="2100" b="1" dirty="0">
                <a:solidFill>
                  <a:schemeClr val="tx1">
                    <a:lumMod val="50000"/>
                  </a:schemeClr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information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61194" y="798602"/>
            <a:ext cx="2064989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defTabSz="322660">
              <a:spcAft>
                <a:spcPts val="300"/>
              </a:spcAft>
              <a:buSzPct val="100000"/>
            </a:pP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SEARCHING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FOR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01879" y="1761177"/>
            <a:ext cx="1899174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defTabSz="322660">
              <a:spcAft>
                <a:spcPts val="300"/>
              </a:spcAft>
              <a:buSzPct val="100000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BY 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LOOKING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 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AT</a:t>
            </a:r>
          </a:p>
        </p:txBody>
      </p:sp>
      <p:cxnSp>
        <p:nvCxnSpPr>
          <p:cNvPr id="258" name="Elbow Connector 257"/>
          <p:cNvCxnSpPr>
            <a:stCxn id="9" idx="2"/>
            <a:endCxn id="10" idx="0"/>
          </p:cNvCxnSpPr>
          <p:nvPr/>
        </p:nvCxnSpPr>
        <p:spPr>
          <a:xfrm rot="5400000">
            <a:off x="3206215" y="1001598"/>
            <a:ext cx="564263" cy="827770"/>
          </a:xfrm>
          <a:prstGeom prst="bentConnector3">
            <a:avLst>
              <a:gd name="adj1" fmla="val 50000"/>
            </a:avLst>
          </a:prstGeom>
          <a:ln w="28575" cmpd="sng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1" name="TextBox 260"/>
          <p:cNvSpPr txBox="1"/>
          <p:nvPr/>
        </p:nvSpPr>
        <p:spPr>
          <a:xfrm>
            <a:off x="445525" y="2478658"/>
            <a:ext cx="1329210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defTabSz="322660">
              <a:spcAft>
                <a:spcPts val="300"/>
              </a:spcAft>
              <a:buSzPct val="100000"/>
            </a:pP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APPLYING</a:t>
            </a:r>
            <a:endParaRPr lang="en-US" dirty="0">
              <a:solidFill>
                <a:schemeClr val="tx1">
                  <a:lumMod val="50000"/>
                </a:schemeClr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959805" y="3253993"/>
            <a:ext cx="1468345" cy="36394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r"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Entity Linking</a:t>
            </a:r>
          </a:p>
          <a:p>
            <a:pPr algn="r"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05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[</a:t>
            </a:r>
            <a:r>
              <a:rPr lang="en-US" sz="1050" dirty="0" err="1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Bordino</a:t>
            </a:r>
            <a:r>
              <a:rPr lang="en-US" sz="105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 et al. ’13</a:t>
            </a:r>
            <a:r>
              <a:rPr lang="pt-BR" sz="105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]</a:t>
            </a:r>
            <a:endParaRPr lang="en-US" sz="1050" dirty="0">
              <a:solidFill>
                <a:schemeClr val="tx1">
                  <a:lumMod val="50000"/>
                </a:schemeClr>
              </a:solidFill>
              <a:latin typeface="Georgia Regular" charset="0"/>
              <a:ea typeface="Georgia Regular" charset="0"/>
              <a:cs typeface="Georgia Regular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311094" y="3256704"/>
            <a:ext cx="1620848" cy="31976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defTabSz="430213">
              <a:lnSpc>
                <a:spcPct val="60000"/>
              </a:lnSpc>
              <a:spcAft>
                <a:spcPts val="400"/>
              </a:spcAft>
              <a:buSzPct val="100000"/>
            </a:pPr>
            <a:r>
              <a:rPr lang="en-US" sz="1050" dirty="0">
                <a:solidFill>
                  <a:schemeClr val="tx1">
                    <a:lumMod val="50000"/>
                  </a:schemeClr>
                </a:solidFill>
                <a:latin typeface="Georgia Regular" charset="0"/>
              </a:rPr>
              <a:t>Segmentation</a:t>
            </a:r>
          </a:p>
          <a:p>
            <a:pPr defTabSz="430213">
              <a:lnSpc>
                <a:spcPct val="60000"/>
              </a:lnSpc>
              <a:spcAft>
                <a:spcPts val="400"/>
              </a:spcAft>
              <a:buSzPct val="100000"/>
            </a:pPr>
            <a:r>
              <a:rPr lang="en-US" sz="800" dirty="0">
                <a:solidFill>
                  <a:schemeClr val="tx1">
                    <a:lumMod val="50000"/>
                  </a:schemeClr>
                </a:solidFill>
                <a:latin typeface="Georgia Regular" charset="0"/>
              </a:rPr>
              <a:t>[Papadimitriou et al. ’17]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2311094" y="3684830"/>
            <a:ext cx="3125459" cy="486000"/>
          </a:xfrm>
          <a:prstGeom prst="roundRect">
            <a:avLst/>
          </a:prstGeom>
          <a:pattFill prst="dkUpDiag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>
                    <a:lumMod val="50000"/>
                  </a:schemeClr>
                </a:solidFill>
                <a:effectLst>
                  <a:outerShdw blurRad="203200" dist="584200" algn="ctr" rotWithShape="0">
                    <a:schemeClr val="bg1"/>
                  </a:outerShdw>
                </a:effectLst>
                <a:latin typeface="Helvetica Neue" charset="0"/>
                <a:ea typeface="Helvetica Neue" charset="0"/>
                <a:cs typeface="Helvetica Neue" charset="0"/>
              </a:rPr>
              <a:t>Documents/Citations/Queries recommendations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45525" y="3750224"/>
            <a:ext cx="1497526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defTabSz="322660">
              <a:spcAft>
                <a:spcPts val="300"/>
              </a:spcAft>
              <a:buSzPct val="100000"/>
            </a:pP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PRODUCES</a:t>
            </a:r>
            <a:endParaRPr lang="en-US" dirty="0">
              <a:solidFill>
                <a:schemeClr val="tx1">
                  <a:lumMod val="50000"/>
                </a:schemeClr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583542" y="3230626"/>
            <a:ext cx="1353256" cy="36394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Entity Extraction</a:t>
            </a:r>
          </a:p>
          <a:p>
            <a:pPr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05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[Ritter et al.’15]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5568988" y="3684835"/>
            <a:ext cx="1608987" cy="486000"/>
          </a:xfrm>
          <a:prstGeom prst="roundRect">
            <a:avLst/>
          </a:prstGeom>
          <a:pattFill prst="dkUpDiag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>
                    <a:lumMod val="50000"/>
                  </a:schemeClr>
                </a:solidFill>
                <a:effectLst>
                  <a:outerShdw blurRad="203200" dist="584200" algn="ctr" rotWithShape="0">
                    <a:schemeClr val="bg1"/>
                  </a:outerShdw>
                </a:effectLst>
                <a:latin typeface="Helvetica Neue" charset="0"/>
                <a:ea typeface="Helvetica Neue" charset="0"/>
                <a:cs typeface="Helvetica Neue" charset="0"/>
              </a:rPr>
              <a:t>Relation Extraction</a:t>
            </a:r>
          </a:p>
          <a:p>
            <a:pPr algn="ctr"/>
            <a:r>
              <a:rPr lang="en-US" sz="1100" dirty="0">
                <a:solidFill>
                  <a:schemeClr val="tx1">
                    <a:lumMod val="50000"/>
                  </a:schemeClr>
                </a:solidFill>
                <a:effectLst>
                  <a:outerShdw blurRad="203200" dist="584200" algn="ctr" rotWithShape="0">
                    <a:schemeClr val="bg1"/>
                  </a:outerShdw>
                </a:effectLst>
                <a:latin typeface="Helvetica Neue" charset="0"/>
                <a:ea typeface="Helvetica Neue" charset="0"/>
                <a:cs typeface="Helvetica Neue" charset="0"/>
              </a:rPr>
              <a:t>Document Matching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7397682" y="3680348"/>
            <a:ext cx="1563975" cy="486000"/>
          </a:xfrm>
          <a:prstGeom prst="roundRect">
            <a:avLst/>
          </a:prstGeom>
          <a:pattFill prst="dkUpDiag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>
                    <a:lumMod val="50000"/>
                  </a:schemeClr>
                </a:solidFill>
                <a:effectLst>
                  <a:outerShdw blurRad="203200" dist="584200" algn="ctr" rotWithShape="0">
                    <a:schemeClr val="bg1"/>
                  </a:outerShdw>
                </a:effectLst>
                <a:latin typeface="Helvetica Neue" charset="0"/>
                <a:ea typeface="Helvetica Neue" charset="0"/>
                <a:cs typeface="Helvetica Neue" charset="0"/>
              </a:rPr>
              <a:t>Entity Augmentation</a:t>
            </a:r>
          </a:p>
          <a:p>
            <a:pPr algn="ctr"/>
            <a:r>
              <a:rPr lang="en-US" sz="1100" dirty="0">
                <a:solidFill>
                  <a:schemeClr val="tx1">
                    <a:lumMod val="50000"/>
                  </a:schemeClr>
                </a:solidFill>
                <a:effectLst>
                  <a:outerShdw blurRad="203200" dist="584200" algn="ctr" rotWithShape="0">
                    <a:schemeClr val="bg1"/>
                  </a:outerShdw>
                </a:effectLst>
                <a:latin typeface="Helvetica Neue" charset="0"/>
                <a:ea typeface="Helvetica Neue" charset="0"/>
                <a:cs typeface="Helvetica Neue" charset="0"/>
              </a:rPr>
              <a:t>Concept Expansion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8EBE55-6B7A-A34A-8780-A164E422AA24}"/>
              </a:ext>
            </a:extLst>
          </p:cNvPr>
          <p:cNvSpPr/>
          <p:nvPr/>
        </p:nvSpPr>
        <p:spPr>
          <a:xfrm>
            <a:off x="5453915" y="184417"/>
            <a:ext cx="3652014" cy="4398745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95312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43DAA7-211F-0F4E-85D4-F878CC76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531" y="277718"/>
            <a:ext cx="4427525" cy="1105789"/>
          </a:xfrm>
        </p:spPr>
        <p:txBody>
          <a:bodyPr/>
          <a:lstStyle/>
          <a:p>
            <a:r>
              <a:rPr lang="en-US" b="1" dirty="0">
                <a:latin typeface="Helvetica Neue" panose="02000503000000020004" pitchFamily="2" charset="0"/>
              </a:rPr>
              <a:t>Documents as Examples</a:t>
            </a:r>
            <a:br>
              <a:rPr lang="en-US" b="1" dirty="0">
                <a:latin typeface="Helvetica Neue" panose="02000503000000020004" pitchFamily="2" charset="0"/>
              </a:rPr>
            </a:br>
            <a:r>
              <a:rPr lang="en-US" sz="1800" dirty="0">
                <a:latin typeface="Helvetica Neue Light" panose="02000403000000020004" pitchFamily="2" charset="0"/>
              </a:rPr>
              <a:t>Exemplar documents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E091E9-97F0-A34F-80FF-9F9C412ABD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0530" y="1014214"/>
            <a:ext cx="3776237" cy="3312561"/>
          </a:xfrm>
        </p:spPr>
        <p:txBody>
          <a:bodyPr wrap="square">
            <a:noAutofit/>
          </a:bodyPr>
          <a:lstStyle/>
          <a:p>
            <a:pPr marL="0" indent="0">
              <a:buNone/>
            </a:pPr>
            <a:r>
              <a:rPr lang="en-GB" sz="1600" b="0" dirty="0">
                <a:latin typeface="Helvetica Neue" panose="02000503000000020004" pitchFamily="2" charset="0"/>
              </a:rPr>
              <a:t>Set </a:t>
            </a:r>
            <a:r>
              <a:rPr lang="en-GB" sz="1600" u="sng" dirty="0">
                <a:latin typeface="Helvetica Neue" panose="02000503000000020004" pitchFamily="2" charset="0"/>
              </a:rPr>
              <a:t>of exemplar documents </a:t>
            </a:r>
          </a:p>
          <a:p>
            <a:pPr marL="0" indent="0">
              <a:buNone/>
            </a:pPr>
            <a:r>
              <a:rPr lang="en-GB" sz="1600" b="0" dirty="0">
                <a:latin typeface="Helvetica Neue" panose="02000503000000020004" pitchFamily="2" charset="0"/>
              </a:rPr>
              <a:t>rather than a set of keywords. </a:t>
            </a:r>
          </a:p>
          <a:p>
            <a:pPr marL="0" indent="0">
              <a:buNone/>
            </a:pPr>
            <a:endParaRPr lang="en-GB" sz="1600" b="0" dirty="0">
              <a:latin typeface="Helvetica Neue" panose="02000503000000020004" pitchFamily="2" charset="0"/>
            </a:endParaRPr>
          </a:p>
          <a:p>
            <a:endParaRPr lang="en-GB" sz="1600" b="0" dirty="0">
              <a:latin typeface="Helvetica Neue" panose="02000503000000020004" pitchFamily="2" charset="0"/>
            </a:endParaRPr>
          </a:p>
          <a:p>
            <a:endParaRPr lang="en-GB" sz="2400" b="0" dirty="0">
              <a:latin typeface="Helvetica Neue" panose="02000503000000020004" pitchFamily="2" charset="0"/>
            </a:endParaRPr>
          </a:p>
          <a:p>
            <a:pPr marL="0" indent="0">
              <a:buNone/>
            </a:pPr>
            <a:r>
              <a:rPr lang="en-US" sz="1200" b="0" i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Identify what makes them </a:t>
            </a:r>
            <a:r>
              <a:rPr lang="en-US" sz="1200" b="0" i="1" u="sng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special</a:t>
            </a:r>
            <a:r>
              <a:rPr lang="en-US" sz="1200" b="0" i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, i.e., relevant</a:t>
            </a:r>
          </a:p>
          <a:p>
            <a:pPr marL="0" indent="0">
              <a:buNone/>
            </a:pPr>
            <a:endParaRPr lang="en-US" sz="1600" b="0" dirty="0">
              <a:latin typeface="Helvetica Neue" panose="02000503000000020004" pitchFamily="2" charset="0"/>
            </a:endParaRPr>
          </a:p>
          <a:p>
            <a:endParaRPr lang="en-US" sz="1600" b="0" dirty="0">
              <a:latin typeface="Helvetica Neue" panose="02000503000000020004" pitchFamily="2" charset="0"/>
            </a:endParaRPr>
          </a:p>
          <a:p>
            <a:endParaRPr lang="en-US" sz="1600" b="0" dirty="0">
              <a:latin typeface="Helvetica Neue" panose="02000503000000020004" pitchFamily="2" charset="0"/>
            </a:endParaRPr>
          </a:p>
          <a:p>
            <a:pPr marL="0" indent="0">
              <a:buNone/>
            </a:pPr>
            <a:endParaRPr lang="en-US" sz="1600" b="0" dirty="0">
              <a:latin typeface="Helvetica Neue" panose="02000503000000020004" pitchFamily="2" charset="0"/>
            </a:endParaRPr>
          </a:p>
          <a:p>
            <a:endParaRPr lang="en-US" sz="1600" b="0" dirty="0">
              <a:latin typeface="Helvetica Neue" panose="0200050300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985BD5-F401-E64E-8EE8-80EC24BA6F98}"/>
              </a:ext>
            </a:extLst>
          </p:cNvPr>
          <p:cNvSpPr txBox="1"/>
          <p:nvPr/>
        </p:nvSpPr>
        <p:spPr>
          <a:xfrm>
            <a:off x="4283016" y="3233402"/>
            <a:ext cx="4540847" cy="1357549"/>
          </a:xfrm>
          <a:prstGeom prst="rect">
            <a:avLst/>
          </a:prstGeom>
          <a:solidFill>
            <a:srgbClr val="C00000"/>
          </a:solidFill>
        </p:spPr>
        <p:txBody>
          <a:bodyPr wrap="square" lIns="135000" tIns="135000" rIns="135000" bIns="135000" rtlCol="0">
            <a:spAutoFit/>
          </a:bodyPr>
          <a:lstStyle/>
          <a:p>
            <a:pPr algn="ctr"/>
            <a:r>
              <a:rPr lang="en-GB" sz="1350" b="1" dirty="0">
                <a:solidFill>
                  <a:schemeClr val="bg1"/>
                </a:solidFill>
                <a:latin typeface="Helvetica Neue" panose="02000503000000020004" pitchFamily="2" charset="0"/>
              </a:rPr>
              <a:t>PROBLEM</a:t>
            </a:r>
            <a:r>
              <a:rPr lang="en-GB" sz="1350" dirty="0">
                <a:solidFill>
                  <a:schemeClr val="bg1"/>
                </a:solidFill>
                <a:latin typeface="Helvetica Neue" panose="02000503000000020004" pitchFamily="2" charset="0"/>
              </a:rPr>
              <a:t>:</a:t>
            </a:r>
            <a:r>
              <a:rPr lang="en-GB" sz="1350" b="1" dirty="0">
                <a:solidFill>
                  <a:schemeClr val="bg1"/>
                </a:solidFill>
                <a:latin typeface="Helvetica Neue" panose="02000503000000020004" pitchFamily="2" charset="0"/>
              </a:rPr>
              <a:t>MISSING NEGATIVE CLASS</a:t>
            </a:r>
            <a:endParaRPr lang="en-GB" sz="1350" b="1" i="1" dirty="0">
              <a:solidFill>
                <a:schemeClr val="bg1"/>
              </a:solidFill>
              <a:latin typeface="Helvetica Neue" panose="02000503000000020004" pitchFamily="2" charset="0"/>
            </a:endParaRPr>
          </a:p>
          <a:p>
            <a:pPr algn="ctr"/>
            <a:r>
              <a:rPr lang="en-GB" sz="1500" b="1" i="1" dirty="0">
                <a:solidFill>
                  <a:schemeClr val="bg1"/>
                </a:solidFill>
                <a:latin typeface="Helvetica Neue" panose="02000503000000020004" pitchFamily="2" charset="0"/>
              </a:rPr>
              <a:t>Few positive examples</a:t>
            </a:r>
            <a:r>
              <a:rPr lang="en-GB" sz="1500" dirty="0">
                <a:solidFill>
                  <a:schemeClr val="bg1"/>
                </a:solidFill>
                <a:latin typeface="Helvetica Neue" panose="02000503000000020004" pitchFamily="2" charset="0"/>
              </a:rPr>
              <a:t> and </a:t>
            </a:r>
          </a:p>
          <a:p>
            <a:pPr algn="ctr"/>
            <a:r>
              <a:rPr lang="en-GB" sz="1500" dirty="0">
                <a:solidFill>
                  <a:schemeClr val="bg1"/>
                </a:solidFill>
                <a:latin typeface="Helvetica Neue" panose="02000503000000020004" pitchFamily="2" charset="0"/>
              </a:rPr>
              <a:t>a </a:t>
            </a:r>
            <a:r>
              <a:rPr lang="en-GB" sz="1500" b="1" i="1" dirty="0">
                <a:solidFill>
                  <a:schemeClr val="bg1"/>
                </a:solidFill>
                <a:latin typeface="Helvetica Neue" panose="02000503000000020004" pitchFamily="2" charset="0"/>
              </a:rPr>
              <a:t>large set of unknown.</a:t>
            </a:r>
          </a:p>
          <a:p>
            <a:pPr algn="ctr"/>
            <a:r>
              <a:rPr lang="en-GB" sz="1350" dirty="0">
                <a:solidFill>
                  <a:schemeClr val="bg1"/>
                </a:solidFill>
                <a:latin typeface="Helvetica Neue" panose="02000503000000020004" pitchFamily="2" charset="0"/>
              </a:rPr>
              <a:t>What </a:t>
            </a:r>
            <a:r>
              <a:rPr lang="en-GB" sz="1350" i="1" u="sng" dirty="0">
                <a:solidFill>
                  <a:schemeClr val="bg1"/>
                </a:solidFill>
                <a:latin typeface="Helvetica Neue" panose="02000503000000020004" pitchFamily="2" charset="0"/>
              </a:rPr>
              <a:t>features</a:t>
            </a:r>
            <a:r>
              <a:rPr lang="en-GB" sz="1350" dirty="0">
                <a:solidFill>
                  <a:schemeClr val="bg1"/>
                </a:solidFill>
                <a:latin typeface="Helvetica Neue" panose="02000503000000020004" pitchFamily="2" charset="0"/>
              </a:rPr>
              <a:t> can </a:t>
            </a:r>
            <a:r>
              <a:rPr lang="en-GB" sz="1350" i="1" u="sng" dirty="0">
                <a:solidFill>
                  <a:schemeClr val="bg1"/>
                </a:solidFill>
                <a:latin typeface="Helvetica Neue" panose="02000503000000020004" pitchFamily="2" charset="0"/>
              </a:rPr>
              <a:t>discriminate</a:t>
            </a:r>
            <a:r>
              <a:rPr lang="en-GB" sz="1350" dirty="0">
                <a:solidFill>
                  <a:schemeClr val="bg1"/>
                </a:solidFill>
                <a:latin typeface="Helvetica Neue" panose="02000503000000020004" pitchFamily="2" charset="0"/>
              </a:rPr>
              <a:t> relevant and irrelevant? </a:t>
            </a:r>
          </a:p>
          <a:p>
            <a:pPr algn="ctr"/>
            <a:r>
              <a:rPr lang="en-GB" sz="1350" dirty="0">
                <a:solidFill>
                  <a:schemeClr val="bg1"/>
                </a:solidFill>
                <a:latin typeface="Helvetica Neue" panose="02000503000000020004" pitchFamily="2" charset="0"/>
              </a:rPr>
              <a:t>Would be better to have </a:t>
            </a:r>
            <a:r>
              <a:rPr lang="en-GB" sz="1350" i="1" u="sng" dirty="0">
                <a:solidFill>
                  <a:schemeClr val="bg1"/>
                </a:solidFill>
                <a:latin typeface="Helvetica Neue" panose="02000503000000020004" pitchFamily="2" charset="0"/>
              </a:rPr>
              <a:t>some negative examples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FF7986EF-8D0C-C841-9FE1-9AA4ECD210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6337" y="1014214"/>
            <a:ext cx="2159346" cy="2004129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9E713652-3811-414E-A59D-57DD458EA00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1931" y="963895"/>
            <a:ext cx="2201932" cy="20637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E0B335-07A3-3D46-8FE7-EE3C488E7948}"/>
              </a:ext>
            </a:extLst>
          </p:cNvPr>
          <p:cNvSpPr txBox="1"/>
          <p:nvPr/>
        </p:nvSpPr>
        <p:spPr>
          <a:xfrm>
            <a:off x="5506718" y="701413"/>
            <a:ext cx="23711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latin typeface="Helvetica Neue" panose="02000503000000020004" pitchFamily="2" charset="0"/>
              </a:rPr>
              <a:t>Find me movies like these: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33CC4B-DD56-5144-B5F8-F1304B26E559}"/>
              </a:ext>
            </a:extLst>
          </p:cNvPr>
          <p:cNvSpPr txBox="1"/>
          <p:nvPr/>
        </p:nvSpPr>
        <p:spPr>
          <a:xfrm>
            <a:off x="320137" y="3010023"/>
            <a:ext cx="3681840" cy="1311383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none" lIns="135000" tIns="135000" rIns="135000" bIns="135000" rtlCol="0">
            <a:spAutoFit/>
          </a:bodyPr>
          <a:lstStyle/>
          <a:p>
            <a:r>
              <a:rPr lang="en-GB" sz="1350" b="1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Example-based Document Search</a:t>
            </a:r>
            <a:r>
              <a:rPr lang="en-GB" sz="1350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 </a:t>
            </a:r>
          </a:p>
          <a:p>
            <a:r>
              <a:rPr lang="en-GB" sz="1350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Given a corpus of documents D, </a:t>
            </a:r>
          </a:p>
          <a:p>
            <a:r>
              <a:rPr lang="en-GB" sz="1350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and a small set of relevant documents (</a:t>
            </a:r>
            <a:r>
              <a:rPr lang="en-GB" sz="1350" dirty="0" err="1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D</a:t>
            </a:r>
            <a:r>
              <a:rPr lang="en-GB" sz="1350" baseline="-25000" dirty="0" err="1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rel</a:t>
            </a:r>
            <a:r>
              <a:rPr lang="en-GB" sz="1350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), </a:t>
            </a:r>
          </a:p>
          <a:p>
            <a:r>
              <a:rPr lang="en-GB" sz="1350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identify a set of answer documents D</a:t>
            </a:r>
            <a:r>
              <a:rPr lang="en-GB" sz="1350" baseline="-25000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A</a:t>
            </a:r>
            <a:r>
              <a:rPr lang="en-GB" sz="1350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 </a:t>
            </a:r>
          </a:p>
          <a:p>
            <a:r>
              <a:rPr lang="en-GB" sz="1350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such that </a:t>
            </a:r>
            <a:r>
              <a:rPr lang="en-GB" sz="1350" dirty="0" err="1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D</a:t>
            </a:r>
            <a:r>
              <a:rPr lang="en-GB" sz="1350" baseline="-25000" dirty="0" err="1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rel</a:t>
            </a:r>
            <a:r>
              <a:rPr lang="en-GB" sz="1350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 ⊆ D</a:t>
            </a:r>
            <a:r>
              <a:rPr lang="en-GB" sz="1350" baseline="-25000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A</a:t>
            </a:r>
            <a:r>
              <a:rPr lang="en-GB" sz="1350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 ⊆ D.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F95520-B86C-4A4D-8AE9-02635EC284C4}"/>
              </a:ext>
            </a:extLst>
          </p:cNvPr>
          <p:cNvSpPr txBox="1"/>
          <p:nvPr/>
        </p:nvSpPr>
        <p:spPr>
          <a:xfrm>
            <a:off x="323850" y="1577994"/>
            <a:ext cx="3550060" cy="94974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lIns="135000" tIns="135000" rIns="135000" bIns="135000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An entire document may contain more information!</a:t>
            </a:r>
          </a:p>
          <a:p>
            <a:pPr algn="ctr"/>
            <a:r>
              <a:rPr lang="en-US" sz="1200" i="1" u="sng" dirty="0">
                <a:solidFill>
                  <a:schemeClr val="bg1"/>
                </a:solidFill>
                <a:latin typeface="Helvetica Neue Light" panose="02000403000000020004" pitchFamily="2" charset="0"/>
              </a:rPr>
              <a:t>It also contains more noise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F8E81C-A278-6041-AC21-9C30F00886FE}"/>
              </a:ext>
            </a:extLst>
          </p:cNvPr>
          <p:cNvSpPr/>
          <p:nvPr/>
        </p:nvSpPr>
        <p:spPr>
          <a:xfrm>
            <a:off x="7451802" y="338291"/>
            <a:ext cx="131061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50" dirty="0">
                <a:solidFill>
                  <a:srgbClr val="0072E5"/>
                </a:solidFill>
                <a:latin typeface="LibreCaslonText"/>
              </a:rPr>
              <a:t>Liu et al. </a:t>
            </a:r>
            <a:r>
              <a:rPr lang="en-GB" sz="1350" dirty="0">
                <a:latin typeface="LibreCaslonText"/>
              </a:rPr>
              <a:t>[</a:t>
            </a:r>
            <a:r>
              <a:rPr lang="en-GB" sz="1350" dirty="0">
                <a:solidFill>
                  <a:srgbClr val="0072E5"/>
                </a:solidFill>
                <a:latin typeface="LibreCaslonText"/>
              </a:rPr>
              <a:t>2003</a:t>
            </a:r>
            <a:r>
              <a:rPr lang="en-GB" sz="1350" dirty="0">
                <a:latin typeface="LibreCaslonText"/>
              </a:rPr>
              <a:t>]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4D2D99-A8A1-0046-A438-D98383BAEF17}"/>
              </a:ext>
            </a:extLst>
          </p:cNvPr>
          <p:cNvSpPr txBox="1"/>
          <p:nvPr/>
        </p:nvSpPr>
        <p:spPr>
          <a:xfrm>
            <a:off x="507496" y="4220256"/>
            <a:ext cx="3210942" cy="51885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none" lIns="135000" tIns="135000" rIns="135000" bIns="135000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Model as a classification problem!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20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43DAA7-211F-0F4E-85D4-F878CC76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531" y="277718"/>
            <a:ext cx="4427525" cy="1105789"/>
          </a:xfrm>
        </p:spPr>
        <p:txBody>
          <a:bodyPr/>
          <a:lstStyle/>
          <a:p>
            <a:r>
              <a:rPr lang="en-US" b="1" dirty="0">
                <a:latin typeface="Helvetica Neue" panose="02000503000000020004" pitchFamily="2" charset="0"/>
              </a:rPr>
              <a:t>Text Classifiers</a:t>
            </a:r>
            <a:br>
              <a:rPr lang="en-US" b="1" dirty="0">
                <a:latin typeface="Helvetica Neue" panose="02000503000000020004" pitchFamily="2" charset="0"/>
              </a:rPr>
            </a:br>
            <a:r>
              <a:rPr lang="en-GB" sz="1800" dirty="0">
                <a:latin typeface="Helvetica Neue Light" panose="02000403000000020004" pitchFamily="2" charset="0"/>
              </a:rPr>
              <a:t>Using Positive and Unlabeled Examples</a:t>
            </a:r>
            <a:br>
              <a:rPr lang="en-GB" sz="1800" dirty="0">
                <a:latin typeface="Helvetica Neue Light" panose="02000403000000020004" pitchFamily="2" charset="0"/>
              </a:rPr>
            </a:br>
            <a:endParaRPr lang="en-US" sz="1800" dirty="0">
              <a:latin typeface="Helvetica Neue Light" panose="02000403000000020004" pitchFamily="2" charset="0"/>
            </a:endParaRPr>
          </a:p>
        </p:txBody>
      </p:sp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A888157B-29E7-F646-8627-06C51C55D2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425" y="3111460"/>
            <a:ext cx="7172325" cy="15716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2CB717E-38F7-E547-B993-EB30DF833ED4}"/>
              </a:ext>
            </a:extLst>
          </p:cNvPr>
          <p:cNvSpPr txBox="1"/>
          <p:nvPr/>
        </p:nvSpPr>
        <p:spPr>
          <a:xfrm>
            <a:off x="717258" y="1186200"/>
            <a:ext cx="3242360" cy="1893593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none" lIns="135000" tIns="135000" rIns="135000" bIns="135000" rtlCol="0">
            <a:spAutoFit/>
          </a:bodyPr>
          <a:lstStyle/>
          <a:p>
            <a:r>
              <a:rPr lang="en-GB" sz="1350" b="1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Positive Unlabeled learning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350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a corpus of documents D, 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350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2 Classes: </a:t>
            </a:r>
            <a:r>
              <a:rPr lang="en-GB" sz="1350" dirty="0">
                <a:latin typeface="Helvetica Neue" panose="02000503000000020004" pitchFamily="2" charset="0"/>
              </a:rPr>
              <a:t>relevant ⊤ &amp; irrelevant ⊥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350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relevant documents (</a:t>
            </a:r>
            <a:r>
              <a:rPr lang="en-GB" sz="1350" dirty="0" err="1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D</a:t>
            </a:r>
            <a:r>
              <a:rPr lang="en-GB" sz="1350" baseline="-25000" dirty="0" err="1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rel</a:t>
            </a:r>
            <a:r>
              <a:rPr lang="en-GB" sz="1350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)</a:t>
            </a:r>
          </a:p>
          <a:p>
            <a:pPr lvl="1"/>
            <a:r>
              <a:rPr lang="en-GB" sz="1350" dirty="0">
                <a:latin typeface="Helvetica Neue" panose="02000503000000020004" pitchFamily="2" charset="0"/>
              </a:rPr>
              <a:t>∀d ∈ </a:t>
            </a:r>
            <a:r>
              <a:rPr lang="en-GB" sz="1350" dirty="0" err="1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D</a:t>
            </a:r>
            <a:r>
              <a:rPr lang="en-GB" sz="1350" baseline="-25000" dirty="0" err="1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rel</a:t>
            </a:r>
            <a:r>
              <a:rPr lang="en-GB" sz="1350" dirty="0">
                <a:latin typeface="Helvetica Neue" panose="02000503000000020004" pitchFamily="2" charset="0"/>
              </a:rPr>
              <a:t>. class(d) = ⊤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350" dirty="0">
                <a:latin typeface="Helvetica Neue" panose="02000503000000020004" pitchFamily="2" charset="0"/>
              </a:rPr>
              <a:t>Unlabeled documents U = D −</a:t>
            </a:r>
            <a:r>
              <a:rPr lang="en-GB" sz="1350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 </a:t>
            </a:r>
            <a:r>
              <a:rPr lang="en-GB" sz="1350" dirty="0" err="1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D</a:t>
            </a:r>
            <a:r>
              <a:rPr lang="en-GB" sz="1350" baseline="-25000" dirty="0" err="1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rel</a:t>
            </a:r>
            <a:endParaRPr lang="en-GB" sz="1350" dirty="0">
              <a:latin typeface="Helvetica Neue" panose="02000503000000020004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B75A17-7E95-E147-997A-CAA97B3C5747}"/>
              </a:ext>
            </a:extLst>
          </p:cNvPr>
          <p:cNvSpPr txBox="1"/>
          <p:nvPr/>
        </p:nvSpPr>
        <p:spPr>
          <a:xfrm>
            <a:off x="4677246" y="1186200"/>
            <a:ext cx="3060739" cy="89588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lIns="135000" tIns="135000" rIns="135000" bIns="135000" rtlCol="0">
            <a:spAutoFit/>
          </a:bodyPr>
          <a:lstStyle/>
          <a:p>
            <a:r>
              <a:rPr lang="en-GB" sz="1350" b="1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Goal:</a:t>
            </a:r>
          </a:p>
          <a:p>
            <a:r>
              <a:rPr lang="en-GB" sz="1350" dirty="0">
                <a:latin typeface="Helvetica Neue" panose="02000503000000020004" pitchFamily="2" charset="0"/>
              </a:rPr>
              <a:t>       train a classifier C : D → {⊤, ⊥},</a:t>
            </a:r>
          </a:p>
          <a:p>
            <a:r>
              <a:rPr lang="en-GB" sz="1350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       to predict </a:t>
            </a:r>
            <a:r>
              <a:rPr lang="en-GB" sz="1350" dirty="0">
                <a:latin typeface="Helvetica Neue" panose="02000503000000020004" pitchFamily="2" charset="0"/>
              </a:rPr>
              <a:t>class(u) ∀ u ∈ U.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552AD3-B746-9F4F-BC26-38FCE8FED9AE}"/>
              </a:ext>
            </a:extLst>
          </p:cNvPr>
          <p:cNvSpPr txBox="1"/>
          <p:nvPr/>
        </p:nvSpPr>
        <p:spPr>
          <a:xfrm>
            <a:off x="4677247" y="2132980"/>
            <a:ext cx="3060739" cy="942051"/>
          </a:xfrm>
          <a:prstGeom prst="rect">
            <a:avLst/>
          </a:prstGeom>
          <a:solidFill>
            <a:srgbClr val="C00000"/>
          </a:solidFill>
        </p:spPr>
        <p:txBody>
          <a:bodyPr wrap="square" lIns="135000" tIns="135000" rIns="135000" bIns="135000" rtlCol="0">
            <a:spAutoFit/>
          </a:bodyPr>
          <a:lstStyle/>
          <a:p>
            <a:r>
              <a:rPr lang="en-GB" sz="1350" b="1" dirty="0">
                <a:solidFill>
                  <a:schemeClr val="bg1"/>
                </a:solidFill>
                <a:latin typeface="Helvetica Neue" panose="02000503000000020004" pitchFamily="2" charset="0"/>
              </a:rPr>
              <a:t>Missing:</a:t>
            </a:r>
          </a:p>
          <a:p>
            <a:r>
              <a:rPr lang="en-GB" sz="1500" dirty="0">
                <a:solidFill>
                  <a:schemeClr val="bg1"/>
                </a:solidFill>
                <a:latin typeface="Helvetica Neue" panose="02000503000000020004" pitchFamily="2" charset="0"/>
              </a:rPr>
              <a:t>To train C we need examples </a:t>
            </a:r>
          </a:p>
          <a:p>
            <a:r>
              <a:rPr lang="en-GB" sz="1500" dirty="0">
                <a:solidFill>
                  <a:schemeClr val="bg1"/>
                </a:solidFill>
                <a:latin typeface="Helvetica Neue" panose="02000503000000020004" pitchFamily="2" charset="0"/>
              </a:rPr>
              <a:t>for the negative class ⊥</a:t>
            </a:r>
            <a:endParaRPr lang="en-GB" sz="1350" dirty="0">
              <a:solidFill>
                <a:schemeClr val="bg1"/>
              </a:solidFill>
              <a:latin typeface="Helvetica Neue" panose="02000503000000020004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69B685E-1D1E-D64A-91E3-8B404FBCB6FE}"/>
              </a:ext>
            </a:extLst>
          </p:cNvPr>
          <p:cNvSpPr/>
          <p:nvPr/>
        </p:nvSpPr>
        <p:spPr>
          <a:xfrm>
            <a:off x="7451802" y="338291"/>
            <a:ext cx="131061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50" dirty="0">
                <a:solidFill>
                  <a:srgbClr val="0072E5"/>
                </a:solidFill>
                <a:latin typeface="LibreCaslonText"/>
              </a:rPr>
              <a:t>Liu et al. </a:t>
            </a:r>
            <a:r>
              <a:rPr lang="en-GB" sz="1350" dirty="0">
                <a:latin typeface="LibreCaslonText"/>
              </a:rPr>
              <a:t>[</a:t>
            </a:r>
            <a:r>
              <a:rPr lang="en-GB" sz="1350" dirty="0">
                <a:solidFill>
                  <a:srgbClr val="0072E5"/>
                </a:solidFill>
                <a:latin typeface="LibreCaslonText"/>
              </a:rPr>
              <a:t>2003</a:t>
            </a:r>
            <a:r>
              <a:rPr lang="en-GB" sz="1350" dirty="0">
                <a:latin typeface="LibreCaslonText"/>
              </a:rPr>
              <a:t>]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672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Traditional data exploration methods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1286933" y="862416"/>
            <a:ext cx="6681866" cy="8774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Helvetica Neue Regular" charset="0"/>
              </a:rPr>
              <a:t>Efficiently</a:t>
            </a:r>
            <a:r>
              <a:rPr lang="en-US" dirty="0">
                <a:latin typeface="Helvetica Neue Regular" charset="0"/>
              </a:rPr>
              <a:t> extracting </a:t>
            </a:r>
            <a:r>
              <a:rPr lang="en-US" sz="2000" dirty="0">
                <a:latin typeface="Helvetica Neue Regular" charset="0"/>
              </a:rPr>
              <a:t>knowledge </a:t>
            </a:r>
            <a:r>
              <a:rPr lang="en-US" dirty="0">
                <a:latin typeface="Helvetica Neue Regular" charset="0"/>
              </a:rPr>
              <a:t>from data </a:t>
            </a:r>
            <a:br>
              <a:rPr lang="en-US" dirty="0">
                <a:latin typeface="Helvetica Neue Regular" charset="0"/>
              </a:rPr>
            </a:br>
            <a:r>
              <a:rPr lang="en-US" dirty="0">
                <a:latin typeface="Helvetica Neue Regular" charset="0"/>
              </a:rPr>
              <a:t>even if we do not know exactly what we are looking for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20719" y="296619"/>
            <a:ext cx="2147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Helvetica Neue" charset="0"/>
                <a:ea typeface="Helvetica Neue" charset="0"/>
                <a:cs typeface="Helvetica Neue" charset="0"/>
              </a:rPr>
              <a:t>[</a:t>
            </a:r>
            <a:r>
              <a:rPr lang="en-US" dirty="0" err="1">
                <a:solidFill>
                  <a:schemeClr val="accent1"/>
                </a:solidFill>
                <a:latin typeface="Helvetica Neue" charset="0"/>
                <a:ea typeface="Helvetica Neue" charset="0"/>
                <a:cs typeface="Helvetica Neue" charset="0"/>
              </a:rPr>
              <a:t>Idreos</a:t>
            </a:r>
            <a:r>
              <a:rPr lang="en-US" dirty="0">
                <a:solidFill>
                  <a:schemeClr val="accent1"/>
                </a:solidFill>
                <a:latin typeface="Helvetica Neue" charset="0"/>
                <a:ea typeface="Helvetica Neue" charset="0"/>
                <a:cs typeface="Helvetica Neue" charset="0"/>
              </a:rPr>
              <a:t> et al., 2015]</a:t>
            </a:r>
          </a:p>
        </p:txBody>
      </p:sp>
      <p:sp>
        <p:nvSpPr>
          <p:cNvPr id="8" name="TextBox 7"/>
          <p:cNvSpPr txBox="1"/>
          <p:nvPr/>
        </p:nvSpPr>
        <p:spPr>
          <a:xfrm flipH="1">
            <a:off x="511383" y="2057682"/>
            <a:ext cx="3070016" cy="1179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b="1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SELECT</a:t>
            </a:r>
            <a:r>
              <a:rPr lang="en-US" sz="16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avg</a:t>
            </a:r>
            <a:r>
              <a:rPr lang="en-US" sz="16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(system-stars) </a:t>
            </a:r>
          </a:p>
          <a:p>
            <a:pPr marL="0" defTabSz="430213">
              <a:spcAft>
                <a:spcPts val="400"/>
              </a:spcAft>
              <a:buSzPct val="100000"/>
            </a:pPr>
            <a:r>
              <a:rPr lang="en-US" sz="1600" b="1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FROM</a:t>
            </a:r>
            <a:r>
              <a:rPr lang="en-US" sz="16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 Universe</a:t>
            </a:r>
            <a:br>
              <a:rPr lang="en-US" sz="16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</a:br>
            <a:r>
              <a:rPr lang="en-US" sz="1600" b="1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WHERE</a:t>
            </a:r>
            <a:r>
              <a:rPr lang="en-US" sz="16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 system-stars &gt; 10</a:t>
            </a:r>
          </a:p>
          <a:p>
            <a:pPr marL="0" defTabSz="430213">
              <a:spcAft>
                <a:spcPts val="400"/>
              </a:spcAft>
              <a:buSzPct val="100000"/>
            </a:pPr>
            <a:r>
              <a:rPr lang="en-US" sz="1600" b="1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GROUP BY </a:t>
            </a:r>
            <a:r>
              <a:rPr lang="en-US" sz="16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galaxy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7833" y="1984521"/>
            <a:ext cx="2437824" cy="13653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663" y="3379281"/>
            <a:ext cx="1397995" cy="11546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826" y="2057682"/>
            <a:ext cx="2323894" cy="1403632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 rot="20700000">
            <a:off x="2636040" y="2380222"/>
            <a:ext cx="3503494" cy="555131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Helvetica Neue" charset="0"/>
                <a:ea typeface="Helvetica Neue" charset="0"/>
                <a:cs typeface="Helvetica Neue" charset="0"/>
              </a:rPr>
              <a:t>Not easy for novices</a:t>
            </a:r>
          </a:p>
        </p:txBody>
      </p:sp>
    </p:spTree>
    <p:extLst>
      <p:ext uri="{BB962C8B-B14F-4D97-AF65-F5344CB8AC3E}">
        <p14:creationId xmlns:p14="http://schemas.microsoft.com/office/powerpoint/2010/main" val="1113775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2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43DAA7-211F-0F4E-85D4-F878CC76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530" y="277718"/>
            <a:ext cx="5071913" cy="1105789"/>
          </a:xfrm>
        </p:spPr>
        <p:txBody>
          <a:bodyPr/>
          <a:lstStyle/>
          <a:p>
            <a:r>
              <a:rPr lang="en-US" b="1" dirty="0">
                <a:latin typeface="Helvetica Neue" panose="02000503000000020004" pitchFamily="2" charset="0"/>
              </a:rPr>
              <a:t>Inferring Negative Examples (I)</a:t>
            </a:r>
            <a:br>
              <a:rPr lang="en-US" b="1" dirty="0">
                <a:latin typeface="Helvetica Neue" panose="02000503000000020004" pitchFamily="2" charset="0"/>
              </a:rPr>
            </a:br>
            <a:r>
              <a:rPr lang="en-GB" sz="1800" dirty="0">
                <a:latin typeface="Helvetica Neue Light" panose="02000403000000020004" pitchFamily="2" charset="0"/>
              </a:rPr>
              <a:t>Assign a label to Unlabeled data: </a:t>
            </a:r>
            <a:br>
              <a:rPr lang="en-GB" sz="1800" dirty="0">
                <a:latin typeface="Helvetica Neue Light" panose="02000403000000020004" pitchFamily="2" charset="0"/>
              </a:rPr>
            </a:br>
            <a:r>
              <a:rPr lang="en-GB" sz="1350" dirty="0">
                <a:latin typeface="Helvetica Neue Light" panose="02000403000000020004" pitchFamily="2" charset="0"/>
              </a:rPr>
              <a:t>how to determine a negative sample set without asking the user</a:t>
            </a:r>
            <a:br>
              <a:rPr lang="en-GB" sz="1350" dirty="0">
                <a:latin typeface="Helvetica Neue Light" panose="02000403000000020004" pitchFamily="2" charset="0"/>
              </a:rPr>
            </a:br>
            <a:br>
              <a:rPr lang="en-GB" sz="1800" dirty="0">
                <a:latin typeface="Helvetica Neue Light" panose="02000403000000020004" pitchFamily="2" charset="0"/>
              </a:rPr>
            </a:br>
            <a:endParaRPr lang="en-US" sz="1800" dirty="0">
              <a:latin typeface="Helvetica Neue Light" panose="02000403000000020004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DBF035-F047-6146-B8AF-B2BB01A2E029}"/>
              </a:ext>
            </a:extLst>
          </p:cNvPr>
          <p:cNvSpPr txBox="1"/>
          <p:nvPr/>
        </p:nvSpPr>
        <p:spPr>
          <a:xfrm>
            <a:off x="440531" y="1550022"/>
            <a:ext cx="4315824" cy="3023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" sz="1400" b="1" dirty="0">
                <a:latin typeface="Helvetica Neue" panose="02000503000000020004" pitchFamily="2" charset="0"/>
              </a:rPr>
              <a:t>4 Alternative approaches</a:t>
            </a:r>
          </a:p>
          <a:p>
            <a:endParaRPr lang="da" sz="1350" b="1" dirty="0">
              <a:latin typeface="Helvetica Neue" panose="02000503000000020004" pitchFamily="2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da" sz="1350" b="1" dirty="0">
                <a:latin typeface="Helvetica Neue" panose="02000503000000020004" pitchFamily="2" charset="0"/>
              </a:rPr>
              <a:t>Naïve Bayes</a:t>
            </a:r>
            <a:r>
              <a:rPr lang="da" sz="1350" dirty="0">
                <a:latin typeface="Helvetica Neue" panose="02000503000000020004" pitchFamily="2" charset="0"/>
              </a:rPr>
              <a:t> (McCallum et al. [1998]) </a:t>
            </a:r>
          </a:p>
          <a:p>
            <a:pPr marL="557186" lvl="1" indent="-214313">
              <a:buFont typeface="Arial" panose="020B0604020202020204" pitchFamily="34" charset="0"/>
              <a:buChar char="•"/>
            </a:pPr>
            <a:r>
              <a:rPr lang="da" sz="1200" u="sng" dirty="0">
                <a:latin typeface="Helvetica Neue" panose="02000503000000020004" pitchFamily="2" charset="0"/>
              </a:rPr>
              <a:t>All unlabeled data are assumed negatives</a:t>
            </a:r>
          </a:p>
          <a:p>
            <a:pPr marL="557186" lvl="1" indent="-214313">
              <a:buFont typeface="Arial" panose="020B0604020202020204" pitchFamily="34" charset="0"/>
              <a:buChar char="•"/>
            </a:pPr>
            <a:r>
              <a:rPr lang="da" sz="1200" dirty="0">
                <a:latin typeface="Helvetica Neue" panose="02000503000000020004" pitchFamily="2" charset="0"/>
              </a:rPr>
              <a:t>NB-Classifier estimates </a:t>
            </a:r>
            <a:r>
              <a:rPr lang="da" sz="1200" b="1" dirty="0">
                <a:latin typeface="Helvetica Neue" panose="02000503000000020004" pitchFamily="2" charset="0"/>
              </a:rPr>
              <a:t>P(c|d)</a:t>
            </a:r>
            <a:r>
              <a:rPr lang="da" sz="1200" dirty="0">
                <a:latin typeface="Helvetica Neue" panose="02000503000000020004" pitchFamily="2" charset="0"/>
              </a:rPr>
              <a:t> based on on  </a:t>
            </a:r>
            <a:r>
              <a:rPr lang="da" sz="1200" b="1" dirty="0">
                <a:latin typeface="Helvetica Neue" panose="02000503000000020004" pitchFamily="2" charset="0"/>
              </a:rPr>
              <a:t>P(w|c) </a:t>
            </a:r>
            <a:r>
              <a:rPr lang="da" sz="1200" dirty="0">
                <a:latin typeface="Helvetica Neue" panose="02000503000000020004" pitchFamily="2" charset="0"/>
              </a:rPr>
              <a:t>with </a:t>
            </a:r>
            <a:r>
              <a:rPr lang="da" sz="1200" b="1" dirty="0">
                <a:latin typeface="Helvetica Neue" panose="02000503000000020004" pitchFamily="2" charset="0"/>
              </a:rPr>
              <a:t>c </a:t>
            </a:r>
            <a:r>
              <a:rPr lang="en-GB" sz="1200" b="1" dirty="0"/>
              <a:t>∈ </a:t>
            </a:r>
            <a:r>
              <a:rPr lang="en-GB" sz="1200" b="1" dirty="0">
                <a:latin typeface="Helvetica Neue" panose="02000503000000020004" pitchFamily="2" charset="0"/>
              </a:rPr>
              <a:t>{⊤, ⊥} , d </a:t>
            </a:r>
            <a:r>
              <a:rPr lang="en-GB" sz="1200" b="1" dirty="0"/>
              <a:t>∈ </a:t>
            </a:r>
            <a:r>
              <a:rPr lang="da" sz="1200" b="1" dirty="0">
                <a:latin typeface="Helvetica Neue" panose="02000503000000020004" pitchFamily="2" charset="0"/>
              </a:rPr>
              <a:t>D</a:t>
            </a:r>
            <a:r>
              <a:rPr lang="da" sz="1200" dirty="0">
                <a:latin typeface="Helvetica Neue" panose="02000503000000020004" pitchFamily="2" charset="0"/>
              </a:rPr>
              <a:t>, and words </a:t>
            </a:r>
            <a:r>
              <a:rPr lang="da" sz="1200" b="1" dirty="0">
                <a:latin typeface="Helvetica Neue" panose="02000503000000020004" pitchFamily="2" charset="0"/>
              </a:rPr>
              <a:t>w </a:t>
            </a:r>
            <a:r>
              <a:rPr lang="en-GB" sz="1200" b="1" dirty="0"/>
              <a:t>∈W</a:t>
            </a:r>
          </a:p>
          <a:p>
            <a:pPr lvl="1"/>
            <a:endParaRPr lang="da" sz="1350" dirty="0">
              <a:latin typeface="Helvetica Neue" panose="02000503000000020004" pitchFamily="2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" sz="1350" dirty="0">
                <a:latin typeface="Helvetica Neue" panose="02000503000000020004" pitchFamily="2" charset="0"/>
              </a:rPr>
              <a:t>The </a:t>
            </a:r>
            <a:r>
              <a:rPr lang="it" sz="1350" b="1" dirty="0">
                <a:latin typeface="Helvetica Neue" panose="02000503000000020004" pitchFamily="2" charset="0"/>
              </a:rPr>
              <a:t>Rocchio</a:t>
            </a:r>
            <a:r>
              <a:rPr lang="it" sz="1350" dirty="0">
                <a:latin typeface="Helvetica Neue" panose="02000503000000020004" pitchFamily="2" charset="0"/>
              </a:rPr>
              <a:t> technique (Raskutti et al. [2002])</a:t>
            </a:r>
          </a:p>
          <a:p>
            <a:pPr marL="557186" lvl="1" indent="-214313">
              <a:buFont typeface="Arial" panose="020B0604020202020204" pitchFamily="34" charset="0"/>
              <a:buChar char="•"/>
            </a:pPr>
            <a:r>
              <a:rPr lang="en-GB" sz="1200" dirty="0">
                <a:latin typeface="Helvetica Neue" panose="02000503000000020004" pitchFamily="2" charset="0"/>
              </a:rPr>
              <a:t>∀d ∈ </a:t>
            </a:r>
            <a:r>
              <a:rPr lang="en-GB" sz="1200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D</a:t>
            </a:r>
            <a:r>
              <a:rPr lang="en-GB" sz="1200" baseline="-25000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    </a:t>
            </a:r>
            <a:r>
              <a:rPr lang="en-GB" sz="1200" dirty="0"/>
              <a:t>d⃗ is the TF-IDF vector representation</a:t>
            </a:r>
          </a:p>
          <a:p>
            <a:pPr marL="557186" lvl="1" indent="-214313">
              <a:buFont typeface="Arial" panose="020B0604020202020204" pitchFamily="34" charset="0"/>
              <a:buChar char="•"/>
            </a:pPr>
            <a:r>
              <a:rPr lang="en-GB" sz="1200" dirty="0"/>
              <a:t>Build </a:t>
            </a:r>
            <a:r>
              <a:rPr lang="en-GB" sz="1200" u="sng" dirty="0"/>
              <a:t>prototype vectors</a:t>
            </a:r>
            <a:r>
              <a:rPr lang="en-GB" sz="1200" dirty="0"/>
              <a:t> ⃗</a:t>
            </a:r>
            <a:r>
              <a:rPr lang="en-GB" sz="1200" dirty="0" err="1"/>
              <a:t>c</a:t>
            </a:r>
            <a:r>
              <a:rPr lang="en-GB" sz="1200" baseline="-25000" dirty="0" err="1"/>
              <a:t>T</a:t>
            </a:r>
            <a:r>
              <a:rPr lang="en-GB" sz="1200" baseline="-25000" dirty="0"/>
              <a:t> </a:t>
            </a:r>
            <a:r>
              <a:rPr lang="en-GB" sz="1200" dirty="0"/>
              <a:t>for documents in </a:t>
            </a:r>
            <a:r>
              <a:rPr lang="en-GB" sz="1200" dirty="0" err="1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D</a:t>
            </a:r>
            <a:r>
              <a:rPr lang="en-GB" sz="1200" baseline="-25000" dirty="0" err="1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rel</a:t>
            </a:r>
            <a:endParaRPr lang="en-GB" sz="1200" dirty="0"/>
          </a:p>
          <a:p>
            <a:pPr marL="557186" lvl="1" indent="-214313">
              <a:buFont typeface="Arial" panose="020B0604020202020204" pitchFamily="34" charset="0"/>
              <a:buChar char="•"/>
            </a:pPr>
            <a:r>
              <a:rPr lang="en-GB" sz="1200" dirty="0"/>
              <a:t>and ⃗c</a:t>
            </a:r>
            <a:r>
              <a:rPr lang="en-GB" sz="1200" dirty="0">
                <a:latin typeface="Helvetica Neue" panose="02000503000000020004" pitchFamily="2" charset="0"/>
              </a:rPr>
              <a:t> </a:t>
            </a:r>
            <a:r>
              <a:rPr lang="en-GB" sz="1200" baseline="-25000" dirty="0">
                <a:latin typeface="Helvetica Neue" panose="02000503000000020004" pitchFamily="2" charset="0"/>
              </a:rPr>
              <a:t>⊥ </a:t>
            </a:r>
            <a:r>
              <a:rPr lang="en-GB" sz="1200" dirty="0">
                <a:latin typeface="Helvetica Neue" panose="02000503000000020004" pitchFamily="2" charset="0"/>
              </a:rPr>
              <a:t>for documents in U</a:t>
            </a:r>
          </a:p>
          <a:p>
            <a:pPr marL="557186" lvl="1" indent="-214313">
              <a:buFont typeface="Arial" panose="020B0604020202020204" pitchFamily="34" charset="0"/>
              <a:buChar char="•"/>
            </a:pPr>
            <a:r>
              <a:rPr lang="en-GB" sz="1200" dirty="0">
                <a:latin typeface="Helvetica Neue" panose="02000503000000020004" pitchFamily="2" charset="0"/>
              </a:rPr>
              <a:t>Compare each ∀d ∈ U with </a:t>
            </a:r>
            <a:r>
              <a:rPr lang="en-GB" sz="1200" dirty="0"/>
              <a:t>⃗</a:t>
            </a:r>
            <a:r>
              <a:rPr lang="en-GB" sz="1200" dirty="0" err="1"/>
              <a:t>c</a:t>
            </a:r>
            <a:r>
              <a:rPr lang="en-GB" sz="1200" baseline="-25000" dirty="0" err="1"/>
              <a:t>T</a:t>
            </a:r>
            <a:r>
              <a:rPr lang="en-GB" sz="1200" baseline="-25000" dirty="0"/>
              <a:t>  </a:t>
            </a:r>
            <a:r>
              <a:rPr lang="en-GB" sz="1200" dirty="0"/>
              <a:t> and  ⃗c</a:t>
            </a:r>
            <a:r>
              <a:rPr lang="en-GB" sz="1200" dirty="0">
                <a:latin typeface="Helvetica Neue" panose="02000503000000020004" pitchFamily="2" charset="0"/>
              </a:rPr>
              <a:t> </a:t>
            </a:r>
            <a:r>
              <a:rPr lang="en-GB" sz="1200" baseline="-25000" dirty="0">
                <a:latin typeface="Helvetica Neue" panose="02000503000000020004" pitchFamily="2" charset="0"/>
              </a:rPr>
              <a:t>⊥ </a:t>
            </a:r>
          </a:p>
          <a:p>
            <a:pPr marL="557186" lvl="1" indent="-214313">
              <a:buFont typeface="Arial" panose="020B0604020202020204" pitchFamily="34" charset="0"/>
              <a:buChar char="•"/>
            </a:pPr>
            <a:r>
              <a:rPr lang="en-GB" sz="1200" dirty="0">
                <a:latin typeface="Helvetica Neue" panose="02000503000000020004" pitchFamily="2" charset="0"/>
              </a:rPr>
              <a:t>assign the class of the most similar vector</a:t>
            </a:r>
            <a:endParaRPr lang="en-GB" sz="1200" dirty="0"/>
          </a:p>
          <a:p>
            <a:pPr marL="557186" lvl="1" indent="-214313">
              <a:buFont typeface="Arial" panose="020B0604020202020204" pitchFamily="34" charset="0"/>
              <a:buChar char="•"/>
            </a:pPr>
            <a:endParaRPr lang="it" sz="1350" dirty="0">
              <a:latin typeface="Helvetica Neue" panose="02000503000000020004" pitchFamily="2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>
              <a:latin typeface="Helvetica Neue" panose="0200050300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3C4945-F7EC-4448-BB5A-CC45C8870F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7801" y="3177787"/>
            <a:ext cx="3627114" cy="61689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1673A75-1C04-A442-B2F3-5265AE6F5F04}"/>
              </a:ext>
            </a:extLst>
          </p:cNvPr>
          <p:cNvSpPr/>
          <p:nvPr/>
        </p:nvSpPr>
        <p:spPr>
          <a:xfrm>
            <a:off x="7451802" y="338291"/>
            <a:ext cx="131061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50" dirty="0">
                <a:solidFill>
                  <a:srgbClr val="0072E5"/>
                </a:solidFill>
                <a:latin typeface="LibreCaslonText"/>
              </a:rPr>
              <a:t>Liu et al. </a:t>
            </a:r>
            <a:r>
              <a:rPr lang="en-GB" sz="1350" dirty="0">
                <a:latin typeface="LibreCaslonText"/>
              </a:rPr>
              <a:t>[</a:t>
            </a:r>
            <a:r>
              <a:rPr lang="en-GB" sz="1350" dirty="0">
                <a:solidFill>
                  <a:srgbClr val="0072E5"/>
                </a:solidFill>
                <a:latin typeface="LibreCaslonText"/>
              </a:rPr>
              <a:t>2003</a:t>
            </a:r>
            <a:r>
              <a:rPr lang="en-GB" sz="1350" dirty="0">
                <a:latin typeface="LibreCaslonText"/>
              </a:rPr>
              <a:t>]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BF8AC4-CD22-9B43-B81D-91A83A11FE36}"/>
              </a:ext>
            </a:extLst>
          </p:cNvPr>
          <p:cNvSpPr txBox="1"/>
          <p:nvPr/>
        </p:nvSpPr>
        <p:spPr>
          <a:xfrm>
            <a:off x="5910263" y="917157"/>
            <a:ext cx="3023254" cy="89588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lIns="135000" tIns="135000" rIns="135000" bIns="135000" rtlCol="0">
            <a:spAutoFit/>
          </a:bodyPr>
          <a:lstStyle/>
          <a:p>
            <a:r>
              <a:rPr lang="en-GB" sz="1350" b="1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Goal:</a:t>
            </a:r>
          </a:p>
          <a:p>
            <a:r>
              <a:rPr lang="en-GB" sz="1350" dirty="0">
                <a:latin typeface="Helvetica Neue" panose="02000503000000020004" pitchFamily="2" charset="0"/>
              </a:rPr>
              <a:t>Determine set of elements to be regarded as reliable negatives (RN)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B6B734-7E70-8844-9906-FBB157B0AB15}"/>
              </a:ext>
            </a:extLst>
          </p:cNvPr>
          <p:cNvSpPr txBox="1"/>
          <p:nvPr/>
        </p:nvSpPr>
        <p:spPr>
          <a:xfrm>
            <a:off x="5688013" y="4112127"/>
            <a:ext cx="2749404" cy="51885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none" lIns="135000" tIns="135000" rIns="135000" bIns="135000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Train a “simplistic” classifier</a:t>
            </a:r>
          </a:p>
        </p:txBody>
      </p:sp>
    </p:spTree>
    <p:extLst>
      <p:ext uri="{BB962C8B-B14F-4D97-AF65-F5344CB8AC3E}">
        <p14:creationId xmlns:p14="http://schemas.microsoft.com/office/powerpoint/2010/main" val="143825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43DAA7-211F-0F4E-85D4-F878CC76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530" y="277718"/>
            <a:ext cx="5618817" cy="1105789"/>
          </a:xfrm>
        </p:spPr>
        <p:txBody>
          <a:bodyPr/>
          <a:lstStyle/>
          <a:p>
            <a:r>
              <a:rPr lang="en-US" b="1" dirty="0">
                <a:latin typeface="Helvetica Neue" panose="02000503000000020004" pitchFamily="2" charset="0"/>
              </a:rPr>
              <a:t>Inferring Negative Examples (II)</a:t>
            </a:r>
            <a:br>
              <a:rPr lang="en-US" b="1" dirty="0">
                <a:latin typeface="Helvetica Neue" panose="02000503000000020004" pitchFamily="2" charset="0"/>
              </a:rPr>
            </a:br>
            <a:r>
              <a:rPr lang="en-GB" sz="1800" dirty="0">
                <a:latin typeface="Helvetica Neue Light" panose="02000403000000020004" pitchFamily="2" charset="0"/>
              </a:rPr>
              <a:t>Assign a label to Unlabeled data: </a:t>
            </a:r>
            <a:br>
              <a:rPr lang="en-GB" sz="1800" dirty="0">
                <a:latin typeface="Helvetica Neue Light" panose="02000403000000020004" pitchFamily="2" charset="0"/>
              </a:rPr>
            </a:br>
            <a:r>
              <a:rPr lang="en-GB" sz="1350" dirty="0">
                <a:latin typeface="Helvetica Neue Light" panose="02000403000000020004" pitchFamily="2" charset="0"/>
              </a:rPr>
              <a:t>how to determine a negative sample set without asking the user</a:t>
            </a:r>
            <a:br>
              <a:rPr lang="en-GB" sz="1350" dirty="0">
                <a:latin typeface="Helvetica Neue Light" panose="02000403000000020004" pitchFamily="2" charset="0"/>
              </a:rPr>
            </a:br>
            <a:br>
              <a:rPr lang="en-GB" sz="1800" dirty="0">
                <a:latin typeface="Helvetica Neue Light" panose="02000403000000020004" pitchFamily="2" charset="0"/>
              </a:rPr>
            </a:br>
            <a:endParaRPr lang="en-US" sz="1800" dirty="0">
              <a:latin typeface="Helvetica Neue Light" panose="02000403000000020004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DBF035-F047-6146-B8AF-B2BB01A2E029}"/>
              </a:ext>
            </a:extLst>
          </p:cNvPr>
          <p:cNvSpPr txBox="1"/>
          <p:nvPr/>
        </p:nvSpPr>
        <p:spPr>
          <a:xfrm>
            <a:off x="440531" y="1547706"/>
            <a:ext cx="5775074" cy="2823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" sz="1400" b="1" dirty="0">
                <a:latin typeface="Helvetica Neue" panose="02000503000000020004" pitchFamily="2" charset="0"/>
              </a:rPr>
              <a:t>4 Alternative approaches</a:t>
            </a:r>
          </a:p>
          <a:p>
            <a:pPr marL="557186" lvl="1" indent="-214313">
              <a:buFont typeface="Arial" panose="020B0604020202020204" pitchFamily="34" charset="0"/>
              <a:buChar char="•"/>
            </a:pPr>
            <a:endParaRPr lang="it" sz="1350" dirty="0">
              <a:latin typeface="Helvetica Neue" panose="02000503000000020004" pitchFamily="2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r" sz="1350" dirty="0">
                <a:latin typeface="Helvetica Neue" panose="02000503000000020004" pitchFamily="2" charset="0"/>
              </a:rPr>
              <a:t>The </a:t>
            </a:r>
            <a:r>
              <a:rPr lang="fr" sz="1350" b="1" dirty="0" err="1">
                <a:latin typeface="Helvetica Neue" panose="02000503000000020004" pitchFamily="2" charset="0"/>
              </a:rPr>
              <a:t>Spy</a:t>
            </a:r>
            <a:r>
              <a:rPr lang="fr" sz="1350" dirty="0">
                <a:latin typeface="Helvetica Neue" panose="02000503000000020004" pitchFamily="2" charset="0"/>
              </a:rPr>
              <a:t> technique (Liu et al. [2002]) </a:t>
            </a:r>
          </a:p>
          <a:p>
            <a:pPr marL="557186" lvl="1" indent="-214313">
              <a:buFont typeface="Arial" panose="020B0604020202020204" pitchFamily="34" charset="0"/>
              <a:buChar char="•"/>
            </a:pPr>
            <a:r>
              <a:rPr lang="fr" sz="1200" dirty="0">
                <a:latin typeface="Helvetica Neue" panose="02000503000000020004" pitchFamily="2" charset="0"/>
              </a:rPr>
              <a:t>Extract a </a:t>
            </a:r>
            <a:r>
              <a:rPr lang="fr" sz="1200" dirty="0" err="1">
                <a:latin typeface="Helvetica Neue" panose="02000503000000020004" pitchFamily="2" charset="0"/>
              </a:rPr>
              <a:t>sample</a:t>
            </a:r>
            <a:r>
              <a:rPr lang="fr" sz="1200" dirty="0">
                <a:latin typeface="Helvetica Neue" panose="02000503000000020004" pitchFamily="2" charset="0"/>
              </a:rPr>
              <a:t> S </a:t>
            </a:r>
            <a:r>
              <a:rPr lang="fr" sz="1200" dirty="0" err="1">
                <a:latin typeface="Helvetica Neue" panose="02000503000000020004" pitchFamily="2" charset="0"/>
              </a:rPr>
              <a:t>from</a:t>
            </a:r>
            <a:r>
              <a:rPr lang="fr" sz="1200" dirty="0">
                <a:latin typeface="Helvetica Neue" panose="02000503000000020004" pitchFamily="2" charset="0"/>
              </a:rPr>
              <a:t> the positive </a:t>
            </a:r>
            <a:r>
              <a:rPr lang="fr" sz="1200" dirty="0" err="1">
                <a:latin typeface="Helvetica Neue" panose="02000503000000020004" pitchFamily="2" charset="0"/>
              </a:rPr>
              <a:t>example</a:t>
            </a:r>
            <a:endParaRPr lang="fr" sz="1200" dirty="0">
              <a:latin typeface="Helvetica Neue" panose="02000503000000020004" pitchFamily="2" charset="0"/>
            </a:endParaRPr>
          </a:p>
          <a:p>
            <a:pPr marL="557186" lvl="1" indent="-214313">
              <a:buFont typeface="Arial" panose="020B0604020202020204" pitchFamily="34" charset="0"/>
              <a:buChar char="•"/>
            </a:pPr>
            <a:r>
              <a:rPr lang="fr" sz="1200" dirty="0" err="1">
                <a:latin typeface="Helvetica Neue" panose="02000503000000020004" pitchFamily="2" charset="0"/>
              </a:rPr>
              <a:t>Merge</a:t>
            </a:r>
            <a:r>
              <a:rPr lang="fr" sz="1200" dirty="0">
                <a:latin typeface="Helvetica Neue" panose="02000503000000020004" pitchFamily="2" charset="0"/>
              </a:rPr>
              <a:t> S in U (</a:t>
            </a:r>
            <a:r>
              <a:rPr lang="fr" sz="1200" dirty="0" err="1">
                <a:latin typeface="Helvetica Neue" panose="02000503000000020004" pitchFamily="2" charset="0"/>
              </a:rPr>
              <a:t>deploy</a:t>
            </a:r>
            <a:r>
              <a:rPr lang="fr" sz="1200" dirty="0">
                <a:latin typeface="Helvetica Neue" panose="02000503000000020004" pitchFamily="2" charset="0"/>
              </a:rPr>
              <a:t> the </a:t>
            </a:r>
            <a:r>
              <a:rPr lang="fr" sz="1200" dirty="0" err="1">
                <a:latin typeface="Helvetica Neue" panose="02000503000000020004" pitchFamily="2" charset="0"/>
              </a:rPr>
              <a:t>spies</a:t>
            </a:r>
            <a:r>
              <a:rPr lang="fr" sz="1200" dirty="0">
                <a:latin typeface="Helvetica Neue" panose="02000503000000020004" pitchFamily="2" charset="0"/>
              </a:rPr>
              <a:t>!)</a:t>
            </a:r>
          </a:p>
          <a:p>
            <a:pPr marL="557186" lvl="1" indent="-214313">
              <a:buFont typeface="Arial" panose="020B0604020202020204" pitchFamily="34" charset="0"/>
              <a:buChar char="•"/>
            </a:pPr>
            <a:r>
              <a:rPr lang="fr" sz="1200" dirty="0" err="1">
                <a:latin typeface="Helvetica Neue" panose="02000503000000020004" pitchFamily="2" charset="0"/>
              </a:rPr>
              <a:t>Build</a:t>
            </a:r>
            <a:r>
              <a:rPr lang="fr" sz="1200" dirty="0">
                <a:latin typeface="Helvetica Neue" panose="02000503000000020004" pitchFamily="2" charset="0"/>
              </a:rPr>
              <a:t> NB classifier </a:t>
            </a:r>
            <a:r>
              <a:rPr lang="fr" sz="1200" dirty="0" err="1">
                <a:latin typeface="Helvetica Neue" panose="02000503000000020004" pitchFamily="2" charset="0"/>
              </a:rPr>
              <a:t>with</a:t>
            </a:r>
            <a:r>
              <a:rPr lang="fr" sz="1200" dirty="0">
                <a:latin typeface="Helvetica Neue" panose="02000503000000020004" pitchFamily="2" charset="0"/>
              </a:rPr>
              <a:t> EM</a:t>
            </a:r>
          </a:p>
          <a:p>
            <a:pPr marL="557186" lvl="1" indent="-214313">
              <a:buFont typeface="Arial" panose="020B0604020202020204" pitchFamily="34" charset="0"/>
              <a:buChar char="•"/>
            </a:pPr>
            <a:r>
              <a:rPr lang="fr" sz="1200" dirty="0" err="1">
                <a:latin typeface="Helvetica Neue" panose="02000503000000020004" pitchFamily="2" charset="0"/>
              </a:rPr>
              <a:t>Determine</a:t>
            </a:r>
            <a:r>
              <a:rPr lang="fr" sz="1200" dirty="0">
                <a:latin typeface="Helvetica Neue" panose="02000503000000020004" pitchFamily="2" charset="0"/>
              </a:rPr>
              <a:t> </a:t>
            </a:r>
            <a:r>
              <a:rPr lang="fr" sz="1200" dirty="0" err="1">
                <a:latin typeface="Helvetica Neue" panose="02000503000000020004" pitchFamily="2" charset="0"/>
              </a:rPr>
              <a:t>threshold</a:t>
            </a:r>
            <a:r>
              <a:rPr lang="fr" sz="1200" dirty="0">
                <a:latin typeface="Helvetica Neue" panose="02000503000000020004" pitchFamily="2" charset="0"/>
              </a:rPr>
              <a:t> </a:t>
            </a:r>
            <a:r>
              <a:rPr lang="fr" sz="1200" dirty="0" err="1">
                <a:latin typeface="Helvetica Neue" panose="02000503000000020004" pitchFamily="2" charset="0"/>
              </a:rPr>
              <a:t>t</a:t>
            </a:r>
            <a:r>
              <a:rPr lang="fr" sz="1200" dirty="0">
                <a:latin typeface="Helvetica Neue" panose="02000503000000020004" pitchFamily="2" charset="0"/>
              </a:rPr>
              <a:t> </a:t>
            </a:r>
            <a:r>
              <a:rPr lang="fr" sz="1200" dirty="0" err="1">
                <a:latin typeface="Helvetica Neue" panose="02000503000000020004" pitchFamily="2" charset="0"/>
              </a:rPr>
              <a:t>such</a:t>
            </a:r>
            <a:r>
              <a:rPr lang="fr" sz="1200" dirty="0">
                <a:latin typeface="Helvetica Neue" panose="02000503000000020004" pitchFamily="2" charset="0"/>
              </a:rPr>
              <a:t> </a:t>
            </a:r>
            <a:r>
              <a:rPr lang="fr" sz="1200" dirty="0" err="1">
                <a:latin typeface="Helvetica Neue" panose="02000503000000020004" pitchFamily="2" charset="0"/>
              </a:rPr>
              <a:t>that</a:t>
            </a:r>
            <a:r>
              <a:rPr lang="fr" sz="1200" dirty="0">
                <a:latin typeface="Helvetica Neue" panose="02000503000000020004" pitchFamily="2" charset="0"/>
              </a:rPr>
              <a:t> all </a:t>
            </a:r>
            <a:r>
              <a:rPr lang="fr" sz="1200" dirty="0" err="1">
                <a:latin typeface="Helvetica Neue" panose="02000503000000020004" pitchFamily="2" charset="0"/>
              </a:rPr>
              <a:t>spies</a:t>
            </a:r>
            <a:r>
              <a:rPr lang="fr" sz="1200" dirty="0">
                <a:latin typeface="Helvetica Neue" panose="02000503000000020004" pitchFamily="2" charset="0"/>
              </a:rPr>
              <a:t> are </a:t>
            </a:r>
            <a:r>
              <a:rPr lang="fr" sz="1200" dirty="0" err="1">
                <a:latin typeface="Helvetica Neue" panose="02000503000000020004" pitchFamily="2" charset="0"/>
              </a:rPr>
              <a:t>correctly</a:t>
            </a:r>
            <a:r>
              <a:rPr lang="fr" sz="1200" dirty="0">
                <a:latin typeface="Helvetica Neue" panose="02000503000000020004" pitchFamily="2" charset="0"/>
              </a:rPr>
              <a:t> </a:t>
            </a:r>
            <a:r>
              <a:rPr lang="fr" sz="1200" dirty="0" err="1">
                <a:latin typeface="Helvetica Neue" panose="02000503000000020004" pitchFamily="2" charset="0"/>
              </a:rPr>
              <a:t>classified</a:t>
            </a:r>
            <a:endParaRPr lang="fr" sz="1200" dirty="0">
              <a:latin typeface="Helvetica Neue" panose="02000503000000020004" pitchFamily="2" charset="0"/>
            </a:endParaRPr>
          </a:p>
          <a:p>
            <a:pPr marL="557186" lvl="1" indent="-214313">
              <a:buFont typeface="Arial" panose="020B0604020202020204" pitchFamily="34" charset="0"/>
              <a:buChar char="•"/>
            </a:pPr>
            <a:r>
              <a:rPr lang="fr" sz="1200" dirty="0">
                <a:latin typeface="Helvetica Neue" panose="02000503000000020004" pitchFamily="2" charset="0"/>
              </a:rPr>
              <a:t>Document </a:t>
            </a:r>
            <a:r>
              <a:rPr lang="fr" sz="1200" dirty="0" err="1">
                <a:latin typeface="Helvetica Neue" panose="02000503000000020004" pitchFamily="2" charset="0"/>
              </a:rPr>
              <a:t>above</a:t>
            </a:r>
            <a:r>
              <a:rPr lang="fr" sz="1200" dirty="0">
                <a:latin typeface="Helvetica Neue" panose="02000503000000020004" pitchFamily="2" charset="0"/>
              </a:rPr>
              <a:t> the </a:t>
            </a:r>
            <a:r>
              <a:rPr lang="fr" sz="1200" dirty="0" err="1">
                <a:latin typeface="Helvetica Neue" panose="02000503000000020004" pitchFamily="2" charset="0"/>
              </a:rPr>
              <a:t>threshold</a:t>
            </a:r>
            <a:r>
              <a:rPr lang="fr" sz="1200" dirty="0">
                <a:latin typeface="Helvetica Neue" panose="02000503000000020004" pitchFamily="2" charset="0"/>
              </a:rPr>
              <a:t> are </a:t>
            </a:r>
            <a:r>
              <a:rPr lang="fr" sz="1200" dirty="0" err="1">
                <a:latin typeface="Helvetica Neue" panose="02000503000000020004" pitchFamily="2" charset="0"/>
              </a:rPr>
              <a:t>considered</a:t>
            </a:r>
            <a:r>
              <a:rPr lang="fr" sz="1200" dirty="0">
                <a:latin typeface="Helvetica Neue" panose="02000503000000020004" pitchFamily="2" charset="0"/>
              </a:rPr>
              <a:t> </a:t>
            </a:r>
            <a:r>
              <a:rPr lang="fr" sz="1200" dirty="0" err="1">
                <a:latin typeface="Helvetica Neue" panose="02000503000000020004" pitchFamily="2" charset="0"/>
              </a:rPr>
              <a:t>negative</a:t>
            </a:r>
            <a:endParaRPr lang="fr" sz="1200" dirty="0">
              <a:latin typeface="Helvetica Neue" panose="02000503000000020004" pitchFamily="2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fr" sz="1350" dirty="0">
              <a:latin typeface="Helvetica Neue" panose="02000503000000020004" pitchFamily="2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r" sz="1350" b="1" dirty="0">
                <a:latin typeface="Helvetica Neue" panose="02000503000000020004" pitchFamily="2" charset="0"/>
              </a:rPr>
              <a:t>1-DNF</a:t>
            </a:r>
            <a:r>
              <a:rPr lang="fr" sz="1350" dirty="0">
                <a:latin typeface="Helvetica Neue" panose="02000503000000020004" pitchFamily="2" charset="0"/>
              </a:rPr>
              <a:t>* technique (</a:t>
            </a:r>
            <a:r>
              <a:rPr lang="fr" sz="1350" dirty="0" err="1">
                <a:latin typeface="Helvetica Neue" panose="02000503000000020004" pitchFamily="2" charset="0"/>
              </a:rPr>
              <a:t>Yu</a:t>
            </a:r>
            <a:r>
              <a:rPr lang="fr" sz="1350" dirty="0">
                <a:latin typeface="Helvetica Neue" panose="02000503000000020004" pitchFamily="2" charset="0"/>
              </a:rPr>
              <a:t> et al. [2002]). </a:t>
            </a:r>
          </a:p>
          <a:p>
            <a:r>
              <a:rPr lang="en-US" sz="1350" dirty="0">
                <a:latin typeface="Helvetica Neue" panose="02000503000000020004" pitchFamily="2" charset="0"/>
              </a:rPr>
              <a:t>       </a:t>
            </a:r>
            <a:r>
              <a:rPr lang="en-US" sz="1100" i="1" dirty="0">
                <a:latin typeface="Helvetica Neue" panose="02000503000000020004" pitchFamily="2" charset="0"/>
              </a:rPr>
              <a:t>*Disjunctive Normal Form</a:t>
            </a:r>
            <a:endParaRPr lang="fr" sz="1100" i="1" dirty="0">
              <a:latin typeface="Helvetica Neue" panose="02000503000000020004" pitchFamily="2" charset="0"/>
            </a:endParaRPr>
          </a:p>
          <a:p>
            <a:pPr marL="557186" lvl="1" indent="-214313">
              <a:buFont typeface="Arial" panose="020B0604020202020204" pitchFamily="34" charset="0"/>
              <a:buChar char="•"/>
            </a:pPr>
            <a:r>
              <a:rPr lang="fr" sz="1200" i="1" dirty="0">
                <a:latin typeface="Helvetica Neue" panose="02000503000000020004" pitchFamily="2" charset="0"/>
              </a:rPr>
              <a:t>Positive </a:t>
            </a:r>
            <a:r>
              <a:rPr lang="fr" sz="1200" i="1" dirty="0" err="1">
                <a:latin typeface="Helvetica Neue" panose="02000503000000020004" pitchFamily="2" charset="0"/>
              </a:rPr>
              <a:t>Example</a:t>
            </a:r>
            <a:r>
              <a:rPr lang="fr" sz="1200" i="1" dirty="0">
                <a:latin typeface="Helvetica Neue" panose="02000503000000020004" pitchFamily="2" charset="0"/>
              </a:rPr>
              <a:t> </a:t>
            </a:r>
            <a:r>
              <a:rPr lang="fr" sz="1200" i="1" dirty="0" err="1">
                <a:latin typeface="Helvetica Neue" panose="02000503000000020004" pitchFamily="2" charset="0"/>
              </a:rPr>
              <a:t>Based</a:t>
            </a:r>
            <a:r>
              <a:rPr lang="fr" sz="1200" i="1" dirty="0">
                <a:latin typeface="Helvetica Neue" panose="02000503000000020004" pitchFamily="2" charset="0"/>
              </a:rPr>
              <a:t> Learning</a:t>
            </a:r>
          </a:p>
          <a:p>
            <a:pPr marL="557186" lvl="1" indent="-214313">
              <a:buFont typeface="Arial" panose="020B0604020202020204" pitchFamily="34" charset="0"/>
              <a:buChar char="•"/>
            </a:pPr>
            <a:r>
              <a:rPr lang="fr" sz="1200" dirty="0" err="1">
                <a:latin typeface="Helvetica Neue" panose="02000503000000020004" pitchFamily="2" charset="0"/>
              </a:rPr>
              <a:t>Get</a:t>
            </a:r>
            <a:r>
              <a:rPr lang="fr" sz="1200" dirty="0">
                <a:latin typeface="Helvetica Neue" panose="02000503000000020004" pitchFamily="2" charset="0"/>
              </a:rPr>
              <a:t> </a:t>
            </a:r>
            <a:r>
              <a:rPr lang="fr" sz="1200" dirty="0" err="1">
                <a:latin typeface="Helvetica Neue" panose="02000503000000020004" pitchFamily="2" charset="0"/>
              </a:rPr>
              <a:t>words</a:t>
            </a:r>
            <a:r>
              <a:rPr lang="fr" sz="1200" dirty="0">
                <a:latin typeface="Helvetica Neue" panose="02000503000000020004" pitchFamily="2" charset="0"/>
              </a:rPr>
              <a:t> </a:t>
            </a:r>
            <a:r>
              <a:rPr lang="fr" sz="1200" dirty="0" err="1">
                <a:latin typeface="Helvetica Neue" panose="02000503000000020004" pitchFamily="2" charset="0"/>
              </a:rPr>
              <a:t>W</a:t>
            </a:r>
            <a:r>
              <a:rPr lang="fr" sz="1200" baseline="-25000" dirty="0" err="1">
                <a:latin typeface="Helvetica Neue" panose="02000503000000020004" pitchFamily="2" charset="0"/>
              </a:rPr>
              <a:t>f</a:t>
            </a:r>
            <a:r>
              <a:rPr lang="fr" sz="1200" baseline="-25000" dirty="0">
                <a:latin typeface="Helvetica Neue" panose="02000503000000020004" pitchFamily="2" charset="0"/>
              </a:rPr>
              <a:t> </a:t>
            </a:r>
            <a:r>
              <a:rPr lang="fr" sz="1200" dirty="0">
                <a:latin typeface="Helvetica Neue" panose="02000503000000020004" pitchFamily="2" charset="0"/>
              </a:rPr>
              <a:t>⊂ W.  </a:t>
            </a:r>
            <a:r>
              <a:rPr lang="fr" sz="1200" dirty="0" err="1">
                <a:latin typeface="Helvetica Neue" panose="02000503000000020004" pitchFamily="2" charset="0"/>
              </a:rPr>
              <a:t>freq</a:t>
            </a:r>
            <a:r>
              <a:rPr lang="fr" sz="1200" dirty="0">
                <a:latin typeface="Helvetica Neue" panose="02000503000000020004" pitchFamily="2" charset="0"/>
              </a:rPr>
              <a:t>(w, </a:t>
            </a:r>
            <a:r>
              <a:rPr lang="fr" sz="1200" dirty="0" err="1">
                <a:latin typeface="Helvetica Neue" panose="02000503000000020004" pitchFamily="2" charset="0"/>
              </a:rPr>
              <a:t>D</a:t>
            </a:r>
            <a:r>
              <a:rPr lang="fr" sz="1200" baseline="-25000" dirty="0" err="1">
                <a:latin typeface="Helvetica Neue" panose="02000503000000020004" pitchFamily="2" charset="0"/>
              </a:rPr>
              <a:t>rel</a:t>
            </a:r>
            <a:r>
              <a:rPr lang="fr" sz="1200" dirty="0">
                <a:latin typeface="Helvetica Neue" panose="02000503000000020004" pitchFamily="2" charset="0"/>
              </a:rPr>
              <a:t>)/|</a:t>
            </a:r>
            <a:r>
              <a:rPr lang="fr" sz="1200" dirty="0" err="1">
                <a:latin typeface="Helvetica Neue" panose="02000503000000020004" pitchFamily="2" charset="0"/>
              </a:rPr>
              <a:t>D</a:t>
            </a:r>
            <a:r>
              <a:rPr lang="fr" sz="1200" baseline="-25000" dirty="0" err="1">
                <a:latin typeface="Helvetica Neue" panose="02000503000000020004" pitchFamily="2" charset="0"/>
              </a:rPr>
              <a:t>rel</a:t>
            </a:r>
            <a:r>
              <a:rPr lang="fr" sz="1200" dirty="0">
                <a:latin typeface="Helvetica Neue" panose="02000503000000020004" pitchFamily="2" charset="0"/>
              </a:rPr>
              <a:t>| &gt; </a:t>
            </a:r>
            <a:r>
              <a:rPr lang="fr" sz="1200" dirty="0" err="1">
                <a:latin typeface="Helvetica Neue" panose="02000503000000020004" pitchFamily="2" charset="0"/>
              </a:rPr>
              <a:t>freq</a:t>
            </a:r>
            <a:r>
              <a:rPr lang="fr" sz="1200" dirty="0">
                <a:latin typeface="Helvetica Neue" panose="02000503000000020004" pitchFamily="2" charset="0"/>
              </a:rPr>
              <a:t>(w, U)/|U| </a:t>
            </a:r>
          </a:p>
          <a:p>
            <a:pPr marL="557186" lvl="1" indent="-214313">
              <a:buFont typeface="Arial" panose="020B0604020202020204" pitchFamily="34" charset="0"/>
              <a:buChar char="•"/>
            </a:pPr>
            <a:r>
              <a:rPr lang="fr" sz="1200" dirty="0" err="1">
                <a:latin typeface="Helvetica Neue" panose="02000503000000020004" pitchFamily="2" charset="0"/>
              </a:rPr>
              <a:t>Remove</a:t>
            </a:r>
            <a:r>
              <a:rPr lang="fr" sz="1200" dirty="0">
                <a:latin typeface="Helvetica Neue" panose="02000503000000020004" pitchFamily="2" charset="0"/>
              </a:rPr>
              <a:t> </a:t>
            </a:r>
            <a:r>
              <a:rPr lang="fr" sz="1200" dirty="0" err="1">
                <a:latin typeface="Helvetica Neue" panose="02000503000000020004" pitchFamily="2" charset="0"/>
              </a:rPr>
              <a:t>from</a:t>
            </a:r>
            <a:r>
              <a:rPr lang="fr" sz="1200" dirty="0">
                <a:latin typeface="Helvetica Neue" panose="02000503000000020004" pitchFamily="2" charset="0"/>
              </a:rPr>
              <a:t> U all documents </a:t>
            </a:r>
            <a:r>
              <a:rPr lang="fr" sz="1200" dirty="0" err="1">
                <a:latin typeface="Helvetica Neue" panose="02000503000000020004" pitchFamily="2" charset="0"/>
              </a:rPr>
              <a:t>containing</a:t>
            </a:r>
            <a:r>
              <a:rPr lang="fr" sz="1200" dirty="0">
                <a:latin typeface="Helvetica Neue" panose="02000503000000020004" pitchFamily="2" charset="0"/>
              </a:rPr>
              <a:t> </a:t>
            </a:r>
            <a:r>
              <a:rPr lang="fr" sz="1200" dirty="0" err="1">
                <a:latin typeface="Helvetica Neue" panose="02000503000000020004" pitchFamily="2" charset="0"/>
              </a:rPr>
              <a:t>any</a:t>
            </a:r>
            <a:r>
              <a:rPr lang="fr" sz="1200" dirty="0">
                <a:latin typeface="Helvetica Neue" panose="02000503000000020004" pitchFamily="2" charset="0"/>
              </a:rPr>
              <a:t> </a:t>
            </a:r>
            <a:r>
              <a:rPr lang="fr" sz="1200" dirty="0" err="1">
                <a:latin typeface="Helvetica Neue" panose="02000503000000020004" pitchFamily="2" charset="0"/>
              </a:rPr>
              <a:t>word</a:t>
            </a:r>
            <a:r>
              <a:rPr lang="fr" sz="1200" dirty="0">
                <a:latin typeface="Helvetica Neue" panose="02000503000000020004" pitchFamily="2" charset="0"/>
              </a:rPr>
              <a:t> in  </a:t>
            </a:r>
            <a:r>
              <a:rPr lang="fr" sz="1200" dirty="0" err="1">
                <a:latin typeface="Helvetica Neue" panose="02000503000000020004" pitchFamily="2" charset="0"/>
              </a:rPr>
              <a:t>W</a:t>
            </a:r>
            <a:r>
              <a:rPr lang="fr" sz="1200" baseline="-25000" dirty="0" err="1">
                <a:latin typeface="Helvetica Neue" panose="02000503000000020004" pitchFamily="2" charset="0"/>
              </a:rPr>
              <a:t>f</a:t>
            </a:r>
            <a:endParaRPr lang="fr" sz="1200" dirty="0">
              <a:latin typeface="Helvetica Neue" panose="02000503000000020004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673A75-1C04-A442-B2F3-5265AE6F5F04}"/>
              </a:ext>
            </a:extLst>
          </p:cNvPr>
          <p:cNvSpPr/>
          <p:nvPr/>
        </p:nvSpPr>
        <p:spPr>
          <a:xfrm>
            <a:off x="7451802" y="338291"/>
            <a:ext cx="131061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50" dirty="0">
                <a:solidFill>
                  <a:srgbClr val="0072E5"/>
                </a:solidFill>
                <a:latin typeface="LibreCaslonText"/>
              </a:rPr>
              <a:t>Liu et al. </a:t>
            </a:r>
            <a:r>
              <a:rPr lang="en-GB" sz="1350" dirty="0">
                <a:latin typeface="LibreCaslonText"/>
              </a:rPr>
              <a:t>[</a:t>
            </a:r>
            <a:r>
              <a:rPr lang="en-GB" sz="1350" dirty="0">
                <a:solidFill>
                  <a:srgbClr val="0072E5"/>
                </a:solidFill>
                <a:latin typeface="LibreCaslonText"/>
              </a:rPr>
              <a:t>2003</a:t>
            </a:r>
            <a:r>
              <a:rPr lang="en-GB" sz="1350" dirty="0">
                <a:latin typeface="LibreCaslonText"/>
              </a:rPr>
              <a:t>]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A6CD2A-181C-4443-8857-8EAB118C25E2}"/>
              </a:ext>
            </a:extLst>
          </p:cNvPr>
          <p:cNvSpPr txBox="1"/>
          <p:nvPr/>
        </p:nvSpPr>
        <p:spPr>
          <a:xfrm>
            <a:off x="5910263" y="917157"/>
            <a:ext cx="3023254" cy="89588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lIns="135000" tIns="135000" rIns="135000" bIns="135000" rtlCol="0">
            <a:spAutoFit/>
          </a:bodyPr>
          <a:lstStyle/>
          <a:p>
            <a:r>
              <a:rPr lang="en-GB" sz="1350" b="1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Goal:</a:t>
            </a:r>
          </a:p>
          <a:p>
            <a:r>
              <a:rPr lang="en-GB" sz="1350" dirty="0">
                <a:latin typeface="Helvetica Neue" panose="02000503000000020004" pitchFamily="2" charset="0"/>
              </a:rPr>
              <a:t>Determine set of elements to be regarded as reliable negatives (RN)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A1B4BE-2304-8943-886B-77C1FC6368F1}"/>
              </a:ext>
            </a:extLst>
          </p:cNvPr>
          <p:cNvSpPr txBox="1"/>
          <p:nvPr/>
        </p:nvSpPr>
        <p:spPr>
          <a:xfrm>
            <a:off x="5688013" y="4112127"/>
            <a:ext cx="2749404" cy="51885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none" lIns="135000" tIns="135000" rIns="135000" bIns="135000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Train a “simplistic” classifier</a:t>
            </a:r>
          </a:p>
        </p:txBody>
      </p:sp>
    </p:spTree>
    <p:extLst>
      <p:ext uri="{BB962C8B-B14F-4D97-AF65-F5344CB8AC3E}">
        <p14:creationId xmlns:p14="http://schemas.microsoft.com/office/powerpoint/2010/main" val="154482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43DAA7-211F-0F4E-85D4-F878CC76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530" y="277718"/>
            <a:ext cx="5071913" cy="1105789"/>
          </a:xfrm>
        </p:spPr>
        <p:txBody>
          <a:bodyPr/>
          <a:lstStyle/>
          <a:p>
            <a:r>
              <a:rPr lang="en-US" b="1" dirty="0">
                <a:latin typeface="Helvetica Neue" panose="02000503000000020004" pitchFamily="2" charset="0"/>
              </a:rPr>
              <a:t>Training the Expert Classifier</a:t>
            </a:r>
            <a:br>
              <a:rPr lang="en-US" b="1" dirty="0">
                <a:latin typeface="Helvetica Neue" panose="02000503000000020004" pitchFamily="2" charset="0"/>
              </a:rPr>
            </a:br>
            <a:r>
              <a:rPr lang="en-GB" sz="1800" dirty="0">
                <a:latin typeface="Helvetica Neue Light" panose="02000403000000020004" pitchFamily="2" charset="0"/>
              </a:rPr>
              <a:t>Exploit the partial-supervision </a:t>
            </a:r>
            <a:br>
              <a:rPr lang="en-GB" sz="1800" dirty="0">
                <a:latin typeface="Helvetica Neue Light" panose="02000403000000020004" pitchFamily="2" charset="0"/>
              </a:rPr>
            </a:br>
            <a:br>
              <a:rPr lang="en-GB" sz="1800" dirty="0">
                <a:latin typeface="Helvetica Neue Light" panose="02000403000000020004" pitchFamily="2" charset="0"/>
              </a:rPr>
            </a:br>
            <a:endParaRPr lang="en-US" sz="1800" dirty="0">
              <a:latin typeface="Helvetica Neue Light" panose="02000403000000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E3B68E-FEC5-B247-87EF-5E3FD285CF76}"/>
              </a:ext>
            </a:extLst>
          </p:cNvPr>
          <p:cNvSpPr txBox="1"/>
          <p:nvPr/>
        </p:nvSpPr>
        <p:spPr>
          <a:xfrm>
            <a:off x="440531" y="1383507"/>
            <a:ext cx="4826427" cy="3300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 dirty="0">
                <a:latin typeface="Helvetica Neue" panose="02000503000000020004" pitchFamily="2" charset="0"/>
              </a:rPr>
              <a:t>Expert Classifier</a:t>
            </a:r>
          </a:p>
          <a:p>
            <a:r>
              <a:rPr lang="en-GB" sz="1200" dirty="0">
                <a:latin typeface="Helvetica Neue" panose="02000503000000020004" pitchFamily="2" charset="0"/>
              </a:rPr>
              <a:t>Builds on the result of the first step to train a much more sophisticated and precise classifier.</a:t>
            </a:r>
          </a:p>
          <a:p>
            <a:r>
              <a:rPr lang="en-GB" sz="1200" dirty="0">
                <a:latin typeface="Helvetica Neue" panose="02000503000000020004" pitchFamily="2" charset="0"/>
              </a:rPr>
              <a:t>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sz="1350" b="1" dirty="0">
                <a:latin typeface="Helvetica Neue" panose="02000503000000020004" pitchFamily="2" charset="0"/>
              </a:rPr>
              <a:t>1-shot approach</a:t>
            </a:r>
          </a:p>
          <a:p>
            <a:pPr marL="600049" lvl="1" indent="-257175">
              <a:buFont typeface="Arial" panose="020B0604020202020204" pitchFamily="34" charset="0"/>
              <a:buChar char="•"/>
            </a:pPr>
            <a:r>
              <a:rPr lang="en-GB" sz="1350" dirty="0">
                <a:latin typeface="Helvetica Neue" panose="02000503000000020004" pitchFamily="2" charset="0"/>
              </a:rPr>
              <a:t>Use </a:t>
            </a:r>
            <a:r>
              <a:rPr lang="fr" sz="1350" dirty="0" err="1">
                <a:latin typeface="Helvetica Neue" panose="02000503000000020004" pitchFamily="2" charset="0"/>
              </a:rPr>
              <a:t>D</a:t>
            </a:r>
            <a:r>
              <a:rPr lang="fr" sz="1350" baseline="-25000" dirty="0" err="1">
                <a:latin typeface="Helvetica Neue" panose="02000503000000020004" pitchFamily="2" charset="0"/>
              </a:rPr>
              <a:t>rel</a:t>
            </a:r>
            <a:r>
              <a:rPr lang="fr" sz="1350" baseline="-25000" dirty="0">
                <a:latin typeface="Helvetica Neue" panose="02000503000000020004" pitchFamily="2" charset="0"/>
              </a:rPr>
              <a:t> </a:t>
            </a:r>
            <a:r>
              <a:rPr lang="fr" sz="1350" dirty="0">
                <a:latin typeface="Helvetica Neue" panose="02000503000000020004" pitchFamily="2" charset="0"/>
              </a:rPr>
              <a:t>and RN and train a classifier (SVM or EM)</a:t>
            </a:r>
            <a:endParaRPr lang="en-GB" sz="1350" dirty="0">
              <a:latin typeface="Helvetica Neue" panose="02000503000000020004" pitchFamily="2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GB" sz="1350" dirty="0">
              <a:latin typeface="Helvetica Neue" panose="02000503000000020004" pitchFamily="2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sz="1350" b="1" dirty="0">
                <a:latin typeface="Helvetica Neue" panose="02000503000000020004" pitchFamily="2" charset="0"/>
              </a:rPr>
              <a:t>Iterative approach</a:t>
            </a:r>
          </a:p>
          <a:p>
            <a:pPr marL="600049" lvl="1" indent="-257175">
              <a:buFont typeface="Arial" panose="020B0604020202020204" pitchFamily="34" charset="0"/>
              <a:buChar char="•"/>
            </a:pPr>
            <a:r>
              <a:rPr lang="en-GB" sz="1350" dirty="0">
                <a:latin typeface="Helvetica Neue" panose="02000503000000020004" pitchFamily="2" charset="0"/>
              </a:rPr>
              <a:t>Use </a:t>
            </a:r>
            <a:r>
              <a:rPr lang="fr" sz="1350" dirty="0" err="1">
                <a:latin typeface="Helvetica Neue" panose="02000503000000020004" pitchFamily="2" charset="0"/>
              </a:rPr>
              <a:t>D</a:t>
            </a:r>
            <a:r>
              <a:rPr lang="fr" sz="1350" baseline="-25000" dirty="0" err="1">
                <a:latin typeface="Helvetica Neue" panose="02000503000000020004" pitchFamily="2" charset="0"/>
              </a:rPr>
              <a:t>rel</a:t>
            </a:r>
            <a:r>
              <a:rPr lang="fr" sz="1350" baseline="-25000" dirty="0">
                <a:latin typeface="Helvetica Neue" panose="02000503000000020004" pitchFamily="2" charset="0"/>
              </a:rPr>
              <a:t> </a:t>
            </a:r>
            <a:r>
              <a:rPr lang="fr" sz="1350" dirty="0">
                <a:latin typeface="Helvetica Neue" panose="02000503000000020004" pitchFamily="2" charset="0"/>
              </a:rPr>
              <a:t>and RN and train a classifier C</a:t>
            </a:r>
            <a:r>
              <a:rPr lang="fr" sz="1350" baseline="-25000" dirty="0">
                <a:latin typeface="Helvetica Neue" panose="02000503000000020004" pitchFamily="2" charset="0"/>
              </a:rPr>
              <a:t>i</a:t>
            </a:r>
          </a:p>
          <a:p>
            <a:pPr marL="600049" lvl="1" indent="-257175">
              <a:buFont typeface="Arial" panose="020B0604020202020204" pitchFamily="34" charset="0"/>
              <a:buChar char="•"/>
            </a:pPr>
            <a:r>
              <a:rPr lang="fr" sz="1350" dirty="0">
                <a:latin typeface="Helvetica Neue" panose="02000503000000020004" pitchFamily="2" charset="0"/>
              </a:rPr>
              <a:t>Use C</a:t>
            </a:r>
            <a:r>
              <a:rPr lang="fr" sz="1350" baseline="-25000" dirty="0">
                <a:latin typeface="Helvetica Neue" panose="02000503000000020004" pitchFamily="2" charset="0"/>
              </a:rPr>
              <a:t>i </a:t>
            </a:r>
            <a:r>
              <a:rPr lang="fr" sz="1350" dirty="0">
                <a:latin typeface="Helvetica Neue" panose="02000503000000020004" pitchFamily="2" charset="0"/>
              </a:rPr>
              <a:t>and extract new </a:t>
            </a:r>
            <a:r>
              <a:rPr lang="fr" sz="1350" dirty="0" err="1">
                <a:latin typeface="Helvetica Neue" panose="02000503000000020004" pitchFamily="2" charset="0"/>
              </a:rPr>
              <a:t>negative</a:t>
            </a:r>
            <a:r>
              <a:rPr lang="fr" sz="1350" dirty="0">
                <a:latin typeface="Helvetica Neue" panose="02000503000000020004" pitchFamily="2" charset="0"/>
              </a:rPr>
              <a:t> documents</a:t>
            </a:r>
            <a:r>
              <a:rPr lang="en-GB" sz="1350" dirty="0">
                <a:latin typeface="Helvetica Neue" panose="02000503000000020004" pitchFamily="2" charset="0"/>
              </a:rPr>
              <a:t> Q</a:t>
            </a:r>
          </a:p>
          <a:p>
            <a:pPr marL="600049" lvl="1" indent="-257175">
              <a:buFont typeface="Arial" panose="020B0604020202020204" pitchFamily="34" charset="0"/>
              <a:buChar char="•"/>
            </a:pPr>
            <a:r>
              <a:rPr lang="en-GB" sz="1350" dirty="0">
                <a:latin typeface="Helvetica Neue" panose="02000503000000020004" pitchFamily="2" charset="0"/>
              </a:rPr>
              <a:t>Add Q to RN, train a new classifier C</a:t>
            </a:r>
            <a:r>
              <a:rPr lang="en-GB" sz="1350" baseline="-25000" dirty="0">
                <a:latin typeface="Helvetica Neue" panose="02000503000000020004" pitchFamily="2" charset="0"/>
              </a:rPr>
              <a:t>i+1</a:t>
            </a:r>
          </a:p>
          <a:p>
            <a:pPr marL="600049" lvl="1" indent="-257175">
              <a:buFont typeface="Arial" panose="020B0604020202020204" pitchFamily="34" charset="0"/>
              <a:buChar char="•"/>
            </a:pPr>
            <a:r>
              <a:rPr lang="en-GB" sz="1350" dirty="0">
                <a:latin typeface="Helvetica Neue" panose="02000503000000020004" pitchFamily="2" charset="0"/>
              </a:rPr>
              <a:t>Continue until no more negative documents are retrieved</a:t>
            </a:r>
          </a:p>
          <a:p>
            <a:endParaRPr lang="en-US" sz="1050" dirty="0">
              <a:latin typeface="Helvetica Neue" panose="02000503000000020004" pitchFamily="2" charset="0"/>
            </a:endParaRPr>
          </a:p>
          <a:p>
            <a:pPr marL="336947" indent="-336947"/>
            <a:r>
              <a:rPr lang="en-US" sz="1350" dirty="0">
                <a:latin typeface="Helvetica Neue" panose="02000503000000020004" pitchFamily="2" charset="0"/>
              </a:rPr>
              <a:t>          [</a:t>
            </a:r>
            <a:r>
              <a:rPr lang="en-US" sz="1350" i="1" dirty="0">
                <a:latin typeface="Helvetica Neue" panose="02000503000000020004" pitchFamily="2" charset="0"/>
              </a:rPr>
              <a:t>Optionally</a:t>
            </a:r>
            <a:r>
              <a:rPr lang="en-US" sz="1350" dirty="0">
                <a:latin typeface="Helvetica Neue" panose="02000503000000020004" pitchFamily="2" charset="0"/>
              </a:rPr>
              <a:t>] evaluate the last trained classifier over </a:t>
            </a:r>
            <a:r>
              <a:rPr lang="fr" sz="1350" dirty="0" err="1">
                <a:latin typeface="Helvetica Neue" panose="02000503000000020004" pitchFamily="2" charset="0"/>
              </a:rPr>
              <a:t>D</a:t>
            </a:r>
            <a:r>
              <a:rPr lang="fr" sz="1350" baseline="-25000" dirty="0" err="1">
                <a:latin typeface="Helvetica Neue" panose="02000503000000020004" pitchFamily="2" charset="0"/>
              </a:rPr>
              <a:t>rel</a:t>
            </a:r>
            <a:r>
              <a:rPr lang="fr" sz="1350" baseline="-25000" dirty="0">
                <a:latin typeface="Helvetica Neue" panose="02000503000000020004" pitchFamily="2" charset="0"/>
              </a:rPr>
              <a:t>       </a:t>
            </a:r>
            <a:r>
              <a:rPr lang="fr" sz="1350" dirty="0">
                <a:latin typeface="Helvetica Neue" panose="02000503000000020004" pitchFamily="2" charset="0"/>
              </a:rPr>
              <a:t>and </a:t>
            </a:r>
            <a:r>
              <a:rPr lang="fr" sz="1350" dirty="0" err="1">
                <a:latin typeface="Helvetica Neue" panose="02000503000000020004" pitchFamily="2" charset="0"/>
              </a:rPr>
              <a:t>discard</a:t>
            </a:r>
            <a:r>
              <a:rPr lang="fr" sz="1350" dirty="0">
                <a:latin typeface="Helvetica Neue" panose="02000503000000020004" pitchFamily="2" charset="0"/>
              </a:rPr>
              <a:t> </a:t>
            </a:r>
            <a:r>
              <a:rPr lang="fr" sz="1350" dirty="0" err="1">
                <a:latin typeface="Helvetica Neue" panose="02000503000000020004" pitchFamily="2" charset="0"/>
              </a:rPr>
              <a:t>it</a:t>
            </a:r>
            <a:r>
              <a:rPr lang="fr" sz="1350" dirty="0">
                <a:latin typeface="Helvetica Neue" panose="02000503000000020004" pitchFamily="2" charset="0"/>
              </a:rPr>
              <a:t> if </a:t>
            </a:r>
            <a:r>
              <a:rPr lang="fr" sz="1350" dirty="0" err="1">
                <a:latin typeface="Helvetica Neue" panose="02000503000000020004" pitchFamily="2" charset="0"/>
              </a:rPr>
              <a:t>it</a:t>
            </a:r>
            <a:r>
              <a:rPr lang="fr" sz="1350" dirty="0">
                <a:latin typeface="Helvetica Neue" panose="02000503000000020004" pitchFamily="2" charset="0"/>
              </a:rPr>
              <a:t> </a:t>
            </a:r>
            <a:r>
              <a:rPr lang="fr" sz="1350" dirty="0" err="1">
                <a:latin typeface="Helvetica Neue" panose="02000503000000020004" pitchFamily="2" charset="0"/>
              </a:rPr>
              <a:t>performs</a:t>
            </a:r>
            <a:r>
              <a:rPr lang="fr" sz="1350" dirty="0">
                <a:latin typeface="Helvetica Neue" panose="02000503000000020004" pitchFamily="2" charset="0"/>
              </a:rPr>
              <a:t> </a:t>
            </a:r>
            <a:r>
              <a:rPr lang="fr" sz="1350" dirty="0" err="1">
                <a:latin typeface="Helvetica Neue" panose="02000503000000020004" pitchFamily="2" charset="0"/>
              </a:rPr>
              <a:t>poorly</a:t>
            </a:r>
            <a:endParaRPr lang="en-US" sz="1350" dirty="0">
              <a:latin typeface="Helvetica Neue" panose="02000503000000020004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673A75-1C04-A442-B2F3-5265AE6F5F04}"/>
              </a:ext>
            </a:extLst>
          </p:cNvPr>
          <p:cNvSpPr/>
          <p:nvPr/>
        </p:nvSpPr>
        <p:spPr>
          <a:xfrm>
            <a:off x="7451802" y="338291"/>
            <a:ext cx="131061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50" dirty="0">
                <a:solidFill>
                  <a:srgbClr val="0072E5"/>
                </a:solidFill>
                <a:latin typeface="LibreCaslonText"/>
              </a:rPr>
              <a:t>Liu et al. </a:t>
            </a:r>
            <a:r>
              <a:rPr lang="en-GB" sz="1350" dirty="0">
                <a:latin typeface="LibreCaslonText"/>
              </a:rPr>
              <a:t>[</a:t>
            </a:r>
            <a:r>
              <a:rPr lang="en-GB" sz="1350" dirty="0">
                <a:solidFill>
                  <a:srgbClr val="0072E5"/>
                </a:solidFill>
                <a:latin typeface="LibreCaslonText"/>
              </a:rPr>
              <a:t>2003</a:t>
            </a:r>
            <a:r>
              <a:rPr lang="en-GB" sz="1350" dirty="0">
                <a:latin typeface="LibreCaslonText"/>
              </a:rPr>
              <a:t>] </a:t>
            </a:r>
          </a:p>
        </p:txBody>
      </p:sp>
      <p:pic>
        <p:nvPicPr>
          <p:cNvPr id="1026" name="Picture 2" descr="https://upload.wikimedia.org/wikipedia/commons/thumb/b/b5/Svm_separating_hyperplanes_%28SVG%29.svg/1920px-Svm_separating_hyperplanes_%28SVG%29.svg.png">
            <a:extLst>
              <a:ext uri="{FF2B5EF4-FFF2-40B4-BE49-F238E27FC236}">
                <a16:creationId xmlns:a16="http://schemas.microsoft.com/office/drawing/2014/main" id="{22752051-EC9B-6A4A-AE98-E5987DEE7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6263" y="752136"/>
            <a:ext cx="2128830" cy="183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ED8B09-B33F-8B4F-BAA8-645D0E932B93}"/>
              </a:ext>
            </a:extLst>
          </p:cNvPr>
          <p:cNvSpPr txBox="1"/>
          <p:nvPr/>
        </p:nvSpPr>
        <p:spPr>
          <a:xfrm>
            <a:off x="5520893" y="2618600"/>
            <a:ext cx="3623108" cy="59580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lIns="135000" tIns="135000" rIns="135000" bIns="135000" rtlCol="0">
            <a:spAutoFit/>
          </a:bodyPr>
          <a:lstStyle/>
          <a:p>
            <a:r>
              <a:rPr lang="en-GB" sz="1050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Methods perform </a:t>
            </a:r>
            <a:r>
              <a:rPr lang="en-GB" sz="1050" b="1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poorly</a:t>
            </a:r>
            <a:r>
              <a:rPr lang="en-GB" sz="1050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 when </a:t>
            </a:r>
            <a:r>
              <a:rPr lang="en-GB" sz="1050" b="1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the initial set of documents is very small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24F734-D3D8-7E41-9FF0-DA7A4D430849}"/>
              </a:ext>
            </a:extLst>
          </p:cNvPr>
          <p:cNvSpPr txBox="1"/>
          <p:nvPr/>
        </p:nvSpPr>
        <p:spPr>
          <a:xfrm>
            <a:off x="5520894" y="3285849"/>
            <a:ext cx="3623107" cy="43421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lIns="135000" tIns="135000" rIns="135000" bIns="135000" rtlCol="0">
            <a:spAutoFit/>
          </a:bodyPr>
          <a:lstStyle/>
          <a:p>
            <a:r>
              <a:rPr lang="en-GB" sz="1050" b="1" dirty="0">
                <a:solidFill>
                  <a:schemeClr val="bg1"/>
                </a:solidFill>
                <a:latin typeface="Helvetica Neue" panose="02000503000000020004" pitchFamily="2" charset="0"/>
              </a:rPr>
              <a:t>The </a:t>
            </a:r>
            <a:r>
              <a:rPr lang="en-GB" sz="1050" b="1" dirty="0" err="1">
                <a:solidFill>
                  <a:schemeClr val="bg1"/>
                </a:solidFill>
                <a:latin typeface="Helvetica Neue" panose="02000503000000020004" pitchFamily="2" charset="0"/>
              </a:rPr>
              <a:t>Rocchio</a:t>
            </a:r>
            <a:r>
              <a:rPr lang="en-GB" sz="1050" b="1" dirty="0">
                <a:solidFill>
                  <a:schemeClr val="bg1"/>
                </a:solidFill>
                <a:latin typeface="Helvetica Neue" panose="02000503000000020004" pitchFamily="2" charset="0"/>
              </a:rPr>
              <a:t> approach + EM is best for this case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560922-B3FA-B940-8F4E-1C239E4A24E0}"/>
              </a:ext>
            </a:extLst>
          </p:cNvPr>
          <p:cNvSpPr txBox="1"/>
          <p:nvPr/>
        </p:nvSpPr>
        <p:spPr>
          <a:xfrm>
            <a:off x="5520894" y="3649657"/>
            <a:ext cx="3106746" cy="595802"/>
          </a:xfrm>
          <a:prstGeom prst="rect">
            <a:avLst/>
          </a:prstGeom>
          <a:noFill/>
        </p:spPr>
        <p:txBody>
          <a:bodyPr wrap="none" lIns="135000" tIns="135000" rIns="135000" bIns="135000" rtlCol="0">
            <a:spAutoFit/>
          </a:bodyPr>
          <a:lstStyle/>
          <a:p>
            <a:r>
              <a:rPr lang="en-US" sz="1050" dirty="0">
                <a:latin typeface="Helvetica Neue" panose="02000503000000020004" pitchFamily="2" charset="0"/>
                <a:cs typeface="Lao MN" pitchFamily="2" charset="0"/>
              </a:rPr>
              <a:t>Advanced models with TF-IDF or Topic models</a:t>
            </a:r>
          </a:p>
          <a:p>
            <a:r>
              <a:rPr lang="en-GB" sz="1050" i="1" dirty="0">
                <a:latin typeface="Helvetica Neue" panose="02000503000000020004" pitchFamily="2" charset="0"/>
                <a:cs typeface="Lao MN" pitchFamily="2" charset="0"/>
              </a:rPr>
              <a:t>Zhu et al. [2013] - Zhu and Wu [2014]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EF87EE-0F5F-E84C-B8BE-FC0505340819}"/>
              </a:ext>
            </a:extLst>
          </p:cNvPr>
          <p:cNvSpPr txBox="1"/>
          <p:nvPr/>
        </p:nvSpPr>
        <p:spPr>
          <a:xfrm>
            <a:off x="5576134" y="4185531"/>
            <a:ext cx="339868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Helvetica Neue" panose="02000503000000020004" pitchFamily="2" charset="0"/>
              </a:rPr>
              <a:t>Beware of Class Imbalance!</a:t>
            </a:r>
          </a:p>
          <a:p>
            <a:r>
              <a:rPr lang="en-GB" sz="1050" i="1" dirty="0">
                <a:latin typeface="Helvetica Neue" panose="02000503000000020004" pitchFamily="2" charset="0"/>
              </a:rPr>
              <a:t>SMOTE: Synthetic Minority Over-sampling Technique</a:t>
            </a:r>
            <a:endParaRPr lang="en-US" sz="1050" i="1" dirty="0">
              <a:latin typeface="Helvetica Neue" panose="02000503000000020004" pitchFamily="2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79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/>
      <p:bldP spid="4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43DAA7-211F-0F4E-85D4-F878CC76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530" y="277718"/>
            <a:ext cx="5071913" cy="1105789"/>
          </a:xfrm>
        </p:spPr>
        <p:txBody>
          <a:bodyPr/>
          <a:lstStyle/>
          <a:p>
            <a:r>
              <a:rPr lang="en-US" b="1" dirty="0">
                <a:latin typeface="Helvetica Neue" panose="02000503000000020004" pitchFamily="2" charset="0"/>
              </a:rPr>
              <a:t>Document Segmentation</a:t>
            </a:r>
            <a:br>
              <a:rPr lang="en-US" b="1" dirty="0">
                <a:latin typeface="Helvetica Neue" panose="02000503000000020004" pitchFamily="2" charset="0"/>
              </a:rPr>
            </a:br>
            <a:r>
              <a:rPr lang="en-GB" sz="1800" dirty="0">
                <a:latin typeface="Helvetica Neue Light" panose="02000403000000020004" pitchFamily="2" charset="0"/>
              </a:rPr>
              <a:t>Intention-based relatedness</a:t>
            </a:r>
            <a:br>
              <a:rPr lang="en-GB" sz="1800" dirty="0">
                <a:latin typeface="Helvetica Neue Light" panose="02000403000000020004" pitchFamily="2" charset="0"/>
              </a:rPr>
            </a:br>
            <a:endParaRPr lang="en-US" sz="1800" dirty="0">
              <a:latin typeface="Helvetica Neue Light" panose="02000403000000020004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DBF035-F047-6146-B8AF-B2BB01A2E029}"/>
              </a:ext>
            </a:extLst>
          </p:cNvPr>
          <p:cNvSpPr txBox="1"/>
          <p:nvPr/>
        </p:nvSpPr>
        <p:spPr>
          <a:xfrm>
            <a:off x="440531" y="1361701"/>
            <a:ext cx="57750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" sz="1400" b="1" dirty="0">
                <a:latin typeface="Helvetica Neue" panose="02000503000000020004" pitchFamily="2" charset="0"/>
              </a:rPr>
              <a:t>Model documents as Composite Objects</a:t>
            </a:r>
          </a:p>
          <a:p>
            <a:r>
              <a:rPr lang="en-US" sz="1350" dirty="0">
                <a:latin typeface="Helvetica Neue" panose="02000503000000020004" pitchFamily="2" charset="0"/>
              </a:rPr>
              <a:t>Do not perform matching across the posts as a whole but across </a:t>
            </a:r>
            <a:r>
              <a:rPr lang="en-US" sz="1350" b="1" i="1" u="sng" dirty="0">
                <a:latin typeface="Helvetica Neue" panose="02000503000000020004" pitchFamily="2" charset="0"/>
              </a:rPr>
              <a:t>fragments</a:t>
            </a:r>
            <a:r>
              <a:rPr lang="en-US" sz="1350" dirty="0">
                <a:latin typeface="Helvetica Neue" panose="02000503000000020004" pitchFamily="2" charset="0"/>
              </a:rPr>
              <a:t> of them that are </a:t>
            </a:r>
            <a:r>
              <a:rPr lang="en-US" sz="1350" b="1" i="1" u="sng" dirty="0">
                <a:latin typeface="Helvetica Neue" panose="02000503000000020004" pitchFamily="2" charset="0"/>
              </a:rPr>
              <a:t>written for the same intention</a:t>
            </a:r>
          </a:p>
          <a:p>
            <a:endParaRPr lang="da" sz="1350" b="1" dirty="0">
              <a:latin typeface="Helvetica Neue" panose="02000503000000020004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D94E59-4D6A-7D46-8502-F0263AC41F7C}"/>
              </a:ext>
            </a:extLst>
          </p:cNvPr>
          <p:cNvSpPr/>
          <p:nvPr/>
        </p:nvSpPr>
        <p:spPr>
          <a:xfrm>
            <a:off x="6822484" y="306418"/>
            <a:ext cx="210198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50" dirty="0">
                <a:solidFill>
                  <a:srgbClr val="0072E5"/>
                </a:solidFill>
                <a:latin typeface="LibreCaslonText"/>
              </a:rPr>
              <a:t>Papadimitriou et al. </a:t>
            </a:r>
            <a:r>
              <a:rPr lang="en-GB" sz="1350" dirty="0">
                <a:latin typeface="LibreCaslonText"/>
              </a:rPr>
              <a:t>[</a:t>
            </a:r>
            <a:r>
              <a:rPr lang="en-GB" sz="1350" dirty="0">
                <a:solidFill>
                  <a:srgbClr val="0072E5"/>
                </a:solidFill>
                <a:latin typeface="LibreCaslonText"/>
              </a:rPr>
              <a:t>2017</a:t>
            </a:r>
            <a:r>
              <a:rPr lang="en-GB" sz="1350" dirty="0">
                <a:latin typeface="LibreCaslonText"/>
              </a:rPr>
              <a:t>] </a:t>
            </a:r>
            <a:endParaRPr lang="en-GB" sz="135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251DEFD-AF72-3148-B7A9-20E850248505}"/>
              </a:ext>
            </a:extLst>
          </p:cNvPr>
          <p:cNvSpPr txBox="1">
            <a:spLocks/>
          </p:cNvSpPr>
          <p:nvPr/>
        </p:nvSpPr>
        <p:spPr>
          <a:xfrm>
            <a:off x="3019229" y="2385773"/>
            <a:ext cx="3048835" cy="157584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6675"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en-US" sz="24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Courier New"/>
              <a:buChar char="o"/>
              <a:defRPr lang="en-US" sz="20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lang="en-US" sz="18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en-US" sz="16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6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sz="900" dirty="0">
                <a:solidFill>
                  <a:prstClr val="black"/>
                </a:solidFill>
                <a:latin typeface="Calibri"/>
              </a:rPr>
              <a:t>I have an HP system with a RAID 0 controller and 4 disks in form of a JBOD.</a:t>
            </a:r>
            <a:r>
              <a:rPr sz="900" dirty="0">
                <a:solidFill>
                  <a:srgbClr val="000000"/>
                </a:solidFill>
                <a:latin typeface="Calibri"/>
              </a:rPr>
              <a:t> </a:t>
            </a:r>
            <a:r>
              <a:rPr sz="900" dirty="0">
                <a:solidFill>
                  <a:prstClr val="black"/>
                </a:solidFill>
                <a:latin typeface="Calibri"/>
              </a:rPr>
              <a:t>I would like to install Hadoop with a replication 4 HDFS and only 320GB of disk space used from every disc.</a:t>
            </a:r>
            <a:r>
              <a:rPr sz="900" dirty="0">
                <a:solidFill>
                  <a:srgbClr val="FF0000"/>
                </a:solidFill>
                <a:latin typeface="Calibri"/>
              </a:rPr>
              <a:t> </a:t>
            </a:r>
            <a:r>
              <a:rPr sz="900" b="1" dirty="0">
                <a:solidFill>
                  <a:srgbClr val="FF0000"/>
                </a:solidFill>
                <a:latin typeface="Calibri"/>
              </a:rPr>
              <a:t>Do you know whether  it would perform ok or whether the partial use of the disk  would degrade performance.</a:t>
            </a:r>
            <a:r>
              <a:rPr sz="900" b="1" dirty="0">
                <a:solidFill>
                  <a:prstClr val="black"/>
                </a:solidFill>
                <a:latin typeface="Calibri"/>
              </a:rPr>
              <a:t> </a:t>
            </a:r>
            <a:r>
              <a:rPr sz="900" dirty="0">
                <a:solidFill>
                  <a:prstClr val="black"/>
                </a:solidFill>
                <a:latin typeface="Calibri"/>
              </a:rPr>
              <a:t>Friends have downloaded the Cloudera distribution but it didn’t work. It stopped since  the web site was suggesting to have 1TB disks</a:t>
            </a:r>
            <a:r>
              <a:rPr lang="en-US" sz="900" dirty="0">
                <a:solidFill>
                  <a:schemeClr val="tx1">
                    <a:lumMod val="50000"/>
                  </a:schemeClr>
                </a:solidFill>
                <a:latin typeface="Calibri"/>
              </a:rPr>
              <a:t>. </a:t>
            </a:r>
            <a:r>
              <a:rPr sz="900" dirty="0">
                <a:solidFill>
                  <a:schemeClr val="tx1">
                    <a:lumMod val="50000"/>
                  </a:schemeClr>
                </a:solidFill>
                <a:latin typeface="Calibri"/>
              </a:rPr>
              <a:t>I am asking because  I  do not want to install Linux and then realize that my </a:t>
            </a:r>
            <a:r>
              <a:rPr sz="900" b="1" dirty="0">
                <a:solidFill>
                  <a:schemeClr val="tx1">
                    <a:lumMod val="50000"/>
                  </a:schemeClr>
                </a:solidFill>
                <a:latin typeface="Calibri"/>
              </a:rPr>
              <a:t>hardware configuration is not the right one. </a:t>
            </a:r>
          </a:p>
          <a:p>
            <a:endParaRPr sz="825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47300B1-EA07-1B47-8B15-E86A3BE15335}"/>
              </a:ext>
            </a:extLst>
          </p:cNvPr>
          <p:cNvSpPr txBox="1">
            <a:spLocks/>
          </p:cNvSpPr>
          <p:nvPr/>
        </p:nvSpPr>
        <p:spPr>
          <a:xfrm>
            <a:off x="6161741" y="1916268"/>
            <a:ext cx="2771775" cy="10805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en-US" sz="24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Courier New"/>
              <a:buChar char="o"/>
              <a:defRPr lang="en-US" sz="20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lang="en-US" sz="18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en-US" sz="16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6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900" dirty="0">
                <a:solidFill>
                  <a:prstClr val="black"/>
                </a:solidFill>
                <a:latin typeface="Calibri"/>
              </a:rPr>
              <a:t>My boss gave me yesterday an HP Pavilion computer with Intel Matrix Storage System, a 320GB drive and Linux pre-installed. </a:t>
            </a:r>
            <a:r>
              <a:rPr lang="en-US" sz="900" b="1" dirty="0">
                <a:solidFill>
                  <a:schemeClr val="tx1">
                    <a:lumMod val="50000"/>
                  </a:schemeClr>
                </a:solidFill>
                <a:latin typeface="Calibri"/>
              </a:rPr>
              <a:t>I am thinking to add an extra disk drive using a RAID 0 or 1. Can I do it without having to rebuild the entire system?</a:t>
            </a:r>
            <a:r>
              <a:rPr lang="en-US" sz="900" dirty="0">
                <a:solidFill>
                  <a:schemeClr val="tx1">
                    <a:lumMod val="50000"/>
                  </a:schemeClr>
                </a:solidFill>
                <a:latin typeface="Calibri"/>
              </a:rPr>
              <a:t> </a:t>
            </a:r>
            <a:r>
              <a:rPr lang="en-US" sz="900" dirty="0">
                <a:solidFill>
                  <a:prstClr val="black"/>
                </a:solidFill>
                <a:latin typeface="Calibri"/>
              </a:rPr>
              <a:t>I have already looked at the HP official web site for how to use a JBOD. But I have not found anything related to it.</a:t>
            </a:r>
          </a:p>
          <a:p>
            <a:pPr marL="0" indent="0">
              <a:buNone/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A282AF1-119C-1545-BDBC-2A39D834791C}"/>
              </a:ext>
            </a:extLst>
          </p:cNvPr>
          <p:cNvSpPr txBox="1">
            <a:spLocks/>
          </p:cNvSpPr>
          <p:nvPr/>
        </p:nvSpPr>
        <p:spPr>
          <a:xfrm>
            <a:off x="6161741" y="975083"/>
            <a:ext cx="2783705" cy="6477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en-US" sz="24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Courier New"/>
              <a:buChar char="o"/>
              <a:defRPr lang="en-US" sz="20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lang="en-US" sz="18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en-US" sz="16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6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900" dirty="0">
                <a:solidFill>
                  <a:prstClr val="black"/>
                </a:solidFill>
                <a:latin typeface="Calibri"/>
              </a:rPr>
              <a:t>Extra RAID disk drives seem to be the solution to my problem but does adding RAID drives requires a </a:t>
            </a:r>
            <a:r>
              <a:rPr lang="en-US" sz="900" b="1" dirty="0">
                <a:solidFill>
                  <a:prstClr val="black"/>
                </a:solidFill>
                <a:latin typeface="Calibri"/>
              </a:rPr>
              <a:t>reformat and rebuild of the system to improve performance?</a:t>
            </a:r>
          </a:p>
          <a:p>
            <a:pPr marL="0" indent="0">
              <a:buNone/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4AD540B-518B-4D42-9B4B-96FE11AC0DA0}"/>
              </a:ext>
            </a:extLst>
          </p:cNvPr>
          <p:cNvSpPr txBox="1">
            <a:spLocks/>
          </p:cNvSpPr>
          <p:nvPr/>
        </p:nvSpPr>
        <p:spPr>
          <a:xfrm>
            <a:off x="6191877" y="3173697"/>
            <a:ext cx="2762251" cy="10287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en-US" sz="24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Courier New"/>
              <a:buChar char="o"/>
              <a:defRPr lang="en-US" sz="20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lang="en-US" sz="18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en-US" sz="16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6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900" dirty="0">
                <a:solidFill>
                  <a:prstClr val="black"/>
                </a:solidFill>
                <a:latin typeface="Calibri"/>
              </a:rPr>
              <a:t>My HP Pavilion stops working after 15 min of activity.  I called our technical department but no luck</a:t>
            </a:r>
            <a:r>
              <a:rPr lang="en-US" sz="900" b="1" dirty="0">
                <a:solidFill>
                  <a:srgbClr val="FF0000"/>
                </a:solidFill>
                <a:latin typeface="Calibri"/>
              </a:rPr>
              <a:t>. </a:t>
            </a:r>
            <a:r>
              <a:rPr lang="en-US" sz="900" dirty="0">
                <a:solidFill>
                  <a:srgbClr val="000000"/>
                </a:solidFill>
                <a:latin typeface="Calibri"/>
              </a:rPr>
              <a:t>Despite the many calls, I did not manage to find </a:t>
            </a:r>
            <a:r>
              <a:rPr lang="en-US" sz="900" b="1" dirty="0">
                <a:solidFill>
                  <a:srgbClr val="000000"/>
                </a:solidFill>
                <a:latin typeface="Calibri"/>
              </a:rPr>
              <a:t>a person with adequate knowledge to find out what is wrong. </a:t>
            </a:r>
            <a:r>
              <a:rPr lang="en-US" sz="900" dirty="0">
                <a:solidFill>
                  <a:prstClr val="black"/>
                </a:solidFill>
                <a:latin typeface="Calibri"/>
              </a:rPr>
              <a:t>All they said is bring it to up and we will see, which frustrated me. At the end I had the brilliant idea to move it to a cooler place and voila. No more problems.  </a:t>
            </a:r>
          </a:p>
          <a:p>
            <a:pPr marL="0" indent="0">
              <a:buNone/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1FED10C-F9D3-524F-B7A9-59928356C5BA}"/>
              </a:ext>
            </a:extLst>
          </p:cNvPr>
          <p:cNvSpPr txBox="1">
            <a:spLocks/>
          </p:cNvSpPr>
          <p:nvPr/>
        </p:nvSpPr>
        <p:spPr>
          <a:xfrm>
            <a:off x="8495414" y="1488041"/>
            <a:ext cx="552449" cy="2476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>
            <a:defPPr>
              <a:defRPr lang="en-US"/>
            </a:defPPr>
            <a:lvl1pPr marL="0" indent="0" algn="l" defTabSz="457200" eaLnBrk="1" fontAlgn="auto" latinLnBrk="0" hangingPunct="1">
              <a:spcBef>
                <a:spcPct val="20000"/>
              </a:spcBef>
              <a:spcAft>
                <a:spcPts val="0"/>
              </a:spcAft>
              <a:buFont typeface="Arial"/>
              <a:buNone/>
              <a:defRPr sz="1600" b="1">
                <a:solidFill>
                  <a:prstClr val="black"/>
                </a:solidFill>
                <a:latin typeface="Calibri"/>
              </a:defRPr>
            </a:lvl1pPr>
            <a:lvl2pPr marL="742950" indent="-285750" algn="l" defTabSz="457200" eaLnBrk="1" latinLnBrk="0" hangingPunct="1">
              <a:spcBef>
                <a:spcPct val="20000"/>
              </a:spcBef>
              <a:buFont typeface="Courier New"/>
              <a:buChar char="o"/>
              <a:defRPr sz="2000"/>
            </a:lvl2pPr>
            <a:lvl3pPr marL="1143000" indent="-228600" algn="l" defTabSz="457200" eaLnBrk="1" latinLnBrk="0" hangingPunct="1">
              <a:spcBef>
                <a:spcPct val="20000"/>
              </a:spcBef>
              <a:buFont typeface="Wingdings" charset="2"/>
              <a:buChar char="§"/>
              <a:defRPr sz="1800"/>
            </a:lvl3pPr>
            <a:lvl4pPr marL="1600200" indent="-228600" algn="l" defTabSz="457200" eaLnBrk="1" latinLnBrk="0" hangingPunct="1">
              <a:spcBef>
                <a:spcPct val="20000"/>
              </a:spcBef>
              <a:buFont typeface="Arial"/>
              <a:buChar char="–"/>
              <a:defRPr sz="1600"/>
            </a:lvl4pPr>
            <a:lvl5pPr marL="2057400" indent="-228600" algn="l" defTabSz="457200" eaLnBrk="1" latinLnBrk="0" hangingPunct="1">
              <a:spcBef>
                <a:spcPct val="20000"/>
              </a:spcBef>
              <a:buFont typeface="Arial"/>
              <a:buChar char="»"/>
              <a:defRPr sz="1600"/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sz="1200" dirty="0"/>
              <a:t>Doc C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0903A16-5DB1-444C-B7F8-A8EBC4632CAF}"/>
              </a:ext>
            </a:extLst>
          </p:cNvPr>
          <p:cNvSpPr txBox="1">
            <a:spLocks/>
          </p:cNvSpPr>
          <p:nvPr/>
        </p:nvSpPr>
        <p:spPr>
          <a:xfrm>
            <a:off x="8427723" y="4078572"/>
            <a:ext cx="620142" cy="2476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>
            <a:defPPr>
              <a:defRPr lang="en-US"/>
            </a:defPPr>
            <a:lvl1pPr marL="0" indent="0" algn="l" defTabSz="457200" eaLnBrk="1" fontAlgn="auto" latinLnBrk="0" hangingPunct="1">
              <a:spcBef>
                <a:spcPct val="20000"/>
              </a:spcBef>
              <a:spcAft>
                <a:spcPts val="0"/>
              </a:spcAft>
              <a:buFont typeface="Arial"/>
              <a:buNone/>
              <a:defRPr sz="1600" b="1">
                <a:solidFill>
                  <a:prstClr val="black"/>
                </a:solidFill>
                <a:latin typeface="Calibri"/>
              </a:defRPr>
            </a:lvl1pPr>
            <a:lvl2pPr marL="742950" indent="-285750" algn="l" defTabSz="457200" eaLnBrk="1" latinLnBrk="0" hangingPunct="1">
              <a:spcBef>
                <a:spcPct val="20000"/>
              </a:spcBef>
              <a:buFont typeface="Courier New"/>
              <a:buChar char="o"/>
              <a:defRPr sz="2000"/>
            </a:lvl2pPr>
            <a:lvl3pPr marL="1143000" indent="-228600" algn="l" defTabSz="457200" eaLnBrk="1" latinLnBrk="0" hangingPunct="1">
              <a:spcBef>
                <a:spcPct val="20000"/>
              </a:spcBef>
              <a:buFont typeface="Wingdings" charset="2"/>
              <a:buChar char="§"/>
              <a:defRPr sz="1800"/>
            </a:lvl3pPr>
            <a:lvl4pPr marL="1600200" indent="-228600" algn="l" defTabSz="457200" eaLnBrk="1" latinLnBrk="0" hangingPunct="1">
              <a:spcBef>
                <a:spcPct val="20000"/>
              </a:spcBef>
              <a:buFont typeface="Arial"/>
              <a:buChar char="–"/>
              <a:defRPr sz="1600"/>
            </a:lvl4pPr>
            <a:lvl5pPr marL="2057400" indent="-228600" algn="l" defTabSz="457200" eaLnBrk="1" latinLnBrk="0" hangingPunct="1">
              <a:spcBef>
                <a:spcPct val="20000"/>
              </a:spcBef>
              <a:buFont typeface="Arial"/>
              <a:buChar char="»"/>
              <a:defRPr sz="1600"/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sz="1200" dirty="0"/>
              <a:t>Doc D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611BBBF-C5CF-6A49-8004-2781AD4D923A}"/>
              </a:ext>
            </a:extLst>
          </p:cNvPr>
          <p:cNvSpPr txBox="1">
            <a:spLocks/>
          </p:cNvSpPr>
          <p:nvPr/>
        </p:nvSpPr>
        <p:spPr>
          <a:xfrm>
            <a:off x="8427722" y="2813139"/>
            <a:ext cx="552449" cy="2476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>
            <a:defPPr>
              <a:defRPr lang="en-US"/>
            </a:defPPr>
            <a:lvl1pPr marL="0" indent="0" algn="l" defTabSz="457200" eaLnBrk="1" fontAlgn="auto" latinLnBrk="0" hangingPunct="1">
              <a:spcBef>
                <a:spcPct val="20000"/>
              </a:spcBef>
              <a:spcAft>
                <a:spcPts val="0"/>
              </a:spcAft>
              <a:buFont typeface="Arial"/>
              <a:buNone/>
              <a:defRPr sz="1600" b="1">
                <a:solidFill>
                  <a:prstClr val="black"/>
                </a:solidFill>
                <a:latin typeface="Calibri"/>
              </a:defRPr>
            </a:lvl1pPr>
            <a:lvl2pPr marL="742950" indent="-285750" algn="l" defTabSz="457200" eaLnBrk="1" latinLnBrk="0" hangingPunct="1">
              <a:spcBef>
                <a:spcPct val="20000"/>
              </a:spcBef>
              <a:buFont typeface="Courier New"/>
              <a:buChar char="o"/>
              <a:defRPr sz="2000"/>
            </a:lvl2pPr>
            <a:lvl3pPr marL="1143000" indent="-228600" algn="l" defTabSz="457200" eaLnBrk="1" latinLnBrk="0" hangingPunct="1">
              <a:spcBef>
                <a:spcPct val="20000"/>
              </a:spcBef>
              <a:buFont typeface="Wingdings" charset="2"/>
              <a:buChar char="§"/>
              <a:defRPr sz="1800"/>
            </a:lvl3pPr>
            <a:lvl4pPr marL="1600200" indent="-228600" algn="l" defTabSz="457200" eaLnBrk="1" latinLnBrk="0" hangingPunct="1">
              <a:spcBef>
                <a:spcPct val="20000"/>
              </a:spcBef>
              <a:buFont typeface="Arial"/>
              <a:buChar char="–"/>
              <a:defRPr sz="1600"/>
            </a:lvl4pPr>
            <a:lvl5pPr marL="2057400" indent="-228600" algn="l" defTabSz="457200" eaLnBrk="1" latinLnBrk="0" hangingPunct="1">
              <a:spcBef>
                <a:spcPct val="20000"/>
              </a:spcBef>
              <a:buFont typeface="Arial"/>
              <a:buChar char="»"/>
              <a:defRPr sz="1600"/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sz="1200" dirty="0"/>
              <a:t>Doc B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A56386D-9205-C54C-804E-B750624B3549}"/>
              </a:ext>
            </a:extLst>
          </p:cNvPr>
          <p:cNvSpPr txBox="1">
            <a:spLocks/>
          </p:cNvSpPr>
          <p:nvPr/>
        </p:nvSpPr>
        <p:spPr>
          <a:xfrm>
            <a:off x="5512443" y="3713971"/>
            <a:ext cx="555621" cy="2476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en-US" sz="24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Courier New"/>
              <a:buChar char="o"/>
              <a:defRPr lang="en-US" sz="20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lang="en-US" sz="18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en-US" sz="16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6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b="1" dirty="0">
                <a:solidFill>
                  <a:prstClr val="black"/>
                </a:solidFill>
                <a:latin typeface="Calibri"/>
              </a:rPr>
              <a:t>Doc 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95C6DC8-0E52-0140-8369-A94BE58DB0ED}"/>
              </a:ext>
            </a:extLst>
          </p:cNvPr>
          <p:cNvSpPr txBox="1"/>
          <p:nvPr/>
        </p:nvSpPr>
        <p:spPr>
          <a:xfrm>
            <a:off x="269545" y="2426982"/>
            <a:ext cx="2687777" cy="133446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lIns="135000" tIns="135000" rIns="135000" bIns="135000" rtlCol="0">
            <a:spAutoFit/>
          </a:bodyPr>
          <a:lstStyle/>
          <a:p>
            <a:r>
              <a:rPr lang="en-GB" sz="1350" b="1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Intuition:</a:t>
            </a:r>
          </a:p>
          <a:p>
            <a:r>
              <a:rPr lang="en-GB" sz="1200" dirty="0">
                <a:latin typeface="Helvetica Neue" panose="02000503000000020004" pitchFamily="2" charset="0"/>
              </a:rPr>
              <a:t>Different parts of the document</a:t>
            </a:r>
          </a:p>
          <a:p>
            <a:r>
              <a:rPr lang="en-GB" sz="1200" dirty="0">
                <a:latin typeface="Helvetica Neue" panose="02000503000000020004" pitchFamily="2" charset="0"/>
              </a:rPr>
              <a:t>Have different Purposes: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050" dirty="0">
                <a:latin typeface="Helvetica Neue" panose="02000503000000020004" pitchFamily="2" charset="0"/>
              </a:rPr>
              <a:t>Provide background information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050" dirty="0">
                <a:latin typeface="Helvetica Neue" panose="02000503000000020004" pitchFamily="2" charset="0"/>
              </a:rPr>
              <a:t>Describe Problem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050" dirty="0">
                <a:latin typeface="Helvetica Neue" panose="02000503000000020004" pitchFamily="2" charset="0"/>
              </a:rPr>
              <a:t>Ask question…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82316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43DAA7-211F-0F4E-85D4-F878CC76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530" y="277718"/>
            <a:ext cx="5071913" cy="1105789"/>
          </a:xfrm>
        </p:spPr>
        <p:txBody>
          <a:bodyPr/>
          <a:lstStyle/>
          <a:p>
            <a:r>
              <a:rPr lang="en-US" b="1" dirty="0">
                <a:latin typeface="Helvetica Neue" panose="02000503000000020004" pitchFamily="2" charset="0"/>
              </a:rPr>
              <a:t>Segmentation</a:t>
            </a:r>
            <a:br>
              <a:rPr lang="en-US" b="1" dirty="0">
                <a:latin typeface="Helvetica Neue" panose="02000503000000020004" pitchFamily="2" charset="0"/>
              </a:rPr>
            </a:br>
            <a:r>
              <a:rPr lang="en-GB" sz="1800" dirty="0">
                <a:latin typeface="Helvetica Neue Light" panose="02000403000000020004" pitchFamily="2" charset="0"/>
              </a:rPr>
              <a:t>Boundaries</a:t>
            </a:r>
            <a:endParaRPr lang="en-US" sz="1800" dirty="0">
              <a:latin typeface="Helvetica Neue Light" panose="02000403000000020004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D94E59-4D6A-7D46-8502-F0263AC41F7C}"/>
              </a:ext>
            </a:extLst>
          </p:cNvPr>
          <p:cNvSpPr/>
          <p:nvPr/>
        </p:nvSpPr>
        <p:spPr>
          <a:xfrm>
            <a:off x="6822484" y="306418"/>
            <a:ext cx="210198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50" dirty="0">
                <a:solidFill>
                  <a:srgbClr val="0072E5"/>
                </a:solidFill>
                <a:latin typeface="LibreCaslonText"/>
              </a:rPr>
              <a:t>Papadimitriou et al. </a:t>
            </a:r>
            <a:r>
              <a:rPr lang="en-GB" sz="1350" dirty="0">
                <a:latin typeface="LibreCaslonText"/>
              </a:rPr>
              <a:t>[</a:t>
            </a:r>
            <a:r>
              <a:rPr lang="en-GB" sz="1350" dirty="0">
                <a:solidFill>
                  <a:srgbClr val="0072E5"/>
                </a:solidFill>
                <a:latin typeface="LibreCaslonText"/>
              </a:rPr>
              <a:t>2017</a:t>
            </a:r>
            <a:r>
              <a:rPr lang="en-GB" sz="1350" dirty="0">
                <a:latin typeface="LibreCaslonText"/>
              </a:rPr>
              <a:t>] </a:t>
            </a:r>
            <a:endParaRPr lang="en-GB" sz="135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0740591-2C30-834E-BC47-F0BBBB996E80}"/>
              </a:ext>
            </a:extLst>
          </p:cNvPr>
          <p:cNvSpPr txBox="1"/>
          <p:nvPr/>
        </p:nvSpPr>
        <p:spPr>
          <a:xfrm>
            <a:off x="4293572" y="2809060"/>
            <a:ext cx="92685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350" b="1" dirty="0"/>
              <a:t>segment 2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91A63CC-B801-EF48-90F0-C18CFF2BF384}"/>
              </a:ext>
            </a:extLst>
          </p:cNvPr>
          <p:cNvCxnSpPr>
            <a:cxnSpLocks/>
          </p:cNvCxnSpPr>
          <p:nvPr/>
        </p:nvCxnSpPr>
        <p:spPr bwMode="auto">
          <a:xfrm flipH="1">
            <a:off x="4271645" y="3040317"/>
            <a:ext cx="485356" cy="22915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E7DE7D5-2E89-BE4E-AE18-8054D5008AC4}"/>
              </a:ext>
            </a:extLst>
          </p:cNvPr>
          <p:cNvSpPr txBox="1"/>
          <p:nvPr/>
        </p:nvSpPr>
        <p:spPr>
          <a:xfrm>
            <a:off x="3608502" y="2328003"/>
            <a:ext cx="10978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350" b="1" dirty="0"/>
              <a:t>Good border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5F03347-4098-5543-848E-789B68F3BC32}"/>
              </a:ext>
            </a:extLst>
          </p:cNvPr>
          <p:cNvGrpSpPr/>
          <p:nvPr/>
        </p:nvGrpSpPr>
        <p:grpSpPr>
          <a:xfrm>
            <a:off x="901377" y="3364058"/>
            <a:ext cx="3670623" cy="370771"/>
            <a:chOff x="3124200" y="2878273"/>
            <a:chExt cx="4511430" cy="494361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3E6D0D5-C813-FD4F-AFB5-C8AAE9C612B3}"/>
                </a:ext>
              </a:extLst>
            </p:cNvPr>
            <p:cNvSpPr txBox="1"/>
            <p:nvPr/>
          </p:nvSpPr>
          <p:spPr>
            <a:xfrm>
              <a:off x="5379916" y="2878273"/>
              <a:ext cx="1071514" cy="492442"/>
            </a:xfrm>
            <a:prstGeom prst="rect">
              <a:avLst/>
            </a:prstGeom>
            <a:solidFill>
              <a:srgbClr val="008000"/>
            </a:solidFill>
            <a:ln w="317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defTabSz="342900"/>
              <a:r>
                <a:rPr lang="en-US" dirty="0">
                  <a:solidFill>
                    <a:prstClr val="black"/>
                  </a:solidFill>
                  <a:latin typeface="Calibri"/>
                </a:rPr>
                <a:t>s </a:t>
              </a:r>
              <a:r>
                <a:rPr lang="en-US" baseline="-25000" dirty="0" err="1">
                  <a:solidFill>
                    <a:prstClr val="black"/>
                  </a:solidFill>
                  <a:latin typeface="Calibri"/>
                </a:rPr>
                <a:t>i</a:t>
              </a:r>
              <a:endParaRPr lang="en-US" baseline="-250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90B6C82-E4E6-B94A-84C6-271FF4D509C3}"/>
                </a:ext>
              </a:extLst>
            </p:cNvPr>
            <p:cNvSpPr txBox="1"/>
            <p:nvPr/>
          </p:nvSpPr>
          <p:spPr>
            <a:xfrm>
              <a:off x="6451429" y="2880192"/>
              <a:ext cx="1184201" cy="492442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317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defTabSz="342900"/>
              <a:r>
                <a:rPr lang="en-US" dirty="0">
                  <a:solidFill>
                    <a:prstClr val="black"/>
                  </a:solidFill>
                  <a:latin typeface="Calibri"/>
                </a:rPr>
                <a:t>s </a:t>
              </a:r>
              <a:r>
                <a:rPr lang="en-US" baseline="-25000" dirty="0">
                  <a:solidFill>
                    <a:prstClr val="black"/>
                  </a:solidFill>
                  <a:latin typeface="Calibri"/>
                </a:rPr>
                <a:t>i+1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5DA77AC-9568-9C4B-98E5-60A707180823}"/>
                </a:ext>
              </a:extLst>
            </p:cNvPr>
            <p:cNvSpPr txBox="1"/>
            <p:nvPr/>
          </p:nvSpPr>
          <p:spPr>
            <a:xfrm>
              <a:off x="3124200" y="2878273"/>
              <a:ext cx="969122" cy="492442"/>
            </a:xfrm>
            <a:prstGeom prst="rect">
              <a:avLst/>
            </a:prstGeom>
            <a:solidFill>
              <a:srgbClr val="008000"/>
            </a:solidFill>
            <a:ln w="317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defTabSz="342900"/>
              <a:r>
                <a:rPr lang="en-US" dirty="0">
                  <a:solidFill>
                    <a:prstClr val="black"/>
                  </a:solidFill>
                  <a:latin typeface="Calibri"/>
                </a:rPr>
                <a:t>s </a:t>
              </a:r>
              <a:r>
                <a:rPr lang="en-US" baseline="-25000" dirty="0">
                  <a:solidFill>
                    <a:prstClr val="black"/>
                  </a:solidFill>
                  <a:latin typeface="Calibri"/>
                </a:rPr>
                <a:t>i-2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879F03A-4B4B-0C4F-91EC-2894B5B6A084}"/>
                </a:ext>
              </a:extLst>
            </p:cNvPr>
            <p:cNvSpPr txBox="1"/>
            <p:nvPr/>
          </p:nvSpPr>
          <p:spPr>
            <a:xfrm>
              <a:off x="4093322" y="2878273"/>
              <a:ext cx="1286593" cy="492442"/>
            </a:xfrm>
            <a:prstGeom prst="rect">
              <a:avLst/>
            </a:prstGeom>
            <a:solidFill>
              <a:srgbClr val="008000"/>
            </a:solidFill>
            <a:ln w="317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defTabSz="342900"/>
              <a:r>
                <a:rPr lang="en-US" dirty="0">
                  <a:solidFill>
                    <a:prstClr val="black"/>
                  </a:solidFill>
                  <a:latin typeface="Calibri"/>
                </a:rPr>
                <a:t>s </a:t>
              </a:r>
              <a:r>
                <a:rPr lang="en-US" baseline="-25000" dirty="0">
                  <a:solidFill>
                    <a:prstClr val="black"/>
                  </a:solidFill>
                  <a:latin typeface="Calibri"/>
                </a:rPr>
                <a:t>i-1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E7F2E8F-DE62-7149-A2E8-F3459F24CF63}"/>
              </a:ext>
            </a:extLst>
          </p:cNvPr>
          <p:cNvGrpSpPr/>
          <p:nvPr/>
        </p:nvGrpSpPr>
        <p:grpSpPr>
          <a:xfrm>
            <a:off x="1465593" y="3013121"/>
            <a:ext cx="2397628" cy="374025"/>
            <a:chOff x="3842687" y="2093204"/>
            <a:chExt cx="2676712" cy="498699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1801AB9-EB20-1B40-9C2F-27CDFD44870A}"/>
                </a:ext>
              </a:extLst>
            </p:cNvPr>
            <p:cNvSpPr txBox="1"/>
            <p:nvPr/>
          </p:nvSpPr>
          <p:spPr>
            <a:xfrm>
              <a:off x="3842687" y="2093204"/>
              <a:ext cx="501270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/>
              <a:r>
                <a:rPr lang="en-US" b="1" dirty="0">
                  <a:solidFill>
                    <a:srgbClr val="336633"/>
                  </a:solidFill>
                  <a:latin typeface="Calibri"/>
                </a:rPr>
                <a:t>b</a:t>
              </a:r>
              <a:r>
                <a:rPr lang="en-US" b="1" baseline="-25000" dirty="0">
                  <a:solidFill>
                    <a:prstClr val="black"/>
                  </a:solidFill>
                  <a:latin typeface="Calibri"/>
                </a:rPr>
                <a:t>1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3B045AB-E15D-2D4C-BD73-771234D3C76E}"/>
                </a:ext>
              </a:extLst>
            </p:cNvPr>
            <p:cNvSpPr txBox="1"/>
            <p:nvPr/>
          </p:nvSpPr>
          <p:spPr>
            <a:xfrm>
              <a:off x="5128897" y="2099461"/>
              <a:ext cx="501270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/>
              <a:r>
                <a:rPr lang="en-US" b="1" dirty="0">
                  <a:solidFill>
                    <a:srgbClr val="336633"/>
                  </a:solidFill>
                  <a:latin typeface="Calibri"/>
                </a:rPr>
                <a:t>b</a:t>
              </a:r>
              <a:r>
                <a:rPr lang="en-US" b="1" baseline="-25000" dirty="0">
                  <a:solidFill>
                    <a:prstClr val="black"/>
                  </a:solidFill>
                  <a:latin typeface="Calibri"/>
                </a:rPr>
                <a:t>2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8C43501-8D2C-E54C-BCFA-149620D94E54}"/>
                </a:ext>
              </a:extLst>
            </p:cNvPr>
            <p:cNvSpPr txBox="1"/>
            <p:nvPr/>
          </p:nvSpPr>
          <p:spPr>
            <a:xfrm>
              <a:off x="6018129" y="2093204"/>
              <a:ext cx="501270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/>
              <a:r>
                <a:rPr lang="en-US" b="1" dirty="0">
                  <a:solidFill>
                    <a:srgbClr val="336633"/>
                  </a:solidFill>
                  <a:latin typeface="Calibri"/>
                </a:rPr>
                <a:t>b</a:t>
              </a:r>
              <a:r>
                <a:rPr lang="en-US" b="1" baseline="-25000" dirty="0">
                  <a:solidFill>
                    <a:prstClr val="black"/>
                  </a:solidFill>
                  <a:latin typeface="Calibri"/>
                </a:rPr>
                <a:t>3</a:t>
              </a:r>
            </a:p>
          </p:txBody>
        </p:sp>
      </p:grpSp>
      <p:pic>
        <p:nvPicPr>
          <p:cNvPr id="33" name="Picture 32" descr="Screen Shot 2017-04-20 at 09.25.24.png">
            <a:extLst>
              <a:ext uri="{FF2B5EF4-FFF2-40B4-BE49-F238E27FC236}">
                <a16:creationId xmlns:a16="http://schemas.microsoft.com/office/drawing/2014/main" id="{159E81FA-97BD-C946-B86F-9BFCFC4154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028260"/>
            <a:ext cx="4267200" cy="87363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4A850C4-9BFC-294C-9D81-B54FFA3804E1}"/>
              </a:ext>
            </a:extLst>
          </p:cNvPr>
          <p:cNvSpPr txBox="1"/>
          <p:nvPr/>
        </p:nvSpPr>
        <p:spPr>
          <a:xfrm>
            <a:off x="388508" y="1353813"/>
            <a:ext cx="3442984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Helvetica Neue" panose="02000503000000020004" pitchFamily="2" charset="0"/>
              </a:rPr>
              <a:t>Use text characteristics and identify points in which a significant variation of these characteristics occurs, and place a segmentation border there. </a:t>
            </a:r>
          </a:p>
          <a:p>
            <a:endParaRPr lang="en-US" sz="1350" dirty="0">
              <a:latin typeface="Helvetica Neue" panose="02000503000000020004" pitchFamily="2" charset="0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ABC0989-96F4-F54C-89A0-E18D77D496B1}"/>
              </a:ext>
            </a:extLst>
          </p:cNvPr>
          <p:cNvCxnSpPr>
            <a:cxnSpLocks/>
            <a:stCxn id="23" idx="2"/>
            <a:endCxn id="32" idx="0"/>
          </p:cNvCxnSpPr>
          <p:nvPr/>
        </p:nvCxnSpPr>
        <p:spPr bwMode="auto">
          <a:xfrm flipH="1">
            <a:off x="3638718" y="2628085"/>
            <a:ext cx="518717" cy="38503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ED2C6BBA-9BF7-B34E-8D6B-9401FD27DAFE}"/>
              </a:ext>
            </a:extLst>
          </p:cNvPr>
          <p:cNvSpPr txBox="1"/>
          <p:nvPr/>
        </p:nvSpPr>
        <p:spPr>
          <a:xfrm>
            <a:off x="587072" y="2469378"/>
            <a:ext cx="137249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350" b="1" dirty="0"/>
              <a:t>Not good border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B32A7A1-EBEB-7D41-B712-2150FE5D63AC}"/>
              </a:ext>
            </a:extLst>
          </p:cNvPr>
          <p:cNvCxnSpPr>
            <a:cxnSpLocks/>
            <a:endCxn id="30" idx="0"/>
          </p:cNvCxnSpPr>
          <p:nvPr/>
        </p:nvCxnSpPr>
        <p:spPr bwMode="auto">
          <a:xfrm>
            <a:off x="1295629" y="2746378"/>
            <a:ext cx="394467" cy="26674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3E52023-93D4-C548-A691-69B98ADBCEE3}"/>
              </a:ext>
            </a:extLst>
          </p:cNvPr>
          <p:cNvSpPr txBox="1"/>
          <p:nvPr/>
        </p:nvSpPr>
        <p:spPr>
          <a:xfrm>
            <a:off x="5297330" y="751261"/>
            <a:ext cx="34195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latin typeface="Helvetica Neue" panose="02000503000000020004" pitchFamily="2" charset="0"/>
              </a:rPr>
              <a:t>Communication means &amp; Text Features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DDF7C0-F0DB-1242-B6DB-C7F3BBF5459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2356" y="1947047"/>
            <a:ext cx="3648075" cy="1724025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5B67310-6E7B-8B41-B67B-057359461CAF}"/>
              </a:ext>
            </a:extLst>
          </p:cNvPr>
          <p:cNvSpPr txBox="1"/>
          <p:nvPr/>
        </p:nvSpPr>
        <p:spPr>
          <a:xfrm>
            <a:off x="1914599" y="4302945"/>
            <a:ext cx="92685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350" b="1" dirty="0"/>
              <a:t>segment 1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9FE7826-7F80-2F44-B0A4-616237B5F0C4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290916" y="4046588"/>
            <a:ext cx="87112" cy="34484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A3A018B-E437-6146-A3DF-8309875716CB}"/>
              </a:ext>
            </a:extLst>
          </p:cNvPr>
          <p:cNvSpPr txBox="1"/>
          <p:nvPr/>
        </p:nvSpPr>
        <p:spPr>
          <a:xfrm>
            <a:off x="5391996" y="3778505"/>
            <a:ext cx="3517310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Helvetica Neue" panose="02000503000000020004" pitchFamily="2" charset="0"/>
              </a:rPr>
              <a:t>Bottom-up approach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1200" dirty="0">
                <a:latin typeface="Helvetica Neue" panose="02000503000000020004" pitchFamily="2" charset="0"/>
              </a:rPr>
              <a:t>Start with single words as segments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1200" dirty="0">
                <a:latin typeface="Helvetica Neue" panose="02000503000000020004" pitchFamily="2" charset="0"/>
              </a:rPr>
              <a:t>Compute a </a:t>
            </a:r>
            <a:r>
              <a:rPr lang="en-US" sz="1200" b="1" dirty="0">
                <a:latin typeface="Helvetica Neue" panose="02000503000000020004" pitchFamily="2" charset="0"/>
              </a:rPr>
              <a:t>Diversity Index </a:t>
            </a:r>
            <a:r>
              <a:rPr lang="en-US" sz="1200" dirty="0">
                <a:latin typeface="Helvetica Neue" panose="02000503000000020004" pitchFamily="2" charset="0"/>
              </a:rPr>
              <a:t>in each segment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1200" dirty="0">
                <a:latin typeface="Helvetica Neue" panose="02000503000000020004" pitchFamily="2" charset="0"/>
              </a:rPr>
              <a:t>Merge segments with low diversity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855B521-994B-164C-B84A-337398C6F80C}"/>
              </a:ext>
            </a:extLst>
          </p:cNvPr>
          <p:cNvCxnSpPr>
            <a:cxnSpLocks/>
          </p:cNvCxnSpPr>
          <p:nvPr/>
        </p:nvCxnSpPr>
        <p:spPr bwMode="auto">
          <a:xfrm>
            <a:off x="1592826" y="2769460"/>
            <a:ext cx="1024872" cy="24366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Right Brace 7">
            <a:extLst>
              <a:ext uri="{FF2B5EF4-FFF2-40B4-BE49-F238E27FC236}">
                <a16:creationId xmlns:a16="http://schemas.microsoft.com/office/drawing/2014/main" id="{D04712D2-DFDC-8B4F-9069-B5B5AC0DCC8B}"/>
              </a:ext>
            </a:extLst>
          </p:cNvPr>
          <p:cNvSpPr/>
          <p:nvPr/>
        </p:nvSpPr>
        <p:spPr>
          <a:xfrm rot="5400000">
            <a:off x="2152733" y="2567801"/>
            <a:ext cx="194512" cy="2649379"/>
          </a:xfrm>
          <a:prstGeom prst="rightBrace">
            <a:avLst>
              <a:gd name="adj1" fmla="val 39770"/>
              <a:gd name="adj2" fmla="val 50000"/>
            </a:avLst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73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43DAA7-211F-0F4E-85D4-F878CC76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530" y="277718"/>
            <a:ext cx="5071913" cy="1105789"/>
          </a:xfrm>
        </p:spPr>
        <p:txBody>
          <a:bodyPr/>
          <a:lstStyle/>
          <a:p>
            <a:r>
              <a:rPr lang="en-US" b="1" dirty="0">
                <a:latin typeface="Helvetica Neue" panose="02000503000000020004" pitchFamily="2" charset="0"/>
              </a:rPr>
              <a:t>Intention Clustering &amp; Matching</a:t>
            </a:r>
            <a:br>
              <a:rPr lang="en-US" b="1" dirty="0">
                <a:latin typeface="Helvetica Neue" panose="02000503000000020004" pitchFamily="2" charset="0"/>
              </a:rPr>
            </a:br>
            <a:r>
              <a:rPr lang="en-GB" sz="1800" dirty="0">
                <a:latin typeface="Helvetica Neue Light" panose="02000403000000020004" pitchFamily="2" charset="0"/>
              </a:rPr>
              <a:t>Matching among segments with the same intention</a:t>
            </a:r>
            <a:endParaRPr lang="en-US" sz="1800" dirty="0">
              <a:latin typeface="Helvetica Neue Light" panose="02000403000000020004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D94E59-4D6A-7D46-8502-F0263AC41F7C}"/>
              </a:ext>
            </a:extLst>
          </p:cNvPr>
          <p:cNvSpPr/>
          <p:nvPr/>
        </p:nvSpPr>
        <p:spPr>
          <a:xfrm>
            <a:off x="6822484" y="306418"/>
            <a:ext cx="210198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50" dirty="0">
                <a:solidFill>
                  <a:srgbClr val="0072E5"/>
                </a:solidFill>
                <a:latin typeface="LibreCaslonText"/>
              </a:rPr>
              <a:t>Papadimitriou et al. </a:t>
            </a:r>
            <a:r>
              <a:rPr lang="en-GB" sz="1350" dirty="0">
                <a:latin typeface="LibreCaslonText"/>
              </a:rPr>
              <a:t>[</a:t>
            </a:r>
            <a:r>
              <a:rPr lang="en-GB" sz="1350" dirty="0">
                <a:solidFill>
                  <a:srgbClr val="0072E5"/>
                </a:solidFill>
                <a:latin typeface="LibreCaslonText"/>
              </a:rPr>
              <a:t>2017</a:t>
            </a:r>
            <a:r>
              <a:rPr lang="en-GB" sz="1350" dirty="0">
                <a:latin typeface="LibreCaslonText"/>
              </a:rPr>
              <a:t>] </a:t>
            </a:r>
            <a:endParaRPr lang="en-GB" sz="1350" dirty="0"/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A97361EB-DDE4-CA49-8976-18DA1A54B411}"/>
              </a:ext>
            </a:extLst>
          </p:cNvPr>
          <p:cNvSpPr txBox="1">
            <a:spLocks/>
          </p:cNvSpPr>
          <p:nvPr/>
        </p:nvSpPr>
        <p:spPr>
          <a:xfrm>
            <a:off x="430233" y="4268284"/>
            <a:ext cx="3048835" cy="6804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en-US" sz="24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Courier New"/>
              <a:buChar char="o"/>
              <a:defRPr lang="en-US" sz="20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lang="en-US" sz="18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en-US" sz="16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6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sz="900" dirty="0">
                <a:solidFill>
                  <a:prstClr val="black"/>
                </a:solidFill>
                <a:latin typeface="Calibri"/>
              </a:rPr>
              <a:t>I have an HP system with a RAID 0 controller and 4 disks in form of a JBOD.</a:t>
            </a:r>
            <a:r>
              <a:rPr sz="900" dirty="0">
                <a:solidFill>
                  <a:srgbClr val="000000"/>
                </a:solidFill>
                <a:latin typeface="Calibri"/>
              </a:rPr>
              <a:t> </a:t>
            </a:r>
            <a:r>
              <a:rPr sz="900" dirty="0">
                <a:solidFill>
                  <a:prstClr val="black"/>
                </a:solidFill>
                <a:latin typeface="Calibri"/>
              </a:rPr>
              <a:t>I would like to install Hadoop with a replication 4 HDFS and only 320GB of disk space used from every disc.</a:t>
            </a:r>
            <a:r>
              <a:rPr sz="900" dirty="0">
                <a:solidFill>
                  <a:srgbClr val="FF0000"/>
                </a:solidFill>
                <a:latin typeface="Calibri"/>
              </a:rPr>
              <a:t> </a:t>
            </a:r>
            <a:endParaRPr sz="825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5E105960-95F4-DF4C-8BD6-159BEFA17121}"/>
              </a:ext>
            </a:extLst>
          </p:cNvPr>
          <p:cNvSpPr txBox="1">
            <a:spLocks/>
          </p:cNvSpPr>
          <p:nvPr/>
        </p:nvSpPr>
        <p:spPr>
          <a:xfrm>
            <a:off x="6046736" y="4209885"/>
            <a:ext cx="2771775" cy="489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en-US" sz="24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Courier New"/>
              <a:buChar char="o"/>
              <a:defRPr lang="en-US" sz="20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lang="en-US" sz="18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en-US" sz="16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6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900" dirty="0">
                <a:solidFill>
                  <a:prstClr val="black"/>
                </a:solidFill>
                <a:latin typeface="Calibri"/>
              </a:rPr>
              <a:t>My boss gave me yesterday an HP Pavilion computer with Intel Matrix Storage System, a 320GB drive and Linux pre-installed. 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FA962F02-DD18-5D4F-B53E-01F2F28D55B4}"/>
              </a:ext>
            </a:extLst>
          </p:cNvPr>
          <p:cNvSpPr txBox="1">
            <a:spLocks/>
          </p:cNvSpPr>
          <p:nvPr/>
        </p:nvSpPr>
        <p:spPr>
          <a:xfrm>
            <a:off x="504528" y="4434433"/>
            <a:ext cx="3028949" cy="51434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en-US" sz="24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Courier New"/>
              <a:buChar char="o"/>
              <a:defRPr lang="en-US" sz="20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lang="en-US" sz="18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en-US" sz="16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6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900" dirty="0">
                <a:solidFill>
                  <a:prstClr val="black"/>
                </a:solidFill>
                <a:latin typeface="Calibri"/>
              </a:rPr>
              <a:t>Extra RAID disk drives seem to be the solution to my problem but does adding RAID drives requires a reformat and rebuild of the system to improve performance?</a:t>
            </a:r>
          </a:p>
          <a:p>
            <a:pPr marL="0" indent="0">
              <a:buNone/>
            </a:pPr>
            <a:endParaRPr lang="en-US" sz="900" dirty="0">
              <a:solidFill>
                <a:prstClr val="black"/>
              </a:solidFill>
              <a:latin typeface="Calibri"/>
            </a:endParaRPr>
          </a:p>
          <a:p>
            <a:pPr marL="0" indent="0">
              <a:buNone/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93B6B675-3E2A-3549-8F1E-659C64112B5A}"/>
              </a:ext>
            </a:extLst>
          </p:cNvPr>
          <p:cNvSpPr txBox="1">
            <a:spLocks/>
          </p:cNvSpPr>
          <p:nvPr/>
        </p:nvSpPr>
        <p:spPr>
          <a:xfrm>
            <a:off x="6039115" y="3548548"/>
            <a:ext cx="2762251" cy="52387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en-US" sz="24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Courier New"/>
              <a:buChar char="o"/>
              <a:defRPr lang="en-US" sz="20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lang="en-US" sz="18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en-US" sz="16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6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900" dirty="0">
                <a:solidFill>
                  <a:prstClr val="black"/>
                </a:solidFill>
                <a:latin typeface="Calibri"/>
              </a:rPr>
              <a:t>All they said is bring it to up and we will see, which frustrated me. At the end I had the brilliant idea to move it to a cooler place and voila. No more problems.  </a:t>
            </a:r>
          </a:p>
          <a:p>
            <a:pPr marL="0" indent="0">
              <a:buNone/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82FA5A9F-4618-C648-A8E9-96021D71D18F}"/>
              </a:ext>
            </a:extLst>
          </p:cNvPr>
          <p:cNvSpPr txBox="1">
            <a:spLocks/>
          </p:cNvSpPr>
          <p:nvPr/>
        </p:nvSpPr>
        <p:spPr>
          <a:xfrm>
            <a:off x="504528" y="3610354"/>
            <a:ext cx="3048835" cy="3756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en-US" sz="24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Courier New"/>
              <a:buChar char="o"/>
              <a:defRPr lang="en-US" sz="20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lang="en-US" sz="18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en-US" sz="16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6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sz="900" dirty="0">
                <a:solidFill>
                  <a:prstClr val="black"/>
                </a:solidFill>
                <a:latin typeface="Calibri"/>
              </a:rPr>
              <a:t>I am asking because  I  do not want to install Linux and then realize that my hardware configuration is not the right one. </a:t>
            </a:r>
            <a:endParaRPr sz="900" dirty="0">
              <a:solidFill>
                <a:srgbClr val="FF0000"/>
              </a:solidFill>
              <a:latin typeface="Calibri"/>
            </a:endParaRPr>
          </a:p>
          <a:p>
            <a:endParaRPr sz="825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0FD0A4DC-23D0-FE4F-8035-8B1C3919F3DC}"/>
              </a:ext>
            </a:extLst>
          </p:cNvPr>
          <p:cNvSpPr txBox="1">
            <a:spLocks/>
          </p:cNvSpPr>
          <p:nvPr/>
        </p:nvSpPr>
        <p:spPr>
          <a:xfrm>
            <a:off x="160675" y="3843772"/>
            <a:ext cx="2771775" cy="49952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en-US" sz="24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Courier New"/>
              <a:buChar char="o"/>
              <a:defRPr lang="en-US" sz="20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lang="en-US" sz="18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en-US" sz="16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6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900" dirty="0">
                <a:solidFill>
                  <a:prstClr val="black"/>
                </a:solidFill>
                <a:latin typeface="Calibri"/>
              </a:rPr>
              <a:t>I have already looked at the HP official web site for how to use a JBOD. But I have not found anything related to it.</a:t>
            </a:r>
          </a:p>
          <a:p>
            <a:pPr marL="0" indent="0">
              <a:buNone/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6076F5F3-02DC-C648-B16F-3B43ADC1C17F}"/>
              </a:ext>
            </a:extLst>
          </p:cNvPr>
          <p:cNvSpPr txBox="1">
            <a:spLocks/>
          </p:cNvSpPr>
          <p:nvPr/>
        </p:nvSpPr>
        <p:spPr>
          <a:xfrm>
            <a:off x="6115315" y="4158148"/>
            <a:ext cx="2762251" cy="40957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en-US" sz="24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Courier New"/>
              <a:buChar char="o"/>
              <a:defRPr lang="en-US" sz="20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lang="en-US" sz="18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en-US" sz="16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6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900" dirty="0">
                <a:solidFill>
                  <a:prstClr val="black"/>
                </a:solidFill>
                <a:latin typeface="Calibri"/>
              </a:rPr>
              <a:t>My HP Pavilion stops working after 15 min of activity.  I called our technical department but no luck. </a:t>
            </a: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B14B0C85-9128-E44D-91D0-2BD778249B37}"/>
              </a:ext>
            </a:extLst>
          </p:cNvPr>
          <p:cNvSpPr txBox="1">
            <a:spLocks/>
          </p:cNvSpPr>
          <p:nvPr/>
        </p:nvSpPr>
        <p:spPr>
          <a:xfrm>
            <a:off x="5910647" y="1960129"/>
            <a:ext cx="3048835" cy="3661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en-US" sz="24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Courier New"/>
              <a:buChar char="o"/>
              <a:defRPr lang="en-US" sz="20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lang="en-US" sz="18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en-US" sz="16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6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900" dirty="0">
                <a:solidFill>
                  <a:prstClr val="black"/>
                </a:solidFill>
                <a:latin typeface="Calibri"/>
              </a:rPr>
              <a:t>Do you know </a:t>
            </a:r>
            <a:r>
              <a:rPr lang="en-US" sz="900" dirty="0" err="1">
                <a:solidFill>
                  <a:prstClr val="black"/>
                </a:solidFill>
                <a:latin typeface="Calibri"/>
              </a:rPr>
              <a:t>whether</a:t>
            </a:r>
            <a:r>
              <a:rPr sz="900" dirty="0" err="1">
                <a:solidFill>
                  <a:prstClr val="black"/>
                </a:solidFill>
                <a:latin typeface="Calibri"/>
              </a:rPr>
              <a:t>it</a:t>
            </a:r>
            <a:r>
              <a:rPr sz="900" dirty="0">
                <a:solidFill>
                  <a:prstClr val="black"/>
                </a:solidFill>
                <a:latin typeface="Calibri"/>
              </a:rPr>
              <a:t> would perform ok or whether the partial use of the disk  would degrade performance. </a:t>
            </a:r>
            <a:endParaRPr sz="825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B0A7F17D-492C-C64A-98E8-FEF4C08B2BF7}"/>
              </a:ext>
            </a:extLst>
          </p:cNvPr>
          <p:cNvSpPr txBox="1">
            <a:spLocks/>
          </p:cNvSpPr>
          <p:nvPr/>
        </p:nvSpPr>
        <p:spPr>
          <a:xfrm>
            <a:off x="5752531" y="1057330"/>
            <a:ext cx="3048835" cy="5376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en-US" sz="24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Courier New"/>
              <a:buChar char="o"/>
              <a:defRPr lang="en-US" sz="20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lang="en-US" sz="18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en-US" sz="16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6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sz="900" dirty="0">
                <a:solidFill>
                  <a:prstClr val="black"/>
                </a:solidFill>
                <a:latin typeface="Calibri"/>
              </a:rPr>
              <a:t>Friends have downloaded the Cloudera distribution but it didn’t work. It stopped since  the web site was suggesting to have 1TB disks</a:t>
            </a:r>
            <a:r>
              <a:rPr lang="en-US" sz="900" dirty="0">
                <a:solidFill>
                  <a:prstClr val="black"/>
                </a:solidFill>
                <a:latin typeface="Calibri"/>
              </a:rPr>
              <a:t>. </a:t>
            </a:r>
            <a:endParaRPr sz="825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F39D098E-EE78-CC48-95EB-D1C142D062F7}"/>
              </a:ext>
            </a:extLst>
          </p:cNvPr>
          <p:cNvSpPr txBox="1">
            <a:spLocks/>
          </p:cNvSpPr>
          <p:nvPr/>
        </p:nvSpPr>
        <p:spPr>
          <a:xfrm>
            <a:off x="6175662" y="1491675"/>
            <a:ext cx="2771775" cy="509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en-US" sz="24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Courier New"/>
              <a:buChar char="o"/>
              <a:defRPr lang="en-US" sz="20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lang="en-US" sz="18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en-US" sz="16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6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900" dirty="0">
                <a:solidFill>
                  <a:prstClr val="black"/>
                </a:solidFill>
                <a:latin typeface="Calibri"/>
              </a:rPr>
              <a:t>I am thinking to add an extra disk drive using a RAID 0 or 1. Can I do it without having to rebuild the entire system? </a:t>
            </a: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C69080AB-E279-8C43-8E29-9BB83DD02403}"/>
              </a:ext>
            </a:extLst>
          </p:cNvPr>
          <p:cNvSpPr txBox="1">
            <a:spLocks/>
          </p:cNvSpPr>
          <p:nvPr/>
        </p:nvSpPr>
        <p:spPr>
          <a:xfrm>
            <a:off x="5631131" y="2150091"/>
            <a:ext cx="2762251" cy="52387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en-US" sz="24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Courier New"/>
              <a:buChar char="o"/>
              <a:defRPr lang="en-US" sz="20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lang="en-US" sz="18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en-US" sz="16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6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900" dirty="0">
                <a:solidFill>
                  <a:prstClr val="black"/>
                </a:solidFill>
                <a:latin typeface="Calibri"/>
              </a:rPr>
              <a:t>Despite the many calls, I did not manage to find a person with adequate knowledge to find out what is wrong.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C7E356-41A6-BD41-9CC7-7348C9522FD8}"/>
              </a:ext>
            </a:extLst>
          </p:cNvPr>
          <p:cNvSpPr txBox="1"/>
          <p:nvPr/>
        </p:nvSpPr>
        <p:spPr>
          <a:xfrm>
            <a:off x="160675" y="3342581"/>
            <a:ext cx="3658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6E895C0-5425-CA45-A56E-4AD2A1D65847}"/>
              </a:ext>
            </a:extLst>
          </p:cNvPr>
          <p:cNvSpPr txBox="1"/>
          <p:nvPr/>
        </p:nvSpPr>
        <p:spPr>
          <a:xfrm>
            <a:off x="5534878" y="3664669"/>
            <a:ext cx="3658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4436686-9D5A-BB40-9527-34DB63849229}"/>
              </a:ext>
            </a:extLst>
          </p:cNvPr>
          <p:cNvSpPr txBox="1"/>
          <p:nvPr/>
        </p:nvSpPr>
        <p:spPr>
          <a:xfrm>
            <a:off x="5550933" y="1665861"/>
            <a:ext cx="3658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1D8F6B5-B6B9-3B4B-8961-98183F7FCBE6}"/>
              </a:ext>
            </a:extLst>
          </p:cNvPr>
          <p:cNvSpPr txBox="1"/>
          <p:nvPr/>
        </p:nvSpPr>
        <p:spPr>
          <a:xfrm>
            <a:off x="427231" y="1462695"/>
            <a:ext cx="2375777" cy="45730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none" lIns="135000" tIns="135000" rIns="135000" bIns="135000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Clusters are based on intentions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B3853D-7975-6342-A252-536449655961}"/>
              </a:ext>
            </a:extLst>
          </p:cNvPr>
          <p:cNvSpPr/>
          <p:nvPr/>
        </p:nvSpPr>
        <p:spPr>
          <a:xfrm>
            <a:off x="427231" y="2167051"/>
            <a:ext cx="4860446" cy="133882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1350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Given a document </a:t>
            </a:r>
            <a:r>
              <a:rPr lang="en-GB" sz="1350" dirty="0" err="1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d</a:t>
            </a:r>
            <a:r>
              <a:rPr lang="en-GB" sz="600" dirty="0" err="1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q</a:t>
            </a:r>
            <a:r>
              <a:rPr lang="en-GB" sz="1350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, </a:t>
            </a:r>
          </a:p>
          <a:p>
            <a:pPr marL="257175" indent="-257175">
              <a:buFont typeface="+mj-lt"/>
              <a:buAutoNum type="arabicPeriod"/>
            </a:pPr>
            <a:r>
              <a:rPr lang="en-GB" sz="1350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 the system will </a:t>
            </a:r>
            <a:r>
              <a:rPr lang="en-GB" sz="1350" b="1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segment</a:t>
            </a:r>
            <a:r>
              <a:rPr lang="en-GB" sz="1350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 </a:t>
            </a:r>
            <a:r>
              <a:rPr lang="en-GB" sz="1350" dirty="0" err="1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d</a:t>
            </a:r>
            <a:r>
              <a:rPr lang="en-GB" sz="600" dirty="0" err="1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q</a:t>
            </a:r>
            <a:r>
              <a:rPr lang="en-GB" sz="600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 </a:t>
            </a:r>
            <a:r>
              <a:rPr lang="en-GB" sz="1350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, </a:t>
            </a:r>
          </a:p>
          <a:p>
            <a:pPr marL="257175" indent="-257175">
              <a:buFont typeface="+mj-lt"/>
              <a:buAutoNum type="arabicPeriod"/>
            </a:pPr>
            <a:r>
              <a:rPr lang="en-GB" sz="1350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 identify for each segment the </a:t>
            </a:r>
            <a:r>
              <a:rPr lang="en-GB" sz="1350" b="1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segments in the same cluster </a:t>
            </a:r>
          </a:p>
          <a:p>
            <a:pPr marL="257175" indent="-257175">
              <a:buFont typeface="+mj-lt"/>
              <a:buAutoNum type="arabicPeriod"/>
            </a:pPr>
            <a:r>
              <a:rPr lang="en-GB" sz="1350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 </a:t>
            </a:r>
            <a:r>
              <a:rPr lang="en-GB" sz="1350" b="1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aggregate the similarity </a:t>
            </a:r>
            <a:r>
              <a:rPr lang="en-GB" sz="1350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of those segments into a score for each document.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98BF90-9745-E149-A555-6755A60B1F33}"/>
              </a:ext>
            </a:extLst>
          </p:cNvPr>
          <p:cNvSpPr txBox="1"/>
          <p:nvPr/>
        </p:nvSpPr>
        <p:spPr>
          <a:xfrm>
            <a:off x="5814935" y="2802401"/>
            <a:ext cx="3493228" cy="64196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lIns="135000" tIns="135000" rIns="135000" bIns="135000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Explore based on related topics </a:t>
            </a:r>
          </a:p>
          <a:p>
            <a:r>
              <a:rPr lang="en-US" sz="1200" b="1" dirty="0"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related to common goals</a:t>
            </a:r>
          </a:p>
        </p:txBody>
      </p:sp>
    </p:spTree>
    <p:extLst>
      <p:ext uri="{BB962C8B-B14F-4D97-AF65-F5344CB8AC3E}">
        <p14:creationId xmlns:p14="http://schemas.microsoft.com/office/powerpoint/2010/main" val="136969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64767ADB-8341-5F4D-9EED-272EB3031D00}"/>
              </a:ext>
            </a:extLst>
          </p:cNvPr>
          <p:cNvSpPr/>
          <p:nvPr/>
        </p:nvSpPr>
        <p:spPr>
          <a:xfrm>
            <a:off x="210484" y="411450"/>
            <a:ext cx="1043424" cy="52201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27000" tIns="27000" rIns="27000" bIns="27000"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Rakesh Agrawal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4370915-5FB5-9C4C-A82A-8CF2BF7A1E45}"/>
              </a:ext>
            </a:extLst>
          </p:cNvPr>
          <p:cNvSpPr/>
          <p:nvPr/>
        </p:nvSpPr>
        <p:spPr>
          <a:xfrm>
            <a:off x="364307" y="4105773"/>
            <a:ext cx="1330410" cy="57002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27000" tIns="27000" rIns="27000" bIns="27000"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Ramakrishnan </a:t>
            </a:r>
            <a:r>
              <a:rPr lang="en-US" sz="1050" dirty="0" err="1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Srikant</a:t>
            </a:r>
            <a:endParaRPr lang="en-US" sz="105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2C1ABFA-FC92-5D42-B764-78B509FB4A37}"/>
              </a:ext>
            </a:extLst>
          </p:cNvPr>
          <p:cNvSpPr/>
          <p:nvPr/>
        </p:nvSpPr>
        <p:spPr>
          <a:xfrm>
            <a:off x="2184714" y="252444"/>
            <a:ext cx="1852788" cy="904188"/>
          </a:xfrm>
          <a:prstGeom prst="roundRect">
            <a:avLst/>
          </a:prstGeom>
          <a:solidFill>
            <a:schemeClr val="bg1"/>
          </a:solidFill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27000" tIns="27000" rIns="27000" bIns="27000" rtlCol="0" anchor="ctr"/>
          <a:lstStyle/>
          <a:p>
            <a:pPr algn="ctr"/>
            <a:r>
              <a:rPr lang="en-US" sz="1050" dirty="0">
                <a:solidFill>
                  <a:srgbClr val="002060"/>
                </a:solidFill>
                <a:latin typeface="Helvetica Neue" charset="0"/>
                <a:ea typeface="Helvetica Neue" charset="0"/>
                <a:cs typeface="Helvetica Neue" charset="0"/>
              </a:rPr>
              <a:t>Fast Algorithms for Mining Association Rules in Large Databases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0F717F4-0AD7-D34E-8CB6-E0F20FB2DEDB}"/>
              </a:ext>
            </a:extLst>
          </p:cNvPr>
          <p:cNvSpPr/>
          <p:nvPr/>
        </p:nvSpPr>
        <p:spPr>
          <a:xfrm>
            <a:off x="1892639" y="2386285"/>
            <a:ext cx="1740278" cy="522013"/>
          </a:xfrm>
          <a:prstGeom prst="roundRect">
            <a:avLst/>
          </a:prstGeom>
          <a:solidFill>
            <a:schemeClr val="bg1"/>
          </a:solidFill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27000" tIns="27000" rIns="27000" bIns="27000" rtlCol="0" anchor="ctr"/>
          <a:lstStyle/>
          <a:p>
            <a:pPr algn="ctr"/>
            <a:r>
              <a:rPr lang="en-US" sz="1050" dirty="0">
                <a:solidFill>
                  <a:srgbClr val="002060"/>
                </a:solidFill>
                <a:latin typeface="Helvetica Neue" charset="0"/>
                <a:ea typeface="Helvetica Neue" charset="0"/>
                <a:cs typeface="Helvetica Neue" charset="0"/>
              </a:rPr>
              <a:t>Privacy-preserving data mining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43AD120-7AEF-544C-A8D2-97E2C47D8EA0}"/>
              </a:ext>
            </a:extLst>
          </p:cNvPr>
          <p:cNvSpPr/>
          <p:nvPr/>
        </p:nvSpPr>
        <p:spPr>
          <a:xfrm>
            <a:off x="1488658" y="3274155"/>
            <a:ext cx="1495226" cy="648410"/>
          </a:xfrm>
          <a:prstGeom prst="roundRect">
            <a:avLst/>
          </a:prstGeom>
          <a:solidFill>
            <a:schemeClr val="bg1"/>
          </a:solidFill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27000" tIns="27000" rIns="27000" bIns="27000" rtlCol="0" anchor="ctr"/>
          <a:lstStyle/>
          <a:p>
            <a:pPr algn="ctr"/>
            <a:r>
              <a:rPr lang="en-US" sz="1050" dirty="0">
                <a:solidFill>
                  <a:srgbClr val="002060"/>
                </a:solidFill>
                <a:latin typeface="Helvetica Neue" charset="0"/>
                <a:ea typeface="Helvetica Neue" charset="0"/>
                <a:cs typeface="Helvetica Neue" charset="0"/>
              </a:rPr>
              <a:t>Privacy preserving OLAP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BAA5A38-BB9D-8649-8F29-F70E937FE7E7}"/>
              </a:ext>
            </a:extLst>
          </p:cNvPr>
          <p:cNvSpPr/>
          <p:nvPr/>
        </p:nvSpPr>
        <p:spPr>
          <a:xfrm>
            <a:off x="7890092" y="1890154"/>
            <a:ext cx="1038246" cy="52201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27000" tIns="27000" rIns="27000" bIns="27000"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Dan </a:t>
            </a:r>
            <a:r>
              <a:rPr lang="en-US" sz="1050" dirty="0" err="1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Suciu</a:t>
            </a:r>
            <a:endParaRPr lang="en-US" sz="105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F4CEB58-664A-974D-92F7-9541B2807637}"/>
              </a:ext>
            </a:extLst>
          </p:cNvPr>
          <p:cNvSpPr/>
          <p:nvPr/>
        </p:nvSpPr>
        <p:spPr>
          <a:xfrm>
            <a:off x="7376860" y="61713"/>
            <a:ext cx="1247870" cy="52201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27000" tIns="27000" rIns="27000" bIns="27000" rtlCol="0" anchor="ctr"/>
          <a:lstStyle/>
          <a:p>
            <a:pPr algn="ctr"/>
            <a:r>
              <a:rPr lang="en-US" sz="105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Nilesh</a:t>
            </a:r>
            <a:r>
              <a:rPr lang="en-US" sz="105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 Dalvi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03B478E-6D6B-3D4B-B966-0CB5E6D4C5BC}"/>
              </a:ext>
            </a:extLst>
          </p:cNvPr>
          <p:cNvSpPr/>
          <p:nvPr/>
        </p:nvSpPr>
        <p:spPr>
          <a:xfrm>
            <a:off x="4584175" y="2296643"/>
            <a:ext cx="2093067" cy="851150"/>
          </a:xfrm>
          <a:prstGeom prst="roundRect">
            <a:avLst/>
          </a:prstGeom>
          <a:solidFill>
            <a:schemeClr val="bg1"/>
          </a:solidFill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27000" tIns="27000" rIns="27000" bIns="27000" rtlCol="0" anchor="ctr"/>
          <a:lstStyle/>
          <a:p>
            <a:pPr algn="ctr"/>
            <a:r>
              <a:rPr lang="en-US" sz="1050" dirty="0">
                <a:solidFill>
                  <a:srgbClr val="002060"/>
                </a:solidFill>
                <a:latin typeface="Helvetica Neue" charset="0"/>
                <a:ea typeface="Helvetica Neue" charset="0"/>
                <a:cs typeface="Helvetica Neue" charset="0"/>
              </a:rPr>
              <a:t>The boundary between privacy and utility in data publishing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D463BFB-0E5A-204D-A16F-0A62BE399EF4}"/>
              </a:ext>
            </a:extLst>
          </p:cNvPr>
          <p:cNvSpPr/>
          <p:nvPr/>
        </p:nvSpPr>
        <p:spPr>
          <a:xfrm>
            <a:off x="4346288" y="287331"/>
            <a:ext cx="2310473" cy="674139"/>
          </a:xfrm>
          <a:prstGeom prst="roundRect">
            <a:avLst/>
          </a:prstGeom>
          <a:solidFill>
            <a:schemeClr val="bg1"/>
          </a:solidFill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27000" tIns="27000" rIns="27000" bIns="27000" rtlCol="0" anchor="ctr"/>
          <a:lstStyle/>
          <a:p>
            <a:pPr algn="ctr"/>
            <a:r>
              <a:rPr lang="en-US" sz="1050" dirty="0">
                <a:solidFill>
                  <a:srgbClr val="002060"/>
                </a:solidFill>
                <a:latin typeface="Helvetica Neue" charset="0"/>
                <a:ea typeface="Helvetica Neue" charset="0"/>
                <a:cs typeface="Helvetica Neue" charset="0"/>
              </a:rPr>
              <a:t>Management of probabilistic data: foundations and challenges</a:t>
            </a:r>
          </a:p>
        </p:txBody>
      </p:sp>
      <p:cxnSp>
        <p:nvCxnSpPr>
          <p:cNvPr id="15" name="Curved Connector 14">
            <a:extLst>
              <a:ext uri="{FF2B5EF4-FFF2-40B4-BE49-F238E27FC236}">
                <a16:creationId xmlns:a16="http://schemas.microsoft.com/office/drawing/2014/main" id="{AE5D5D6B-8A03-5744-AEFE-95F222748254}"/>
              </a:ext>
            </a:extLst>
          </p:cNvPr>
          <p:cNvCxnSpPr>
            <a:cxnSpLocks/>
            <a:stCxn id="6" idx="6"/>
            <a:endCxn id="8" idx="1"/>
          </p:cNvCxnSpPr>
          <p:nvPr/>
        </p:nvCxnSpPr>
        <p:spPr>
          <a:xfrm>
            <a:off x="1253908" y="672456"/>
            <a:ext cx="930806" cy="32082"/>
          </a:xfrm>
          <a:prstGeom prst="curvedConnector3">
            <a:avLst>
              <a:gd name="adj1" fmla="val 50000"/>
            </a:avLst>
          </a:prstGeom>
          <a:ln w="38100">
            <a:solidFill>
              <a:schemeClr val="bg1"/>
            </a:solidFill>
            <a:headEnd type="none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>
            <a:extLst>
              <a:ext uri="{FF2B5EF4-FFF2-40B4-BE49-F238E27FC236}">
                <a16:creationId xmlns:a16="http://schemas.microsoft.com/office/drawing/2014/main" id="{359F9435-FF7C-7342-BFDB-21DBF46BB423}"/>
              </a:ext>
            </a:extLst>
          </p:cNvPr>
          <p:cNvCxnSpPr>
            <a:cxnSpLocks/>
            <a:stCxn id="6" idx="6"/>
            <a:endCxn id="10" idx="1"/>
          </p:cNvCxnSpPr>
          <p:nvPr/>
        </p:nvCxnSpPr>
        <p:spPr>
          <a:xfrm>
            <a:off x="1253908" y="672456"/>
            <a:ext cx="234751" cy="2925904"/>
          </a:xfrm>
          <a:prstGeom prst="curvedConnector3">
            <a:avLst/>
          </a:prstGeom>
          <a:ln w="38100">
            <a:solidFill>
              <a:schemeClr val="bg1"/>
            </a:solidFill>
            <a:headEnd type="none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>
            <a:extLst>
              <a:ext uri="{FF2B5EF4-FFF2-40B4-BE49-F238E27FC236}">
                <a16:creationId xmlns:a16="http://schemas.microsoft.com/office/drawing/2014/main" id="{D8465B80-758E-B34B-B936-49418CCCBFBB}"/>
              </a:ext>
            </a:extLst>
          </p:cNvPr>
          <p:cNvCxnSpPr>
            <a:cxnSpLocks/>
            <a:stCxn id="6" idx="6"/>
            <a:endCxn id="9" idx="1"/>
          </p:cNvCxnSpPr>
          <p:nvPr/>
        </p:nvCxnSpPr>
        <p:spPr>
          <a:xfrm>
            <a:off x="1253908" y="672456"/>
            <a:ext cx="638732" cy="1974836"/>
          </a:xfrm>
          <a:prstGeom prst="curvedConnector3">
            <a:avLst>
              <a:gd name="adj1" fmla="val 50000"/>
            </a:avLst>
          </a:prstGeom>
          <a:ln w="38100">
            <a:solidFill>
              <a:schemeClr val="bg1"/>
            </a:solidFill>
            <a:headEnd type="none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>
            <a:extLst>
              <a:ext uri="{FF2B5EF4-FFF2-40B4-BE49-F238E27FC236}">
                <a16:creationId xmlns:a16="http://schemas.microsoft.com/office/drawing/2014/main" id="{6C0144BB-677D-FB42-8257-EA8DF7D3483B}"/>
              </a:ext>
            </a:extLst>
          </p:cNvPr>
          <p:cNvCxnSpPr>
            <a:stCxn id="10" idx="0"/>
            <a:endCxn id="9" idx="2"/>
          </p:cNvCxnSpPr>
          <p:nvPr/>
        </p:nvCxnSpPr>
        <p:spPr>
          <a:xfrm rot="5400000" flipH="1" flipV="1">
            <a:off x="2316595" y="2827974"/>
            <a:ext cx="365858" cy="526507"/>
          </a:xfrm>
          <a:prstGeom prst="curvedConnector3">
            <a:avLst>
              <a:gd name="adj1" fmla="val 50000"/>
            </a:avLst>
          </a:prstGeom>
          <a:ln w="38100">
            <a:solidFill>
              <a:schemeClr val="bg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>
            <a:extLst>
              <a:ext uri="{FF2B5EF4-FFF2-40B4-BE49-F238E27FC236}">
                <a16:creationId xmlns:a16="http://schemas.microsoft.com/office/drawing/2014/main" id="{7ECDEAC0-5488-8E41-802E-D4227BD6777C}"/>
              </a:ext>
            </a:extLst>
          </p:cNvPr>
          <p:cNvCxnSpPr>
            <a:stCxn id="14" idx="3"/>
            <a:endCxn id="11" idx="2"/>
          </p:cNvCxnSpPr>
          <p:nvPr/>
        </p:nvCxnSpPr>
        <p:spPr>
          <a:xfrm>
            <a:off x="6656761" y="624401"/>
            <a:ext cx="1233332" cy="1526760"/>
          </a:xfrm>
          <a:prstGeom prst="curvedConnector3">
            <a:avLst>
              <a:gd name="adj1" fmla="val 50000"/>
            </a:avLst>
          </a:prstGeom>
          <a:ln w="38100">
            <a:solidFill>
              <a:schemeClr val="bg1"/>
            </a:solidFill>
            <a:headEnd type="none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urved Connector 19">
            <a:extLst>
              <a:ext uri="{FF2B5EF4-FFF2-40B4-BE49-F238E27FC236}">
                <a16:creationId xmlns:a16="http://schemas.microsoft.com/office/drawing/2014/main" id="{330799A0-F41D-364D-8EC4-08A3F492B111}"/>
              </a:ext>
            </a:extLst>
          </p:cNvPr>
          <p:cNvCxnSpPr>
            <a:cxnSpLocks/>
            <a:stCxn id="7" idx="0"/>
            <a:endCxn id="8" idx="1"/>
          </p:cNvCxnSpPr>
          <p:nvPr/>
        </p:nvCxnSpPr>
        <p:spPr>
          <a:xfrm rot="5400000" flipH="1" flipV="1">
            <a:off x="-93504" y="1827555"/>
            <a:ext cx="3401234" cy="1155202"/>
          </a:xfrm>
          <a:prstGeom prst="curvedConnector2">
            <a:avLst/>
          </a:prstGeom>
          <a:ln w="38100">
            <a:solidFill>
              <a:schemeClr val="bg1"/>
            </a:solidFill>
            <a:headEnd type="none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>
            <a:extLst>
              <a:ext uri="{FF2B5EF4-FFF2-40B4-BE49-F238E27FC236}">
                <a16:creationId xmlns:a16="http://schemas.microsoft.com/office/drawing/2014/main" id="{CF0BA3F7-0363-6940-BD46-EDD02ED015C1}"/>
              </a:ext>
            </a:extLst>
          </p:cNvPr>
          <p:cNvCxnSpPr>
            <a:stCxn id="14" idx="3"/>
            <a:endCxn id="12" idx="2"/>
          </p:cNvCxnSpPr>
          <p:nvPr/>
        </p:nvCxnSpPr>
        <p:spPr>
          <a:xfrm flipV="1">
            <a:off x="6656761" y="322720"/>
            <a:ext cx="720100" cy="301681"/>
          </a:xfrm>
          <a:prstGeom prst="curvedConnector3">
            <a:avLst>
              <a:gd name="adj1" fmla="val 50000"/>
            </a:avLst>
          </a:prstGeom>
          <a:ln w="38100">
            <a:solidFill>
              <a:schemeClr val="bg1"/>
            </a:solidFill>
            <a:headEnd type="none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747E9624-25F6-C84F-9578-98A48DF4283C}"/>
              </a:ext>
            </a:extLst>
          </p:cNvPr>
          <p:cNvSpPr/>
          <p:nvPr/>
        </p:nvSpPr>
        <p:spPr>
          <a:xfrm>
            <a:off x="4617734" y="1280488"/>
            <a:ext cx="1767583" cy="862307"/>
          </a:xfrm>
          <a:prstGeom prst="roundRect">
            <a:avLst/>
          </a:prstGeom>
          <a:solidFill>
            <a:schemeClr val="bg1"/>
          </a:solidFill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27000" tIns="27000" rIns="27000" bIns="27000" rtlCol="0" anchor="ctr"/>
          <a:lstStyle/>
          <a:p>
            <a:pPr algn="ctr"/>
            <a:r>
              <a:rPr lang="en-US" sz="1050" dirty="0">
                <a:solidFill>
                  <a:srgbClr val="002060"/>
                </a:solidFill>
                <a:latin typeface="Helvetica Neue" charset="0"/>
                <a:ea typeface="Helvetica Neue" charset="0"/>
                <a:cs typeface="Helvetica Neue" charset="0"/>
              </a:rPr>
              <a:t>Efficient Query Evaluation on Probabilistic Databases</a:t>
            </a:r>
          </a:p>
        </p:txBody>
      </p:sp>
      <p:cxnSp>
        <p:nvCxnSpPr>
          <p:cNvPr id="23" name="Curved Connector 22">
            <a:extLst>
              <a:ext uri="{FF2B5EF4-FFF2-40B4-BE49-F238E27FC236}">
                <a16:creationId xmlns:a16="http://schemas.microsoft.com/office/drawing/2014/main" id="{EF8741D1-C166-DA4B-A98A-635EA35CA721}"/>
              </a:ext>
            </a:extLst>
          </p:cNvPr>
          <p:cNvCxnSpPr>
            <a:stCxn id="22" idx="3"/>
            <a:endCxn id="11" idx="2"/>
          </p:cNvCxnSpPr>
          <p:nvPr/>
        </p:nvCxnSpPr>
        <p:spPr>
          <a:xfrm>
            <a:off x="6385316" y="1711642"/>
            <a:ext cx="1504776" cy="439519"/>
          </a:xfrm>
          <a:prstGeom prst="curvedConnector3">
            <a:avLst>
              <a:gd name="adj1" fmla="val 50000"/>
            </a:avLst>
          </a:prstGeom>
          <a:ln w="38100">
            <a:solidFill>
              <a:schemeClr val="bg1"/>
            </a:solidFill>
            <a:headEnd type="none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C8022D92-1D57-4244-8304-977EAD0A4B71}"/>
              </a:ext>
            </a:extLst>
          </p:cNvPr>
          <p:cNvSpPr/>
          <p:nvPr/>
        </p:nvSpPr>
        <p:spPr>
          <a:xfrm>
            <a:off x="2357423" y="4129780"/>
            <a:ext cx="1262213" cy="52201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27000" tIns="27000" rIns="27000" bIns="27000" rtlCol="0" anchor="ctr"/>
          <a:lstStyle/>
          <a:p>
            <a:pPr algn="ctr"/>
            <a:r>
              <a:rPr lang="en-US" sz="1050" dirty="0" err="1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Dilys</a:t>
            </a:r>
            <a:r>
              <a:rPr lang="en-US" sz="105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 Thomas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EC5C5F6-60AF-674B-B8DC-83CCC5727AC9}"/>
              </a:ext>
            </a:extLst>
          </p:cNvPr>
          <p:cNvSpPr/>
          <p:nvPr/>
        </p:nvSpPr>
        <p:spPr>
          <a:xfrm>
            <a:off x="4560802" y="3672860"/>
            <a:ext cx="1247870" cy="52201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27000" tIns="27000" rIns="27000" bIns="27000" rtlCol="0" anchor="ctr"/>
          <a:lstStyle/>
          <a:p>
            <a:pPr algn="ctr"/>
            <a:r>
              <a:rPr lang="en-US" sz="1050" dirty="0" err="1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Vibhor</a:t>
            </a:r>
            <a:r>
              <a:rPr lang="en-US" sz="105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050" dirty="0" err="1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Rastogi</a:t>
            </a:r>
            <a:endParaRPr lang="en-US" sz="105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1FA0A3A-87AB-FB4A-9080-3CEE8D3AA6FA}"/>
              </a:ext>
            </a:extLst>
          </p:cNvPr>
          <p:cNvSpPr/>
          <p:nvPr/>
        </p:nvSpPr>
        <p:spPr>
          <a:xfrm>
            <a:off x="6773854" y="3439614"/>
            <a:ext cx="1247870" cy="52201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27000" tIns="27000" rIns="27000" bIns="27000" rtlCol="0" anchor="ctr"/>
          <a:lstStyle/>
          <a:p>
            <a:pPr algn="ctr"/>
            <a:r>
              <a:rPr lang="en-US" sz="1050" dirty="0" err="1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Sungho</a:t>
            </a:r>
            <a:r>
              <a:rPr lang="en-US" sz="105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 Hong</a:t>
            </a:r>
          </a:p>
        </p:txBody>
      </p:sp>
      <p:cxnSp>
        <p:nvCxnSpPr>
          <p:cNvPr id="27" name="Curved Connector 26">
            <a:extLst>
              <a:ext uri="{FF2B5EF4-FFF2-40B4-BE49-F238E27FC236}">
                <a16:creationId xmlns:a16="http://schemas.microsoft.com/office/drawing/2014/main" id="{B87EF9A8-B7FC-8041-9E0A-1047E1BA9B61}"/>
              </a:ext>
            </a:extLst>
          </p:cNvPr>
          <p:cNvCxnSpPr>
            <a:stCxn id="24" idx="0"/>
            <a:endCxn id="10" idx="2"/>
          </p:cNvCxnSpPr>
          <p:nvPr/>
        </p:nvCxnSpPr>
        <p:spPr>
          <a:xfrm rot="16200000" flipV="1">
            <a:off x="2508794" y="3650044"/>
            <a:ext cx="207215" cy="752258"/>
          </a:xfrm>
          <a:prstGeom prst="curvedConnector3">
            <a:avLst>
              <a:gd name="adj1" fmla="val 50000"/>
            </a:avLst>
          </a:prstGeom>
          <a:ln w="38100">
            <a:solidFill>
              <a:schemeClr val="bg1"/>
            </a:solidFill>
            <a:headEnd type="none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urved Connector 27">
            <a:extLst>
              <a:ext uri="{FF2B5EF4-FFF2-40B4-BE49-F238E27FC236}">
                <a16:creationId xmlns:a16="http://schemas.microsoft.com/office/drawing/2014/main" id="{A8D937AC-CF46-2D44-83F3-B5EF7D5DA12E}"/>
              </a:ext>
            </a:extLst>
          </p:cNvPr>
          <p:cNvCxnSpPr>
            <a:cxnSpLocks/>
            <a:stCxn id="7" idx="0"/>
            <a:endCxn id="10" idx="1"/>
          </p:cNvCxnSpPr>
          <p:nvPr/>
        </p:nvCxnSpPr>
        <p:spPr>
          <a:xfrm rot="5400000" flipH="1" flipV="1">
            <a:off x="1005379" y="3622494"/>
            <a:ext cx="507413" cy="459146"/>
          </a:xfrm>
          <a:prstGeom prst="curvedConnector2">
            <a:avLst/>
          </a:prstGeom>
          <a:ln w="38100">
            <a:solidFill>
              <a:schemeClr val="bg1"/>
            </a:solidFill>
            <a:headEnd type="none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urved Connector 28">
            <a:extLst>
              <a:ext uri="{FF2B5EF4-FFF2-40B4-BE49-F238E27FC236}">
                <a16:creationId xmlns:a16="http://schemas.microsoft.com/office/drawing/2014/main" id="{14CBEA24-74F2-BD4F-B87C-92703F145038}"/>
              </a:ext>
            </a:extLst>
          </p:cNvPr>
          <p:cNvCxnSpPr>
            <a:cxnSpLocks/>
            <a:stCxn id="7" idx="0"/>
            <a:endCxn id="9" idx="1"/>
          </p:cNvCxnSpPr>
          <p:nvPr/>
        </p:nvCxnSpPr>
        <p:spPr>
          <a:xfrm rot="5400000" flipH="1" flipV="1">
            <a:off x="731836" y="2944969"/>
            <a:ext cx="1458481" cy="863127"/>
          </a:xfrm>
          <a:prstGeom prst="curvedConnector2">
            <a:avLst/>
          </a:prstGeom>
          <a:ln w="38100">
            <a:solidFill>
              <a:schemeClr val="bg1"/>
            </a:solidFill>
            <a:headEnd type="none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56EFF6A4-61EB-8746-AF18-378E0C7EF539}"/>
              </a:ext>
            </a:extLst>
          </p:cNvPr>
          <p:cNvSpPr/>
          <p:nvPr/>
        </p:nvSpPr>
        <p:spPr>
          <a:xfrm>
            <a:off x="2273673" y="1394925"/>
            <a:ext cx="1915750" cy="522013"/>
          </a:xfrm>
          <a:prstGeom prst="roundRect">
            <a:avLst/>
          </a:prstGeom>
          <a:solidFill>
            <a:schemeClr val="bg1"/>
          </a:solidFill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>
                <a:solidFill>
                  <a:srgbClr val="002060"/>
                </a:solidFill>
                <a:latin typeface="Helvetica Neue" charset="0"/>
                <a:ea typeface="Helvetica Neue" charset="0"/>
                <a:cs typeface="Helvetica Neue" charset="0"/>
              </a:rPr>
              <a:t>Privacy-Preserving Data Publishing</a:t>
            </a:r>
            <a:endParaRPr lang="en-US" sz="1050" dirty="0">
              <a:solidFill>
                <a:srgbClr val="00206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31" name="Curved Connector 30">
            <a:extLst>
              <a:ext uri="{FF2B5EF4-FFF2-40B4-BE49-F238E27FC236}">
                <a16:creationId xmlns:a16="http://schemas.microsoft.com/office/drawing/2014/main" id="{D89FC74E-C66F-EE4E-9A1D-712F38265568}"/>
              </a:ext>
            </a:extLst>
          </p:cNvPr>
          <p:cNvCxnSpPr>
            <a:stCxn id="22" idx="3"/>
            <a:endCxn id="12" idx="2"/>
          </p:cNvCxnSpPr>
          <p:nvPr/>
        </p:nvCxnSpPr>
        <p:spPr>
          <a:xfrm flipV="1">
            <a:off x="6385317" y="322720"/>
            <a:ext cx="991544" cy="1388922"/>
          </a:xfrm>
          <a:prstGeom prst="curvedConnector3">
            <a:avLst>
              <a:gd name="adj1" fmla="val 50000"/>
            </a:avLst>
          </a:prstGeom>
          <a:ln w="38100">
            <a:solidFill>
              <a:schemeClr val="bg1"/>
            </a:solidFill>
            <a:headEnd type="none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urved Connector 31">
            <a:extLst>
              <a:ext uri="{FF2B5EF4-FFF2-40B4-BE49-F238E27FC236}">
                <a16:creationId xmlns:a16="http://schemas.microsoft.com/office/drawing/2014/main" id="{69A85F45-4D7D-C84A-B4BA-230DBFAEECA2}"/>
              </a:ext>
            </a:extLst>
          </p:cNvPr>
          <p:cNvCxnSpPr>
            <a:stCxn id="25" idx="0"/>
            <a:endCxn id="13" idx="2"/>
          </p:cNvCxnSpPr>
          <p:nvPr/>
        </p:nvCxnSpPr>
        <p:spPr>
          <a:xfrm rot="5400000" flipH="1" flipV="1">
            <a:off x="5145189" y="3187341"/>
            <a:ext cx="525067" cy="445972"/>
          </a:xfrm>
          <a:prstGeom prst="curvedConnector3">
            <a:avLst>
              <a:gd name="adj1" fmla="val 50000"/>
            </a:avLst>
          </a:prstGeom>
          <a:ln w="38100">
            <a:solidFill>
              <a:schemeClr val="bg1"/>
            </a:solidFill>
            <a:headEnd type="none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urved Connector 32">
            <a:extLst>
              <a:ext uri="{FF2B5EF4-FFF2-40B4-BE49-F238E27FC236}">
                <a16:creationId xmlns:a16="http://schemas.microsoft.com/office/drawing/2014/main" id="{9303A99A-6EFC-F94B-AC40-906E5F7A7ABE}"/>
              </a:ext>
            </a:extLst>
          </p:cNvPr>
          <p:cNvCxnSpPr>
            <a:stCxn id="26" idx="0"/>
            <a:endCxn id="13" idx="2"/>
          </p:cNvCxnSpPr>
          <p:nvPr/>
        </p:nvCxnSpPr>
        <p:spPr>
          <a:xfrm rot="16200000" flipV="1">
            <a:off x="6368338" y="2410163"/>
            <a:ext cx="291821" cy="1767080"/>
          </a:xfrm>
          <a:prstGeom prst="curvedConnector3">
            <a:avLst>
              <a:gd name="adj1" fmla="val 50000"/>
            </a:avLst>
          </a:prstGeom>
          <a:ln w="38100">
            <a:solidFill>
              <a:schemeClr val="bg1"/>
            </a:solidFill>
            <a:headEnd type="none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urved Connector 33">
            <a:extLst>
              <a:ext uri="{FF2B5EF4-FFF2-40B4-BE49-F238E27FC236}">
                <a16:creationId xmlns:a16="http://schemas.microsoft.com/office/drawing/2014/main" id="{D5CCE522-14D0-E94D-968D-94F013567A78}"/>
              </a:ext>
            </a:extLst>
          </p:cNvPr>
          <p:cNvCxnSpPr>
            <a:stCxn id="11" idx="2"/>
            <a:endCxn id="13" idx="3"/>
          </p:cNvCxnSpPr>
          <p:nvPr/>
        </p:nvCxnSpPr>
        <p:spPr>
          <a:xfrm rot="10800000" flipV="1">
            <a:off x="6677242" y="2151160"/>
            <a:ext cx="1212851" cy="571058"/>
          </a:xfrm>
          <a:prstGeom prst="curvedConnector3">
            <a:avLst>
              <a:gd name="adj1" fmla="val 50000"/>
            </a:avLst>
          </a:prstGeom>
          <a:ln w="38100">
            <a:solidFill>
              <a:schemeClr val="bg1"/>
            </a:solidFill>
            <a:headEnd type="none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urved Connector 34">
            <a:extLst>
              <a:ext uri="{FF2B5EF4-FFF2-40B4-BE49-F238E27FC236}">
                <a16:creationId xmlns:a16="http://schemas.microsoft.com/office/drawing/2014/main" id="{938CBFED-75CA-FA47-B3A6-1E30C9EF9E12}"/>
              </a:ext>
            </a:extLst>
          </p:cNvPr>
          <p:cNvCxnSpPr>
            <a:stCxn id="13" idx="1"/>
            <a:endCxn id="9" idx="2"/>
          </p:cNvCxnSpPr>
          <p:nvPr/>
        </p:nvCxnSpPr>
        <p:spPr>
          <a:xfrm rot="10800000" flipV="1">
            <a:off x="2762779" y="2722218"/>
            <a:ext cx="1821397" cy="186080"/>
          </a:xfrm>
          <a:prstGeom prst="curvedConnector4">
            <a:avLst>
              <a:gd name="adj1" fmla="val 26113"/>
              <a:gd name="adj2" fmla="val 320844"/>
            </a:avLst>
          </a:prstGeom>
          <a:ln w="38100">
            <a:solidFill>
              <a:schemeClr val="bg1"/>
            </a:solidFill>
            <a:headEnd type="none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urved Connector 35">
            <a:extLst>
              <a:ext uri="{FF2B5EF4-FFF2-40B4-BE49-F238E27FC236}">
                <a16:creationId xmlns:a16="http://schemas.microsoft.com/office/drawing/2014/main" id="{5E74A895-7332-8942-AEA5-0776C08A491F}"/>
              </a:ext>
            </a:extLst>
          </p:cNvPr>
          <p:cNvCxnSpPr>
            <a:stCxn id="22" idx="0"/>
            <a:endCxn id="14" idx="2"/>
          </p:cNvCxnSpPr>
          <p:nvPr/>
        </p:nvCxnSpPr>
        <p:spPr>
          <a:xfrm rot="16200000" flipV="1">
            <a:off x="5342017" y="1120979"/>
            <a:ext cx="319018" cy="1"/>
          </a:xfrm>
          <a:prstGeom prst="curvedConnector3">
            <a:avLst>
              <a:gd name="adj1" fmla="val 50000"/>
            </a:avLst>
          </a:prstGeom>
          <a:ln w="38100">
            <a:solidFill>
              <a:schemeClr val="bg1"/>
            </a:solidFill>
            <a:headEnd type="none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urved Connector 36">
            <a:extLst>
              <a:ext uri="{FF2B5EF4-FFF2-40B4-BE49-F238E27FC236}">
                <a16:creationId xmlns:a16="http://schemas.microsoft.com/office/drawing/2014/main" id="{2390B553-53E8-9849-B8CE-FA110B295BAC}"/>
              </a:ext>
            </a:extLst>
          </p:cNvPr>
          <p:cNvCxnSpPr>
            <a:stCxn id="22" idx="1"/>
            <a:endCxn id="30" idx="3"/>
          </p:cNvCxnSpPr>
          <p:nvPr/>
        </p:nvCxnSpPr>
        <p:spPr>
          <a:xfrm rot="10800000">
            <a:off x="4189424" y="1655932"/>
            <a:ext cx="428311" cy="55710"/>
          </a:xfrm>
          <a:prstGeom prst="curvedConnector3">
            <a:avLst>
              <a:gd name="adj1" fmla="val 50000"/>
            </a:avLst>
          </a:prstGeom>
          <a:ln w="38100">
            <a:solidFill>
              <a:schemeClr val="bg1"/>
            </a:solidFill>
            <a:headEnd type="none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urved Connector 37">
            <a:extLst>
              <a:ext uri="{FF2B5EF4-FFF2-40B4-BE49-F238E27FC236}">
                <a16:creationId xmlns:a16="http://schemas.microsoft.com/office/drawing/2014/main" id="{C0C6B872-4A8D-054A-9817-56DA312DFE28}"/>
              </a:ext>
            </a:extLst>
          </p:cNvPr>
          <p:cNvCxnSpPr>
            <a:stCxn id="9" idx="0"/>
            <a:endCxn id="30" idx="2"/>
          </p:cNvCxnSpPr>
          <p:nvPr/>
        </p:nvCxnSpPr>
        <p:spPr>
          <a:xfrm rot="5400000" flipH="1" flipV="1">
            <a:off x="2762489" y="1917227"/>
            <a:ext cx="469347" cy="468770"/>
          </a:xfrm>
          <a:prstGeom prst="curvedConnector3">
            <a:avLst>
              <a:gd name="adj1" fmla="val 50000"/>
            </a:avLst>
          </a:prstGeom>
          <a:ln w="38100">
            <a:solidFill>
              <a:schemeClr val="bg1"/>
            </a:solidFill>
            <a:headEnd type="none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A6C17F95-E9E1-5844-92FD-9311EA069DD1}"/>
              </a:ext>
            </a:extLst>
          </p:cNvPr>
          <p:cNvSpPr txBox="1"/>
          <p:nvPr/>
        </p:nvSpPr>
        <p:spPr>
          <a:xfrm>
            <a:off x="5630708" y="4304315"/>
            <a:ext cx="3771900" cy="703524"/>
          </a:xfrm>
          <a:prstGeom prst="rect">
            <a:avLst/>
          </a:prstGeom>
          <a:solidFill>
            <a:schemeClr val="tx2">
              <a:lumMod val="5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135000" tIns="135000" rIns="135000" bIns="135000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Document Networks</a:t>
            </a:r>
          </a:p>
        </p:txBody>
      </p:sp>
      <p:sp>
        <p:nvSpPr>
          <p:cNvPr id="2054" name="Rectangle 2053">
            <a:extLst>
              <a:ext uri="{FF2B5EF4-FFF2-40B4-BE49-F238E27FC236}">
                <a16:creationId xmlns:a16="http://schemas.microsoft.com/office/drawing/2014/main" id="{A3CB9FC8-0BB2-CC47-9C4A-6E7EEFDC902B}"/>
              </a:ext>
            </a:extLst>
          </p:cNvPr>
          <p:cNvSpPr/>
          <p:nvPr/>
        </p:nvSpPr>
        <p:spPr>
          <a:xfrm>
            <a:off x="0" y="4904597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  <a:latin typeface="Helvetica Neue" panose="02000503000000020004" pitchFamily="2" charset="0"/>
              </a:rPr>
              <a:t>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  <a:latin typeface="Helvetica Neue" panose="02000503000000020004" pitchFamily="2" charset="0"/>
              </a:rPr>
              <a:t>www.microsoft.com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  <a:latin typeface="Helvetica Neue" panose="02000503000000020004" pitchFamily="2" charset="0"/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  <a:latin typeface="Helvetica Neue" panose="02000503000000020004" pitchFamily="2" charset="0"/>
              </a:rPr>
              <a:t>en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  <a:latin typeface="Helvetica Neue" panose="02000503000000020004" pitchFamily="2" charset="0"/>
              </a:rPr>
              <a:t>-us/research/project/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  <a:latin typeface="Helvetica Neue" panose="02000503000000020004" pitchFamily="2" charset="0"/>
              </a:rPr>
              <a:t>microsoft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  <a:latin typeface="Helvetica Neue" panose="02000503000000020004" pitchFamily="2" charset="0"/>
              </a:rPr>
              <a:t>-academic-graph/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>
          <a:xfrm>
            <a:off x="2515401" y="4735156"/>
            <a:ext cx="3173621" cy="274637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D. </a:t>
            </a:r>
            <a:r>
              <a:rPr lang="en-US" dirty="0" err="1">
                <a:solidFill>
                  <a:schemeClr val="bg1"/>
                </a:solidFill>
              </a:rPr>
              <a:t>Mottin</a:t>
            </a:r>
            <a:r>
              <a:rPr lang="en-US" dirty="0">
                <a:solidFill>
                  <a:schemeClr val="bg1"/>
                </a:solidFill>
              </a:rPr>
              <a:t>, M. Lissandrini, T. </a:t>
            </a:r>
            <a:r>
              <a:rPr lang="en-US" dirty="0" err="1">
                <a:solidFill>
                  <a:schemeClr val="bg1"/>
                </a:solidFill>
              </a:rPr>
              <a:t>Palpanas</a:t>
            </a:r>
            <a:r>
              <a:rPr lang="en-US" dirty="0">
                <a:solidFill>
                  <a:schemeClr val="bg1"/>
                </a:solidFill>
              </a:rPr>
              <a:t>, Y. </a:t>
            </a:r>
            <a:r>
              <a:rPr lang="en-US" dirty="0" err="1">
                <a:solidFill>
                  <a:schemeClr val="bg1"/>
                </a:solidFill>
              </a:rPr>
              <a:t>Velegrakis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89441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43DAA7-211F-0F4E-85D4-F878CC76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530" y="277718"/>
            <a:ext cx="5198270" cy="1105789"/>
          </a:xfrm>
        </p:spPr>
        <p:txBody>
          <a:bodyPr/>
          <a:lstStyle/>
          <a:p>
            <a:r>
              <a:rPr lang="en-US" b="1" dirty="0">
                <a:latin typeface="Helvetica Neue" panose="02000503000000020004" pitchFamily="2" charset="0"/>
              </a:rPr>
              <a:t>Influence in Citation Networks</a:t>
            </a:r>
            <a:br>
              <a:rPr lang="en-US" b="1" dirty="0">
                <a:latin typeface="Helvetica Neue" panose="02000503000000020004" pitchFamily="2" charset="0"/>
              </a:rPr>
            </a:br>
            <a:r>
              <a:rPr lang="en-GB" sz="1800" dirty="0">
                <a:latin typeface="Helvetica Neue Light" panose="02000403000000020004" pitchFamily="2" charset="0"/>
              </a:rPr>
              <a:t>Document relevance based on influence</a:t>
            </a:r>
            <a:endParaRPr lang="en-US" sz="1800" dirty="0">
              <a:latin typeface="Helvetica Neue Light" panose="02000403000000020004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CB717E-38F7-E547-B993-EB30DF833ED4}"/>
              </a:ext>
            </a:extLst>
          </p:cNvPr>
          <p:cNvSpPr txBox="1"/>
          <p:nvPr/>
        </p:nvSpPr>
        <p:spPr>
          <a:xfrm>
            <a:off x="440530" y="1159163"/>
            <a:ext cx="3711257" cy="137422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lIns="135000" tIns="135000" rIns="135000" bIns="135000" rtlCol="0">
            <a:spAutoFit/>
          </a:bodyPr>
          <a:lstStyle/>
          <a:p>
            <a:r>
              <a:rPr lang="en-GB" sz="1350" b="1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Citation Network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350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Nodes are Authors and Papers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350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Edges are Authorship and Citations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350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Influence is based on connecting Paths</a:t>
            </a:r>
            <a:endParaRPr lang="en-GB" sz="1350" dirty="0">
              <a:latin typeface="Helvetica Neue" panose="02000503000000020004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BA1712-1864-7942-B504-B062A112AE83}"/>
              </a:ext>
            </a:extLst>
          </p:cNvPr>
          <p:cNvSpPr/>
          <p:nvPr/>
        </p:nvSpPr>
        <p:spPr>
          <a:xfrm>
            <a:off x="6626603" y="338291"/>
            <a:ext cx="217559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50" dirty="0">
                <a:solidFill>
                  <a:srgbClr val="0072E5"/>
                </a:solidFill>
                <a:latin typeface="LibreCaslonText"/>
              </a:rPr>
              <a:t>El-</a:t>
            </a:r>
            <a:r>
              <a:rPr lang="en-GB" sz="1350" dirty="0" err="1">
                <a:solidFill>
                  <a:srgbClr val="0072E5"/>
                </a:solidFill>
                <a:latin typeface="LibreCaslonText"/>
              </a:rPr>
              <a:t>Arini</a:t>
            </a:r>
            <a:r>
              <a:rPr lang="en-GB" sz="1350" dirty="0">
                <a:solidFill>
                  <a:srgbClr val="0072E5"/>
                </a:solidFill>
                <a:latin typeface="LibreCaslonText"/>
              </a:rPr>
              <a:t> and </a:t>
            </a:r>
            <a:r>
              <a:rPr lang="en-GB" sz="1350" dirty="0" err="1">
                <a:solidFill>
                  <a:srgbClr val="0072E5"/>
                </a:solidFill>
                <a:latin typeface="LibreCaslonText"/>
              </a:rPr>
              <a:t>Guestrin</a:t>
            </a:r>
            <a:r>
              <a:rPr lang="en-GB" sz="1350" dirty="0">
                <a:solidFill>
                  <a:srgbClr val="0072E5"/>
                </a:solidFill>
                <a:latin typeface="LibreCaslonText"/>
              </a:rPr>
              <a:t> </a:t>
            </a:r>
            <a:r>
              <a:rPr lang="en-GB" sz="1350" dirty="0">
                <a:latin typeface="LibreCaslonText"/>
              </a:rPr>
              <a:t>[</a:t>
            </a:r>
            <a:r>
              <a:rPr lang="en-GB" sz="1350" dirty="0">
                <a:solidFill>
                  <a:srgbClr val="0072E5"/>
                </a:solidFill>
                <a:latin typeface="LibreCaslonText"/>
              </a:rPr>
              <a:t>2011</a:t>
            </a:r>
            <a:r>
              <a:rPr lang="en-GB" sz="1350" dirty="0">
                <a:latin typeface="LibreCaslonText"/>
              </a:rPr>
              <a:t>] </a:t>
            </a:r>
            <a:endParaRPr lang="en-GB" sz="135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3BCE82C-94E3-AE49-8F1D-18D8CC9E1868}"/>
              </a:ext>
            </a:extLst>
          </p:cNvPr>
          <p:cNvSpPr/>
          <p:nvPr/>
        </p:nvSpPr>
        <p:spPr>
          <a:xfrm>
            <a:off x="4348598" y="1033732"/>
            <a:ext cx="1043424" cy="52201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27000" tIns="27000" rIns="27000" bIns="27000"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Rakesh Agrawal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BF21731-D77A-2F4F-85D7-25E8E486F206}"/>
              </a:ext>
            </a:extLst>
          </p:cNvPr>
          <p:cNvSpPr/>
          <p:nvPr/>
        </p:nvSpPr>
        <p:spPr>
          <a:xfrm>
            <a:off x="4533116" y="1849966"/>
            <a:ext cx="1330410" cy="57002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27000" tIns="27000" rIns="27000" bIns="27000"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Ramakrishnan </a:t>
            </a:r>
            <a:r>
              <a:rPr lang="en-US" sz="1050" dirty="0" err="1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Srikant</a:t>
            </a:r>
            <a:endParaRPr lang="en-US" sz="105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2C54665-1F83-554F-97DB-A7D55E14A78B}"/>
              </a:ext>
            </a:extLst>
          </p:cNvPr>
          <p:cNvSpPr/>
          <p:nvPr/>
        </p:nvSpPr>
        <p:spPr>
          <a:xfrm>
            <a:off x="5901836" y="1164235"/>
            <a:ext cx="1740278" cy="522013"/>
          </a:xfrm>
          <a:prstGeom prst="roundRect">
            <a:avLst/>
          </a:prstGeom>
          <a:solidFill>
            <a:schemeClr val="bg1"/>
          </a:solidFill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27000" tIns="27000" rIns="27000" bIns="27000" rtlCol="0" anchor="ctr"/>
          <a:lstStyle/>
          <a:p>
            <a:pPr algn="ctr"/>
            <a:r>
              <a:rPr lang="en-US" sz="1050" dirty="0">
                <a:solidFill>
                  <a:srgbClr val="002060"/>
                </a:solidFill>
                <a:latin typeface="Helvetica Neue" charset="0"/>
                <a:ea typeface="Helvetica Neue" charset="0"/>
                <a:cs typeface="Helvetica Neue" charset="0"/>
              </a:rPr>
              <a:t>Privacy-preserving data mining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44C7856-45E2-024B-8390-59F6A56E0741}"/>
              </a:ext>
            </a:extLst>
          </p:cNvPr>
          <p:cNvSpPr/>
          <p:nvPr/>
        </p:nvSpPr>
        <p:spPr>
          <a:xfrm>
            <a:off x="8105754" y="3202406"/>
            <a:ext cx="1038246" cy="52201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27000" tIns="27000" rIns="27000" bIns="27000"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Dan </a:t>
            </a:r>
            <a:r>
              <a:rPr lang="en-US" sz="1050" dirty="0" err="1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Suciu</a:t>
            </a:r>
            <a:endParaRPr lang="en-US" sz="105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9D9D1D8-B043-F149-BB77-93C411D94AFF}"/>
              </a:ext>
            </a:extLst>
          </p:cNvPr>
          <p:cNvSpPr/>
          <p:nvPr/>
        </p:nvSpPr>
        <p:spPr>
          <a:xfrm>
            <a:off x="6285486" y="2235193"/>
            <a:ext cx="2093067" cy="851150"/>
          </a:xfrm>
          <a:prstGeom prst="roundRect">
            <a:avLst/>
          </a:prstGeom>
          <a:solidFill>
            <a:schemeClr val="bg1"/>
          </a:solidFill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27000" tIns="27000" rIns="27000" bIns="27000" rtlCol="0" anchor="ctr"/>
          <a:lstStyle/>
          <a:p>
            <a:pPr algn="ctr"/>
            <a:r>
              <a:rPr lang="en-US" sz="1050" dirty="0">
                <a:solidFill>
                  <a:srgbClr val="002060"/>
                </a:solidFill>
                <a:latin typeface="Helvetica Neue" charset="0"/>
                <a:ea typeface="Helvetica Neue" charset="0"/>
                <a:cs typeface="Helvetica Neue" charset="0"/>
              </a:rPr>
              <a:t>The boundary between privacy and utility in data publishing</a:t>
            </a:r>
          </a:p>
        </p:txBody>
      </p:sp>
      <p:cxnSp>
        <p:nvCxnSpPr>
          <p:cNvPr id="20" name="Curved Connector 19">
            <a:extLst>
              <a:ext uri="{FF2B5EF4-FFF2-40B4-BE49-F238E27FC236}">
                <a16:creationId xmlns:a16="http://schemas.microsoft.com/office/drawing/2014/main" id="{F5FB7268-A409-1F44-B46E-FE41A64B3F25}"/>
              </a:ext>
            </a:extLst>
          </p:cNvPr>
          <p:cNvCxnSpPr>
            <a:cxnSpLocks/>
            <a:stCxn id="10" idx="6"/>
            <a:endCxn id="12" idx="1"/>
          </p:cNvCxnSpPr>
          <p:nvPr/>
        </p:nvCxnSpPr>
        <p:spPr>
          <a:xfrm>
            <a:off x="5392022" y="1294739"/>
            <a:ext cx="509815" cy="130503"/>
          </a:xfrm>
          <a:prstGeom prst="curvedConnector3">
            <a:avLst>
              <a:gd name="adj1" fmla="val 50000"/>
            </a:avLst>
          </a:prstGeom>
          <a:ln w="38100">
            <a:solidFill>
              <a:schemeClr val="bg2"/>
            </a:solidFill>
            <a:headEnd type="none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>
            <a:extLst>
              <a:ext uri="{FF2B5EF4-FFF2-40B4-BE49-F238E27FC236}">
                <a16:creationId xmlns:a16="http://schemas.microsoft.com/office/drawing/2014/main" id="{0CBE732C-2CAF-034C-BBD7-B226B9540773}"/>
              </a:ext>
            </a:extLst>
          </p:cNvPr>
          <p:cNvCxnSpPr>
            <a:cxnSpLocks/>
            <a:stCxn id="11" idx="0"/>
            <a:endCxn id="12" idx="1"/>
          </p:cNvCxnSpPr>
          <p:nvPr/>
        </p:nvCxnSpPr>
        <p:spPr>
          <a:xfrm rot="5400000" flipH="1" flipV="1">
            <a:off x="5337716" y="1285846"/>
            <a:ext cx="424724" cy="703516"/>
          </a:xfrm>
          <a:prstGeom prst="curvedConnector2">
            <a:avLst/>
          </a:prstGeom>
          <a:ln w="38100">
            <a:solidFill>
              <a:schemeClr val="bg2"/>
            </a:solidFill>
            <a:headEnd type="none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21">
            <a:extLst>
              <a:ext uri="{FF2B5EF4-FFF2-40B4-BE49-F238E27FC236}">
                <a16:creationId xmlns:a16="http://schemas.microsoft.com/office/drawing/2014/main" id="{E331FA23-0E6E-4D4F-98AE-B039306506E4}"/>
              </a:ext>
            </a:extLst>
          </p:cNvPr>
          <p:cNvCxnSpPr>
            <a:cxnSpLocks/>
            <a:stCxn id="13" idx="2"/>
            <a:endCxn id="14" idx="2"/>
          </p:cNvCxnSpPr>
          <p:nvPr/>
        </p:nvCxnSpPr>
        <p:spPr>
          <a:xfrm rot="10800000">
            <a:off x="7332019" y="3086342"/>
            <a:ext cx="773735" cy="377070"/>
          </a:xfrm>
          <a:prstGeom prst="curvedConnector2">
            <a:avLst/>
          </a:prstGeom>
          <a:ln w="38100">
            <a:solidFill>
              <a:schemeClr val="bg2"/>
            </a:solidFill>
            <a:headEnd type="none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urved Connector 22">
            <a:extLst>
              <a:ext uri="{FF2B5EF4-FFF2-40B4-BE49-F238E27FC236}">
                <a16:creationId xmlns:a16="http://schemas.microsoft.com/office/drawing/2014/main" id="{5CCF8A18-DCF6-864C-B025-113131EF4469}"/>
              </a:ext>
            </a:extLst>
          </p:cNvPr>
          <p:cNvCxnSpPr>
            <a:cxnSpLocks/>
            <a:stCxn id="14" idx="0"/>
            <a:endCxn id="12" idx="2"/>
          </p:cNvCxnSpPr>
          <p:nvPr/>
        </p:nvCxnSpPr>
        <p:spPr>
          <a:xfrm rot="16200000" flipV="1">
            <a:off x="6777526" y="1680698"/>
            <a:ext cx="548945" cy="560045"/>
          </a:xfrm>
          <a:prstGeom prst="curvedConnector3">
            <a:avLst>
              <a:gd name="adj1" fmla="val 50000"/>
            </a:avLst>
          </a:prstGeom>
          <a:ln w="38100">
            <a:solidFill>
              <a:schemeClr val="bg2"/>
            </a:solidFill>
            <a:headEnd type="none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87FC1D78-C14B-CD4E-8E7E-8BFBABBAEAB6}"/>
              </a:ext>
            </a:extLst>
          </p:cNvPr>
          <p:cNvSpPr txBox="1"/>
          <p:nvPr/>
        </p:nvSpPr>
        <p:spPr>
          <a:xfrm>
            <a:off x="4348598" y="3156982"/>
            <a:ext cx="2874170" cy="688135"/>
          </a:xfrm>
          <a:prstGeom prst="rect">
            <a:avLst/>
          </a:prstGeom>
          <a:solidFill>
            <a:srgbClr val="C00000"/>
          </a:solidFill>
        </p:spPr>
        <p:txBody>
          <a:bodyPr wrap="square" lIns="135000" tIns="135000" rIns="135000" bIns="135000" rtlCol="0">
            <a:spAutoFit/>
          </a:bodyPr>
          <a:lstStyle/>
          <a:p>
            <a:pPr algn="ctr"/>
            <a:r>
              <a:rPr lang="en-GB" sz="1350" i="1" dirty="0">
                <a:solidFill>
                  <a:schemeClr val="bg1"/>
                </a:solidFill>
              </a:rPr>
              <a:t>Just looking at citations </a:t>
            </a:r>
          </a:p>
          <a:p>
            <a:pPr algn="ctr"/>
            <a:r>
              <a:rPr lang="en-GB" sz="1350" i="1" dirty="0">
                <a:solidFill>
                  <a:schemeClr val="bg1"/>
                </a:solidFill>
              </a:rPr>
              <a:t>and co-citations is not sufficient</a:t>
            </a:r>
            <a:r>
              <a:rPr lang="en-GB" sz="1350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8322E92-9E3F-8645-B597-39589009F2C5}"/>
              </a:ext>
            </a:extLst>
          </p:cNvPr>
          <p:cNvSpPr/>
          <p:nvPr/>
        </p:nvSpPr>
        <p:spPr>
          <a:xfrm>
            <a:off x="7165821" y="541736"/>
            <a:ext cx="162256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50" dirty="0">
                <a:solidFill>
                  <a:srgbClr val="0072E5"/>
                </a:solidFill>
                <a:latin typeface="LibreCaslonText"/>
              </a:rPr>
              <a:t>Jia and </a:t>
            </a:r>
            <a:r>
              <a:rPr lang="en-GB" sz="1350" dirty="0" err="1">
                <a:solidFill>
                  <a:srgbClr val="0072E5"/>
                </a:solidFill>
                <a:latin typeface="LibreCaslonText"/>
              </a:rPr>
              <a:t>Saule</a:t>
            </a:r>
            <a:r>
              <a:rPr lang="en-GB" sz="1350" dirty="0">
                <a:solidFill>
                  <a:srgbClr val="0072E5"/>
                </a:solidFill>
                <a:latin typeface="LibreCaslonText"/>
              </a:rPr>
              <a:t> </a:t>
            </a:r>
            <a:r>
              <a:rPr lang="en-GB" sz="1350" dirty="0">
                <a:latin typeface="LibreCaslonText"/>
              </a:rPr>
              <a:t>[</a:t>
            </a:r>
            <a:r>
              <a:rPr lang="en-GB" sz="1350" dirty="0">
                <a:solidFill>
                  <a:srgbClr val="0072E5"/>
                </a:solidFill>
                <a:latin typeface="LibreCaslonText"/>
              </a:rPr>
              <a:t>2017</a:t>
            </a:r>
            <a:r>
              <a:rPr lang="en-GB" sz="1350" dirty="0">
                <a:latin typeface="LibreCaslonText"/>
              </a:rPr>
              <a:t>]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6D809F4-33CC-D945-BC6D-B1D87FAE23D3}"/>
              </a:ext>
            </a:extLst>
          </p:cNvPr>
          <p:cNvSpPr txBox="1"/>
          <p:nvPr/>
        </p:nvSpPr>
        <p:spPr>
          <a:xfrm>
            <a:off x="440530" y="2644645"/>
            <a:ext cx="3711257" cy="208845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lIns="135000" tIns="135000" rIns="135000" bIns="135000" rtlCol="0">
            <a:spAutoFit/>
          </a:bodyPr>
          <a:lstStyle/>
          <a:p>
            <a:r>
              <a:rPr lang="en-GB" sz="1350" b="1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Advance Models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El-</a:t>
            </a:r>
            <a:r>
              <a:rPr lang="en-GB" sz="1200" dirty="0" err="1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Arini</a:t>
            </a:r>
            <a:r>
              <a:rPr lang="en-GB" sz="1200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 and </a:t>
            </a:r>
            <a:r>
              <a:rPr lang="en-GB" sz="1200" dirty="0" err="1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Guestrin</a:t>
            </a:r>
            <a:r>
              <a:rPr lang="en-GB" sz="1200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 [2011] : </a:t>
            </a:r>
          </a:p>
          <a:p>
            <a:pPr marL="557186" lvl="1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Condition influence on topics</a:t>
            </a:r>
          </a:p>
          <a:p>
            <a:pPr marL="342873" lvl="1">
              <a:lnSpc>
                <a:spcPct val="80000"/>
              </a:lnSpc>
            </a:pPr>
            <a:r>
              <a:rPr lang="en-GB" sz="1050" i="1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Iterate for each topic T: Select topic T, keep only papers relevant for T, compute connecting Paths.</a:t>
            </a:r>
          </a:p>
          <a:p>
            <a:pPr marL="557186" lvl="1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Weight edges with Influence-Probability 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Jia and </a:t>
            </a:r>
            <a:r>
              <a:rPr lang="en-GB" sz="1200" dirty="0" err="1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Saule</a:t>
            </a:r>
            <a:r>
              <a:rPr lang="en-GB" sz="1200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 [2017] </a:t>
            </a:r>
          </a:p>
          <a:p>
            <a:pPr marL="557186" lvl="1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Enrich graph with Keywords &amp; Venues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7A1BA3-6E4A-3E4C-9EB8-2B954A7D51EF}"/>
              </a:ext>
            </a:extLst>
          </p:cNvPr>
          <p:cNvSpPr txBox="1"/>
          <p:nvPr/>
        </p:nvSpPr>
        <p:spPr>
          <a:xfrm>
            <a:off x="4351864" y="4038219"/>
            <a:ext cx="3493228" cy="64196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lIns="135000" tIns="135000" rIns="135000" bIns="135000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Start from a known document 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Explore new related topics, authors, venues…</a:t>
            </a:r>
          </a:p>
        </p:txBody>
      </p:sp>
    </p:spTree>
    <p:extLst>
      <p:ext uri="{BB962C8B-B14F-4D97-AF65-F5344CB8AC3E}">
        <p14:creationId xmlns:p14="http://schemas.microsoft.com/office/powerpoint/2010/main" val="61880071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43DAA7-211F-0F4E-85D4-F878CC76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530" y="277718"/>
            <a:ext cx="5198270" cy="1105789"/>
          </a:xfrm>
        </p:spPr>
        <p:txBody>
          <a:bodyPr/>
          <a:lstStyle/>
          <a:p>
            <a:r>
              <a:rPr lang="en-US" b="1" dirty="0">
                <a:latin typeface="Helvetica Neue" panose="02000503000000020004" pitchFamily="2" charset="0"/>
              </a:rPr>
              <a:t>Traverse Document Networks</a:t>
            </a:r>
            <a:br>
              <a:rPr lang="en-US" b="1" dirty="0">
                <a:latin typeface="Helvetica Neue" panose="02000503000000020004" pitchFamily="2" charset="0"/>
              </a:rPr>
            </a:br>
            <a:r>
              <a:rPr lang="en-GB" sz="1800" dirty="0">
                <a:latin typeface="Helvetica Neue Light" panose="02000403000000020004" pitchFamily="2" charset="0"/>
              </a:rPr>
              <a:t>How to navigate links and connections</a:t>
            </a:r>
            <a:endParaRPr lang="en-US" sz="1800" dirty="0">
              <a:latin typeface="Helvetica Neue Light" panose="02000403000000020004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BA1712-1864-7942-B504-B062A112AE83}"/>
              </a:ext>
            </a:extLst>
          </p:cNvPr>
          <p:cNvSpPr/>
          <p:nvPr/>
        </p:nvSpPr>
        <p:spPr>
          <a:xfrm>
            <a:off x="6626603" y="338291"/>
            <a:ext cx="217559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50" dirty="0">
                <a:solidFill>
                  <a:srgbClr val="0072E5"/>
                </a:solidFill>
                <a:latin typeface="LibreCaslonText"/>
              </a:rPr>
              <a:t>El-</a:t>
            </a:r>
            <a:r>
              <a:rPr lang="en-GB" sz="1350" dirty="0" err="1">
                <a:solidFill>
                  <a:srgbClr val="0072E5"/>
                </a:solidFill>
                <a:latin typeface="LibreCaslonText"/>
              </a:rPr>
              <a:t>Arini</a:t>
            </a:r>
            <a:r>
              <a:rPr lang="en-GB" sz="1350" dirty="0">
                <a:solidFill>
                  <a:srgbClr val="0072E5"/>
                </a:solidFill>
                <a:latin typeface="LibreCaslonText"/>
              </a:rPr>
              <a:t> and </a:t>
            </a:r>
            <a:r>
              <a:rPr lang="en-GB" sz="1350" dirty="0" err="1">
                <a:solidFill>
                  <a:srgbClr val="0072E5"/>
                </a:solidFill>
                <a:latin typeface="LibreCaslonText"/>
              </a:rPr>
              <a:t>Guestrin</a:t>
            </a:r>
            <a:r>
              <a:rPr lang="en-GB" sz="1350" dirty="0">
                <a:solidFill>
                  <a:srgbClr val="0072E5"/>
                </a:solidFill>
                <a:latin typeface="LibreCaslonText"/>
              </a:rPr>
              <a:t> </a:t>
            </a:r>
            <a:r>
              <a:rPr lang="en-GB" sz="1350" dirty="0">
                <a:latin typeface="LibreCaslonText"/>
              </a:rPr>
              <a:t>[</a:t>
            </a:r>
            <a:r>
              <a:rPr lang="en-GB" sz="1350" dirty="0">
                <a:solidFill>
                  <a:srgbClr val="0072E5"/>
                </a:solidFill>
                <a:latin typeface="LibreCaslonText"/>
              </a:rPr>
              <a:t>2011</a:t>
            </a:r>
            <a:r>
              <a:rPr lang="en-GB" sz="1350" dirty="0">
                <a:latin typeface="LibreCaslonText"/>
              </a:rPr>
              <a:t>] </a:t>
            </a:r>
            <a:endParaRPr lang="en-GB" sz="1350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8322E92-9E3F-8645-B597-39589009F2C5}"/>
              </a:ext>
            </a:extLst>
          </p:cNvPr>
          <p:cNvSpPr/>
          <p:nvPr/>
        </p:nvSpPr>
        <p:spPr>
          <a:xfrm>
            <a:off x="7165821" y="541736"/>
            <a:ext cx="162256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50" dirty="0">
                <a:solidFill>
                  <a:srgbClr val="0072E5"/>
                </a:solidFill>
                <a:latin typeface="LibreCaslonText"/>
              </a:rPr>
              <a:t>Jia and </a:t>
            </a:r>
            <a:r>
              <a:rPr lang="en-GB" sz="1350" dirty="0" err="1">
                <a:solidFill>
                  <a:srgbClr val="0072E5"/>
                </a:solidFill>
                <a:latin typeface="LibreCaslonText"/>
              </a:rPr>
              <a:t>Saule</a:t>
            </a:r>
            <a:r>
              <a:rPr lang="en-GB" sz="1350" dirty="0">
                <a:solidFill>
                  <a:srgbClr val="0072E5"/>
                </a:solidFill>
                <a:latin typeface="LibreCaslonText"/>
              </a:rPr>
              <a:t> </a:t>
            </a:r>
            <a:r>
              <a:rPr lang="en-GB" sz="1350" dirty="0">
                <a:latin typeface="LibreCaslonText"/>
              </a:rPr>
              <a:t>[</a:t>
            </a:r>
            <a:r>
              <a:rPr lang="en-GB" sz="1350" dirty="0">
                <a:solidFill>
                  <a:srgbClr val="0072E5"/>
                </a:solidFill>
                <a:latin typeface="LibreCaslonText"/>
              </a:rPr>
              <a:t>2017</a:t>
            </a:r>
            <a:r>
              <a:rPr lang="en-GB" sz="1350" dirty="0">
                <a:latin typeface="LibreCaslonText"/>
              </a:rPr>
              <a:t>]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6D809F4-33CC-D945-BC6D-B1D87FAE23D3}"/>
              </a:ext>
            </a:extLst>
          </p:cNvPr>
          <p:cNvSpPr txBox="1"/>
          <p:nvPr/>
        </p:nvSpPr>
        <p:spPr>
          <a:xfrm>
            <a:off x="3240360" y="1112571"/>
            <a:ext cx="2440604" cy="2165463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lIns="135000" tIns="135000" rIns="135000" bIns="135000" rtlCol="0">
            <a:spAutoFit/>
          </a:bodyPr>
          <a:lstStyle/>
          <a:p>
            <a:r>
              <a:rPr lang="en-GB" sz="1350" b="1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Personalized Page Rank</a:t>
            </a:r>
          </a:p>
          <a:p>
            <a:endParaRPr lang="en-GB" sz="1350" b="1" dirty="0">
              <a:solidFill>
                <a:schemeClr val="tx1">
                  <a:lumMod val="50000"/>
                </a:schemeClr>
              </a:solidFill>
              <a:latin typeface="Helvetica Neue" panose="02000503000000020004" pitchFamily="2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Start from seed nodes, i.e. the documents </a:t>
            </a:r>
            <a:r>
              <a:rPr lang="en-GB" sz="1200" dirty="0" err="1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D</a:t>
            </a:r>
            <a:r>
              <a:rPr lang="en-GB" sz="1200" baseline="-25000" dirty="0" err="1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rel</a:t>
            </a:r>
            <a:endParaRPr lang="en-GB" sz="1200" baseline="-25000" dirty="0">
              <a:solidFill>
                <a:schemeClr val="tx1">
                  <a:lumMod val="50000"/>
                </a:schemeClr>
              </a:solidFill>
              <a:latin typeface="Helvetica Neue" panose="02000503000000020004" pitchFamily="2" charset="0"/>
            </a:endParaRP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200" baseline="-25000" dirty="0">
              <a:solidFill>
                <a:schemeClr val="tx1">
                  <a:lumMod val="50000"/>
                </a:schemeClr>
              </a:solidFill>
              <a:latin typeface="Helvetica Neue" panose="02000503000000020004" pitchFamily="2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Navigate towards locally connected nodes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sz="1200" dirty="0">
              <a:solidFill>
                <a:schemeClr val="tx1">
                  <a:lumMod val="50000"/>
                </a:schemeClr>
              </a:solidFill>
              <a:latin typeface="Helvetica Neue" panose="02000503000000020004" pitchFamily="2" charset="0"/>
            </a:endParaRPr>
          </a:p>
          <a:p>
            <a:pPr algn="ctr"/>
            <a:r>
              <a:rPr lang="en-GB" sz="1200" b="1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Example based Exploration implies locality</a:t>
            </a:r>
          </a:p>
        </p:txBody>
      </p:sp>
      <p:pic>
        <p:nvPicPr>
          <p:cNvPr id="4098" name="Picture 2" descr="https://upload.wikimedia.org/wikipedia/en/thumb/8/8b/PageRanks-Example.jpg/400px-PageRanks-Example.jpg">
            <a:extLst>
              <a:ext uri="{FF2B5EF4-FFF2-40B4-BE49-F238E27FC236}">
                <a16:creationId xmlns:a16="http://schemas.microsoft.com/office/drawing/2014/main" id="{F042FCEC-166C-3D49-A7EC-A340C7161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529" y="1195878"/>
            <a:ext cx="2590322" cy="214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6CF687D-82CF-C144-AC46-E6796B5E1D66}"/>
              </a:ext>
            </a:extLst>
          </p:cNvPr>
          <p:cNvSpPr/>
          <p:nvPr/>
        </p:nvSpPr>
        <p:spPr>
          <a:xfrm>
            <a:off x="3673606" y="-34894"/>
            <a:ext cx="51982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</a:rPr>
              <a:t>https://en.wikipedia.org/wiki/PageRank</a:t>
            </a:r>
          </a:p>
          <a:p>
            <a:pPr algn="r"/>
            <a:r>
              <a:rPr lang="en-GB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</a:rPr>
              <a:t>SublinearAlgorithms</a:t>
            </a:r>
            <a:r>
              <a:rPr lang="en-GB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</a:rPr>
              <a:t> for Personalized PageRank, with Applications – Ashish </a:t>
            </a:r>
            <a:r>
              <a:rPr lang="en-GB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</a:rPr>
              <a:t>Goel</a:t>
            </a:r>
            <a:r>
              <a:rPr lang="en-GB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</a:rPr>
              <a:t> et al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  <a:latin typeface="Helvetica Neue" panose="02000503000000020004" pitchFamily="2" charset="0"/>
            </a:endParaRPr>
          </a:p>
        </p:txBody>
      </p:sp>
      <p:sp>
        <p:nvSpPr>
          <p:cNvPr id="27" name="object 4">
            <a:extLst>
              <a:ext uri="{FF2B5EF4-FFF2-40B4-BE49-F238E27FC236}">
                <a16:creationId xmlns:a16="http://schemas.microsoft.com/office/drawing/2014/main" id="{B739EF33-6ADB-E646-AD0D-1D8328011181}"/>
              </a:ext>
            </a:extLst>
          </p:cNvPr>
          <p:cNvSpPr/>
          <p:nvPr/>
        </p:nvSpPr>
        <p:spPr>
          <a:xfrm>
            <a:off x="5859310" y="930316"/>
            <a:ext cx="3012566" cy="2408615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39406"/>
            </a:stretch>
          </a:blipFill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7A9AA3-BFBA-DA4E-88E4-F58039D3CA1C}"/>
              </a:ext>
            </a:extLst>
          </p:cNvPr>
          <p:cNvSpPr txBox="1"/>
          <p:nvPr/>
        </p:nvSpPr>
        <p:spPr>
          <a:xfrm>
            <a:off x="806939" y="3429319"/>
            <a:ext cx="1638345" cy="371331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none" lIns="81000" tIns="81000" rIns="81000" bIns="81000" rtlCol="0">
            <a:spAutoFit/>
          </a:bodyPr>
          <a:lstStyle/>
          <a:p>
            <a:pPr algn="ctr"/>
            <a:r>
              <a:rPr lang="en-US" sz="1350" b="1" dirty="0">
                <a:latin typeface="Helvetica Neue" panose="02000503000000020004" pitchFamily="2" charset="0"/>
              </a:rPr>
              <a:t>Global Page Rank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ED5EEC1-7144-E44B-AD4A-382A57663755}"/>
              </a:ext>
            </a:extLst>
          </p:cNvPr>
          <p:cNvSpPr txBox="1"/>
          <p:nvPr/>
        </p:nvSpPr>
        <p:spPr>
          <a:xfrm>
            <a:off x="6078946" y="3425180"/>
            <a:ext cx="2173749" cy="371331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none" lIns="81000" tIns="81000" rIns="81000" bIns="81000" rtlCol="0">
            <a:spAutoFit/>
          </a:bodyPr>
          <a:lstStyle/>
          <a:p>
            <a:pPr algn="ctr"/>
            <a:r>
              <a:rPr lang="en-US" sz="1350" b="1" dirty="0">
                <a:latin typeface="Helvetica Neue" panose="02000503000000020004" pitchFamily="2" charset="0"/>
              </a:rPr>
              <a:t>Personalized Page Rank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7FC1D78-C14B-CD4E-8E7E-8BFBABBAEAB6}"/>
              </a:ext>
            </a:extLst>
          </p:cNvPr>
          <p:cNvSpPr txBox="1"/>
          <p:nvPr/>
        </p:nvSpPr>
        <p:spPr>
          <a:xfrm>
            <a:off x="3037231" y="3385234"/>
            <a:ext cx="2874170" cy="895884"/>
          </a:xfrm>
          <a:prstGeom prst="rect">
            <a:avLst/>
          </a:prstGeom>
          <a:solidFill>
            <a:srgbClr val="C00000"/>
          </a:solidFill>
        </p:spPr>
        <p:txBody>
          <a:bodyPr wrap="square" lIns="135000" tIns="135000" rIns="135000" bIns="135000" rtlCol="0">
            <a:spAutoFit/>
          </a:bodyPr>
          <a:lstStyle/>
          <a:p>
            <a:pPr algn="ctr"/>
            <a:r>
              <a:rPr lang="en-GB" sz="1350" b="1" dirty="0"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CHALLENGE:</a:t>
            </a:r>
          </a:p>
          <a:p>
            <a:pPr algn="ctr"/>
            <a:r>
              <a:rPr lang="en-GB" sz="1350" i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Identify meaningful transition probabilities</a:t>
            </a:r>
            <a:endParaRPr lang="en-GB" sz="135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D20495-059E-B441-AE8B-54B42810167B}"/>
              </a:ext>
            </a:extLst>
          </p:cNvPr>
          <p:cNvSpPr txBox="1"/>
          <p:nvPr/>
        </p:nvSpPr>
        <p:spPr>
          <a:xfrm>
            <a:off x="429530" y="3832526"/>
            <a:ext cx="2468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Helvetica Neue Light" panose="02000403000000020004" pitchFamily="2" charset="0"/>
              </a:rPr>
              <a:t>Starting from a random node, traversing randomly, random restart point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67D3D40-29E9-A14D-BDF5-7A9F8CAD186B}"/>
              </a:ext>
            </a:extLst>
          </p:cNvPr>
          <p:cNvSpPr txBox="1"/>
          <p:nvPr/>
        </p:nvSpPr>
        <p:spPr>
          <a:xfrm>
            <a:off x="5911401" y="3808589"/>
            <a:ext cx="2593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Helvetica Neue Light" panose="02000403000000020004" pitchFamily="2" charset="0"/>
              </a:rPr>
              <a:t>Starting from a limited set of nodes, traversing randomly, </a:t>
            </a:r>
          </a:p>
          <a:p>
            <a:pPr algn="ctr"/>
            <a:r>
              <a:rPr lang="en-US" sz="1200" dirty="0">
                <a:latin typeface="Helvetica Neue Light" panose="02000403000000020004" pitchFamily="2" charset="0"/>
              </a:rPr>
              <a:t>restart point is one in the initial set.</a:t>
            </a:r>
          </a:p>
          <a:p>
            <a:pPr algn="ctr"/>
            <a:r>
              <a:rPr lang="en-US" sz="1200" u="sng" dirty="0">
                <a:latin typeface="Helvetica Neue Light" panose="02000403000000020004" pitchFamily="2" charset="0"/>
              </a:rPr>
              <a:t>Bound not to travel too far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A4C486-A8DA-CB49-814B-FF1F9858C32C}"/>
              </a:ext>
            </a:extLst>
          </p:cNvPr>
          <p:cNvSpPr txBox="1"/>
          <p:nvPr/>
        </p:nvSpPr>
        <p:spPr>
          <a:xfrm>
            <a:off x="3265853" y="4268673"/>
            <a:ext cx="2353529" cy="5591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0213">
              <a:spcAft>
                <a:spcPts val="400"/>
              </a:spcAft>
              <a:buSzPct val="100000"/>
            </a:pPr>
            <a:r>
              <a:rPr lang="en-GB" sz="1100" i="1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E.g., El-</a:t>
            </a:r>
            <a:r>
              <a:rPr lang="en-GB" sz="1100" i="1" dirty="0" err="1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Arini</a:t>
            </a:r>
            <a:r>
              <a:rPr lang="en-GB" sz="1100" i="1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 and </a:t>
            </a:r>
            <a:r>
              <a:rPr lang="en-GB" sz="1100" i="1" dirty="0" err="1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Guestrin</a:t>
            </a:r>
            <a:r>
              <a:rPr lang="en-GB" sz="1100" i="1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 [2011]  </a:t>
            </a:r>
          </a:p>
          <a:p>
            <a:pPr marL="0" defTabSz="430213">
              <a:spcAft>
                <a:spcPts val="400"/>
              </a:spcAft>
              <a:buSzPct val="100000"/>
            </a:pPr>
            <a:endParaRPr lang="en-US" sz="1600" dirty="0">
              <a:solidFill>
                <a:srgbClr val="000000"/>
              </a:solidFill>
              <a:latin typeface="HP Simplified" pitchFamily="34" charset="0"/>
              <a:cs typeface="HP Simplified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95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43DAA7-211F-0F4E-85D4-F878CC76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529" y="277718"/>
            <a:ext cx="5469733" cy="1105789"/>
          </a:xfrm>
        </p:spPr>
        <p:txBody>
          <a:bodyPr/>
          <a:lstStyle/>
          <a:p>
            <a:r>
              <a:rPr lang="en-US" b="1" dirty="0">
                <a:latin typeface="Helvetica Neue" panose="02000503000000020004" pitchFamily="2" charset="0"/>
              </a:rPr>
              <a:t>Serendipitous Search</a:t>
            </a:r>
            <a:br>
              <a:rPr lang="en-US" b="1" dirty="0">
                <a:latin typeface="Helvetica Neue" panose="02000503000000020004" pitchFamily="2" charset="0"/>
              </a:rPr>
            </a:br>
            <a:r>
              <a:rPr lang="en-GB" sz="1800" dirty="0">
                <a:latin typeface="Helvetica Neue Light" panose="02000403000000020004" pitchFamily="2" charset="0"/>
              </a:rPr>
              <a:t>Enhance document links with Entities and Query-logs</a:t>
            </a:r>
            <a:endParaRPr lang="en-US" sz="1800" dirty="0">
              <a:latin typeface="Helvetica Neue Light" panose="02000403000000020004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D38954-13E8-0244-A27A-634167EF2E2F}"/>
              </a:ext>
            </a:extLst>
          </p:cNvPr>
          <p:cNvSpPr/>
          <p:nvPr/>
        </p:nvSpPr>
        <p:spPr>
          <a:xfrm>
            <a:off x="7123405" y="354827"/>
            <a:ext cx="166571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50" dirty="0" err="1">
                <a:solidFill>
                  <a:srgbClr val="0072E5"/>
                </a:solidFill>
                <a:latin typeface="LibreCaslonText"/>
              </a:rPr>
              <a:t>Bordino</a:t>
            </a:r>
            <a:r>
              <a:rPr lang="en-GB" sz="1350" dirty="0">
                <a:solidFill>
                  <a:srgbClr val="0072E5"/>
                </a:solidFill>
                <a:latin typeface="LibreCaslonText"/>
              </a:rPr>
              <a:t> et al. </a:t>
            </a:r>
            <a:r>
              <a:rPr lang="en-GB" sz="1350" dirty="0">
                <a:latin typeface="LibreCaslonText"/>
              </a:rPr>
              <a:t>[</a:t>
            </a:r>
            <a:r>
              <a:rPr lang="en-GB" sz="1350" dirty="0">
                <a:solidFill>
                  <a:srgbClr val="0072E5"/>
                </a:solidFill>
                <a:latin typeface="LibreCaslonText"/>
              </a:rPr>
              <a:t>2013</a:t>
            </a:r>
            <a:r>
              <a:rPr lang="en-GB" sz="1350" dirty="0">
                <a:latin typeface="LibreCaslonText"/>
              </a:rPr>
              <a:t>] 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D2A8BEF8-ECEE-6341-8954-4EFEE85E620D}"/>
              </a:ext>
            </a:extLst>
          </p:cNvPr>
          <p:cNvSpPr/>
          <p:nvPr/>
        </p:nvSpPr>
        <p:spPr>
          <a:xfrm>
            <a:off x="1970917" y="1287467"/>
            <a:ext cx="2571428" cy="109159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 panose="02000503000000020004" pitchFamily="2" charset="0"/>
            </a:endParaRPr>
          </a:p>
        </p:txBody>
      </p:sp>
      <p:grpSp>
        <p:nvGrpSpPr>
          <p:cNvPr id="17" name="Group 31">
            <a:extLst>
              <a:ext uri="{FF2B5EF4-FFF2-40B4-BE49-F238E27FC236}">
                <a16:creationId xmlns:a16="http://schemas.microsoft.com/office/drawing/2014/main" id="{6441D1EE-968C-7F4F-ADFE-A584027A78B0}"/>
              </a:ext>
            </a:extLst>
          </p:cNvPr>
          <p:cNvGrpSpPr>
            <a:grpSpLocks/>
          </p:cNvGrpSpPr>
          <p:nvPr/>
        </p:nvGrpSpPr>
        <p:grpSpPr bwMode="auto">
          <a:xfrm>
            <a:off x="440531" y="2607033"/>
            <a:ext cx="2578600" cy="1538705"/>
            <a:chOff x="875620" y="2540520"/>
            <a:chExt cx="4272112" cy="2336281"/>
          </a:xfrm>
        </p:grpSpPr>
        <p:grpSp>
          <p:nvGrpSpPr>
            <p:cNvPr id="18" name="Group 6">
              <a:extLst>
                <a:ext uri="{FF2B5EF4-FFF2-40B4-BE49-F238E27FC236}">
                  <a16:creationId xmlns:a16="http://schemas.microsoft.com/office/drawing/2014/main" id="{852FF2C9-D2F6-054A-B50A-7FD3085BF0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2587" y="2622813"/>
              <a:ext cx="4215145" cy="2011777"/>
              <a:chOff x="1173309" y="1632212"/>
              <a:chExt cx="4215145" cy="2011777"/>
            </a:xfrm>
          </p:grpSpPr>
          <p:pic>
            <p:nvPicPr>
              <p:cNvPr id="20" name="Picture 34" descr="machu2.png">
                <a:extLst>
                  <a:ext uri="{FF2B5EF4-FFF2-40B4-BE49-F238E27FC236}">
                    <a16:creationId xmlns:a16="http://schemas.microsoft.com/office/drawing/2014/main" id="{21463CD4-8D4E-B949-A17F-EF9C097EA3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74534" y="1686878"/>
                <a:ext cx="1713920" cy="1957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35" descr="machu3.png">
                <a:extLst>
                  <a:ext uri="{FF2B5EF4-FFF2-40B4-BE49-F238E27FC236}">
                    <a16:creationId xmlns:a16="http://schemas.microsoft.com/office/drawing/2014/main" id="{4CF2343A-C6B8-C349-8733-FCA2386F27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3309" y="1632212"/>
                <a:ext cx="2478509" cy="2011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0E82FA5-BBAB-0E4B-8BCB-4B8EB947229E}"/>
                </a:ext>
              </a:extLst>
            </p:cNvPr>
            <p:cNvSpPr/>
            <p:nvPr/>
          </p:nvSpPr>
          <p:spPr>
            <a:xfrm>
              <a:off x="875620" y="2540520"/>
              <a:ext cx="4272112" cy="2336281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>
              <a:normAutofit/>
            </a:bodyPr>
            <a:lstStyle/>
            <a:p>
              <a:pPr algn="ctr">
                <a:defRPr/>
              </a:pPr>
              <a:endParaRPr lang="en-GB" sz="1600" dirty="0" err="1">
                <a:solidFill>
                  <a:schemeClr val="tx1"/>
                </a:solidFill>
                <a:latin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FAA49EBD-3031-D94D-AD93-96517AA20942}"/>
              </a:ext>
            </a:extLst>
          </p:cNvPr>
          <p:cNvSpPr/>
          <p:nvPr/>
        </p:nvSpPr>
        <p:spPr>
          <a:xfrm>
            <a:off x="3975946" y="3109312"/>
            <a:ext cx="1329818" cy="539165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Serendipitous</a:t>
            </a:r>
          </a:p>
          <a:p>
            <a:pPr algn="ctr"/>
            <a:r>
              <a:rPr lang="en-US" sz="1400" b="1" dirty="0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Search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3E265B7-C55D-A747-A910-87EEE292A325}"/>
              </a:ext>
            </a:extLst>
          </p:cNvPr>
          <p:cNvCxnSpPr>
            <a:cxnSpLocks/>
            <a:stCxn id="19" idx="3"/>
            <a:endCxn id="22" idx="1"/>
          </p:cNvCxnSpPr>
          <p:nvPr/>
        </p:nvCxnSpPr>
        <p:spPr>
          <a:xfrm>
            <a:off x="3019131" y="3376386"/>
            <a:ext cx="956815" cy="250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ound Single Corner Rectangle 23">
            <a:extLst>
              <a:ext uri="{FF2B5EF4-FFF2-40B4-BE49-F238E27FC236}">
                <a16:creationId xmlns:a16="http://schemas.microsoft.com/office/drawing/2014/main" id="{BA58DE83-F16B-3949-8F23-198B1255D634}"/>
              </a:ext>
            </a:extLst>
          </p:cNvPr>
          <p:cNvSpPr/>
          <p:nvPr/>
        </p:nvSpPr>
        <p:spPr>
          <a:xfrm>
            <a:off x="5770954" y="2826146"/>
            <a:ext cx="3152194" cy="1100137"/>
          </a:xfrm>
          <a:prstGeom prst="round1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defRPr/>
            </a:pPr>
            <a:r>
              <a:rPr lang="en-GB" sz="1200" dirty="0">
                <a:solidFill>
                  <a:schemeClr val="accent1"/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rafting excursion down the urubamba river </a:t>
            </a:r>
          </a:p>
          <a:p>
            <a:pPr algn="ctr">
              <a:defRPr/>
            </a:pPr>
            <a:r>
              <a:rPr lang="en-GB" sz="1200" dirty="0">
                <a:solidFill>
                  <a:schemeClr val="accent1"/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el dorado temple of sun</a:t>
            </a:r>
          </a:p>
          <a:p>
            <a:pPr algn="ctr">
              <a:defRPr/>
            </a:pPr>
            <a:r>
              <a:rPr lang="en-GB" sz="1200" dirty="0">
                <a:solidFill>
                  <a:schemeClr val="accent1"/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indios quechuas </a:t>
            </a:r>
          </a:p>
          <a:p>
            <a:pPr algn="ctr">
              <a:defRPr/>
            </a:pPr>
            <a:r>
              <a:rPr lang="en-GB" sz="1200" dirty="0">
                <a:solidFill>
                  <a:schemeClr val="accent1"/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map of peru</a:t>
            </a:r>
          </a:p>
          <a:p>
            <a:pPr algn="ctr">
              <a:defRPr/>
            </a:pPr>
            <a:r>
              <a:rPr lang="en-GB" sz="1200" dirty="0">
                <a:solidFill>
                  <a:schemeClr val="accent1"/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sapa inca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015B995-8183-F14B-BEB1-647BEC06BE4F}"/>
              </a:ext>
            </a:extLst>
          </p:cNvPr>
          <p:cNvCxnSpPr>
            <a:cxnSpLocks/>
            <a:stCxn id="22" idx="3"/>
            <a:endCxn id="24" idx="1"/>
          </p:cNvCxnSpPr>
          <p:nvPr/>
        </p:nvCxnSpPr>
        <p:spPr>
          <a:xfrm flipV="1">
            <a:off x="5305764" y="3376215"/>
            <a:ext cx="465190" cy="268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CE98071-147A-6F43-B57F-7787256008D0}"/>
              </a:ext>
            </a:extLst>
          </p:cNvPr>
          <p:cNvSpPr txBox="1"/>
          <p:nvPr/>
        </p:nvSpPr>
        <p:spPr>
          <a:xfrm>
            <a:off x="6085395" y="3926284"/>
            <a:ext cx="2632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30202">
              <a:spcAft>
                <a:spcPts val="400"/>
              </a:spcAft>
              <a:buSzPct val="100000"/>
            </a:pPr>
            <a:r>
              <a:rPr lang="en-US" sz="1600" dirty="0">
                <a:solidFill>
                  <a:srgbClr val="000000"/>
                </a:solidFill>
                <a:latin typeface="Helvetica Neue" panose="02000503000000020004" pitchFamily="2" charset="0"/>
                <a:cs typeface="Helvetica Neue Regular" charset="0"/>
              </a:rPr>
              <a:t>Searches related to Document content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80BEBB9-BB09-4545-B570-D827364A0D6A}"/>
              </a:ext>
            </a:extLst>
          </p:cNvPr>
          <p:cNvSpPr txBox="1"/>
          <p:nvPr/>
        </p:nvSpPr>
        <p:spPr>
          <a:xfrm>
            <a:off x="1202282" y="4115809"/>
            <a:ext cx="11288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0202">
              <a:spcAft>
                <a:spcPts val="400"/>
              </a:spcAft>
              <a:buSzPct val="100000"/>
            </a:pPr>
            <a:r>
              <a:rPr lang="en-US" sz="1600" dirty="0">
                <a:solidFill>
                  <a:srgbClr val="000000"/>
                </a:solidFill>
                <a:latin typeface="Helvetica Neue" panose="02000503000000020004" pitchFamily="2" charset="0"/>
                <a:cs typeface="Helvetica Neue Regular" charset="0"/>
              </a:rPr>
              <a:t>Document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345E922-F7DB-BF4A-84BC-37BCFFCF94CF}"/>
              </a:ext>
            </a:extLst>
          </p:cNvPr>
          <p:cNvSpPr/>
          <p:nvPr/>
        </p:nvSpPr>
        <p:spPr>
          <a:xfrm>
            <a:off x="5463213" y="1051873"/>
            <a:ext cx="1680476" cy="979019"/>
          </a:xfrm>
          <a:prstGeom prst="rect">
            <a:avLst/>
          </a:prstGeom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2">
                    <a:lumMod val="50000"/>
                  </a:schemeClr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Francisco Pizarro</a:t>
            </a:r>
          </a:p>
          <a:p>
            <a:pPr algn="ctr"/>
            <a:r>
              <a:rPr lang="en-US" sz="1350" dirty="0">
                <a:solidFill>
                  <a:schemeClr val="tx2">
                    <a:lumMod val="50000"/>
                  </a:schemeClr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Rafting excursion</a:t>
            </a:r>
          </a:p>
          <a:p>
            <a:pPr algn="ctr"/>
            <a:r>
              <a:rPr lang="en-US" sz="1350" dirty="0">
                <a:solidFill>
                  <a:schemeClr val="tx2">
                    <a:lumMod val="50000"/>
                  </a:schemeClr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Amazon river</a:t>
            </a:r>
          </a:p>
          <a:p>
            <a:pPr algn="ctr"/>
            <a:r>
              <a:rPr lang="en-US" sz="1600" dirty="0">
                <a:latin typeface="Helvetica Neue" panose="02000503000000020004" pitchFamily="2" charset="0"/>
                <a:ea typeface="Helvetica Neue" charset="0"/>
                <a:cs typeface="Helvetica Neue" charset="0"/>
              </a:rPr>
              <a:t>...</a:t>
            </a:r>
          </a:p>
        </p:txBody>
      </p:sp>
      <p:sp>
        <p:nvSpPr>
          <p:cNvPr id="33" name="Folded Corner 32">
            <a:extLst>
              <a:ext uri="{FF2B5EF4-FFF2-40B4-BE49-F238E27FC236}">
                <a16:creationId xmlns:a16="http://schemas.microsoft.com/office/drawing/2014/main" id="{F0C7A99D-F7B0-4042-9598-63235B57BEB7}"/>
              </a:ext>
            </a:extLst>
          </p:cNvPr>
          <p:cNvSpPr/>
          <p:nvPr/>
        </p:nvSpPr>
        <p:spPr>
          <a:xfrm>
            <a:off x="5036988" y="1582081"/>
            <a:ext cx="733966" cy="698006"/>
          </a:xfrm>
          <a:prstGeom prst="foldedCorner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Helvetica Neue" panose="02000503000000020004" pitchFamily="2" charset="0"/>
              </a:rPr>
              <a:t>Query</a:t>
            </a:r>
          </a:p>
          <a:p>
            <a:pPr algn="ctr"/>
            <a:r>
              <a:rPr lang="en-US" sz="1400" dirty="0">
                <a:latin typeface="Helvetica Neue" panose="02000503000000020004" pitchFamily="2" charset="0"/>
              </a:rPr>
              <a:t>Logs</a:t>
            </a:r>
          </a:p>
        </p:txBody>
      </p:sp>
      <p:cxnSp>
        <p:nvCxnSpPr>
          <p:cNvPr id="34" name="Elbow Connector 33">
            <a:extLst>
              <a:ext uri="{FF2B5EF4-FFF2-40B4-BE49-F238E27FC236}">
                <a16:creationId xmlns:a16="http://schemas.microsoft.com/office/drawing/2014/main" id="{8A5CE178-1593-3A4F-A8AB-6751EE7D508C}"/>
              </a:ext>
            </a:extLst>
          </p:cNvPr>
          <p:cNvCxnSpPr>
            <a:cxnSpLocks/>
            <a:stCxn id="33" idx="2"/>
            <a:endCxn id="22" idx="0"/>
          </p:cNvCxnSpPr>
          <p:nvPr/>
        </p:nvCxnSpPr>
        <p:spPr>
          <a:xfrm rot="5400000">
            <a:off x="4607801" y="2313141"/>
            <a:ext cx="829225" cy="763116"/>
          </a:xfrm>
          <a:prstGeom prst="bentConnector3">
            <a:avLst>
              <a:gd name="adj1" fmla="val 50000"/>
            </a:avLst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AA83F4BA-3AD4-644A-81A3-A077395D813B}"/>
              </a:ext>
            </a:extLst>
          </p:cNvPr>
          <p:cNvCxnSpPr>
            <a:cxnSpLocks/>
            <a:stCxn id="16" idx="2"/>
            <a:endCxn id="22" idx="0"/>
          </p:cNvCxnSpPr>
          <p:nvPr/>
        </p:nvCxnSpPr>
        <p:spPr>
          <a:xfrm rot="16200000" flipH="1">
            <a:off x="3583619" y="2052075"/>
            <a:ext cx="730249" cy="1384224"/>
          </a:xfrm>
          <a:prstGeom prst="bentConnector3">
            <a:avLst>
              <a:gd name="adj1" fmla="val 50000"/>
            </a:avLst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D48A4A52-BC6B-E14B-93F1-A9802DA53794}"/>
              </a:ext>
            </a:extLst>
          </p:cNvPr>
          <p:cNvSpPr/>
          <p:nvPr/>
        </p:nvSpPr>
        <p:spPr>
          <a:xfrm>
            <a:off x="3048526" y="1461982"/>
            <a:ext cx="187382" cy="187382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 panose="02000503000000020004" pitchFamily="2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0E9360E-6337-E245-B7EE-FB9293321667}"/>
              </a:ext>
            </a:extLst>
          </p:cNvPr>
          <p:cNvSpPr/>
          <p:nvPr/>
        </p:nvSpPr>
        <p:spPr>
          <a:xfrm>
            <a:off x="3627834" y="1704137"/>
            <a:ext cx="187382" cy="187382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 panose="02000503000000020004" pitchFamily="2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5754E2D-18F1-3442-921B-07BD2406394E}"/>
              </a:ext>
            </a:extLst>
          </p:cNvPr>
          <p:cNvSpPr/>
          <p:nvPr/>
        </p:nvSpPr>
        <p:spPr>
          <a:xfrm>
            <a:off x="3164327" y="1817982"/>
            <a:ext cx="187382" cy="187382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 panose="02000503000000020004" pitchFamily="2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0E75C3E6-84A1-A541-89DC-7DC627820C9B}"/>
              </a:ext>
            </a:extLst>
          </p:cNvPr>
          <p:cNvSpPr/>
          <p:nvPr/>
        </p:nvSpPr>
        <p:spPr>
          <a:xfrm>
            <a:off x="3862061" y="1479568"/>
            <a:ext cx="187382" cy="187382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 panose="02000503000000020004" pitchFamily="2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DA1EE218-D361-554F-9AE1-A863B3B7636E}"/>
              </a:ext>
            </a:extLst>
          </p:cNvPr>
          <p:cNvSpPr/>
          <p:nvPr/>
        </p:nvSpPr>
        <p:spPr>
          <a:xfrm>
            <a:off x="3892336" y="1927625"/>
            <a:ext cx="187382" cy="187382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 panose="02000503000000020004" pitchFamily="2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E9D9395-DBE0-CA43-AF27-67132042E7EC}"/>
              </a:ext>
            </a:extLst>
          </p:cNvPr>
          <p:cNvCxnSpPr>
            <a:stCxn id="38" idx="6"/>
            <a:endCxn id="40" idx="2"/>
          </p:cNvCxnSpPr>
          <p:nvPr/>
        </p:nvCxnSpPr>
        <p:spPr>
          <a:xfrm>
            <a:off x="3351709" y="1911674"/>
            <a:ext cx="540627" cy="109643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3F0C62F-8414-D44B-BEC6-EDE96D79C52D}"/>
              </a:ext>
            </a:extLst>
          </p:cNvPr>
          <p:cNvCxnSpPr>
            <a:stCxn id="37" idx="5"/>
            <a:endCxn id="40" idx="1"/>
          </p:cNvCxnSpPr>
          <p:nvPr/>
        </p:nvCxnSpPr>
        <p:spPr>
          <a:xfrm>
            <a:off x="3787775" y="1864078"/>
            <a:ext cx="132002" cy="90988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3A77F76-D833-A446-9A40-83D4A2B9179B}"/>
              </a:ext>
            </a:extLst>
          </p:cNvPr>
          <p:cNvCxnSpPr>
            <a:stCxn id="39" idx="4"/>
            <a:endCxn id="40" idx="0"/>
          </p:cNvCxnSpPr>
          <p:nvPr/>
        </p:nvCxnSpPr>
        <p:spPr>
          <a:xfrm>
            <a:off x="3955753" y="1666950"/>
            <a:ext cx="30275" cy="26067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9A6799B-4821-D844-AEFC-6C983524D1F7}"/>
              </a:ext>
            </a:extLst>
          </p:cNvPr>
          <p:cNvCxnSpPr>
            <a:stCxn id="38" idx="7"/>
            <a:endCxn id="39" idx="2"/>
          </p:cNvCxnSpPr>
          <p:nvPr/>
        </p:nvCxnSpPr>
        <p:spPr>
          <a:xfrm flipV="1">
            <a:off x="3324268" y="1573259"/>
            <a:ext cx="537793" cy="272164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A7C8F2D-DB42-CF4C-B9AC-81742142F05C}"/>
              </a:ext>
            </a:extLst>
          </p:cNvPr>
          <p:cNvCxnSpPr>
            <a:stCxn id="36" idx="6"/>
            <a:endCxn id="39" idx="2"/>
          </p:cNvCxnSpPr>
          <p:nvPr/>
        </p:nvCxnSpPr>
        <p:spPr>
          <a:xfrm>
            <a:off x="3235909" y="1555672"/>
            <a:ext cx="626153" cy="17586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92757D96-729F-4C45-B00C-6DA5D40A9208}"/>
              </a:ext>
            </a:extLst>
          </p:cNvPr>
          <p:cNvSpPr txBox="1"/>
          <p:nvPr/>
        </p:nvSpPr>
        <p:spPr>
          <a:xfrm>
            <a:off x="3957186" y="1249062"/>
            <a:ext cx="5045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0202">
              <a:spcAft>
                <a:spcPts val="400"/>
              </a:spcAft>
              <a:buSzPct val="100000"/>
            </a:pPr>
            <a:r>
              <a:rPr lang="en-US" sz="1200" dirty="0">
                <a:solidFill>
                  <a:srgbClr val="000000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Peru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E6ED0FD-650A-6B46-80C0-C8708E1E99D3}"/>
              </a:ext>
            </a:extLst>
          </p:cNvPr>
          <p:cNvSpPr txBox="1"/>
          <p:nvPr/>
        </p:nvSpPr>
        <p:spPr>
          <a:xfrm>
            <a:off x="2000312" y="1816726"/>
            <a:ext cx="11689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0202">
              <a:spcAft>
                <a:spcPts val="400"/>
              </a:spcAft>
              <a:buSzPct val="100000"/>
            </a:pPr>
            <a:r>
              <a:rPr lang="en-US" sz="1200" dirty="0">
                <a:solidFill>
                  <a:srgbClr val="000000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Machu Picchu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6345B65-2582-CD4A-9293-EC3FC16E6740}"/>
              </a:ext>
            </a:extLst>
          </p:cNvPr>
          <p:cNvSpPr txBox="1"/>
          <p:nvPr/>
        </p:nvSpPr>
        <p:spPr>
          <a:xfrm>
            <a:off x="2343751" y="1287468"/>
            <a:ext cx="7489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0202">
              <a:spcAft>
                <a:spcPts val="400"/>
              </a:spcAft>
              <a:buSzPct val="100000"/>
            </a:pPr>
            <a:r>
              <a:rPr lang="en-US" sz="1200" dirty="0">
                <a:solidFill>
                  <a:srgbClr val="000000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America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113C557-B52D-F646-B506-4F3E08668241}"/>
              </a:ext>
            </a:extLst>
          </p:cNvPr>
          <p:cNvSpPr txBox="1"/>
          <p:nvPr/>
        </p:nvSpPr>
        <p:spPr>
          <a:xfrm flipH="1">
            <a:off x="2324913" y="2120075"/>
            <a:ext cx="18046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0202">
              <a:spcAft>
                <a:spcPts val="400"/>
              </a:spcAft>
              <a:buSzPct val="100000"/>
            </a:pPr>
            <a:r>
              <a:rPr lang="en-US" sz="1400" dirty="0">
                <a:solidFill>
                  <a:srgbClr val="000000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Connected entities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D68A60-2A03-1645-8271-E2781FA09778}"/>
              </a:ext>
            </a:extLst>
          </p:cNvPr>
          <p:cNvSpPr/>
          <p:nvPr/>
        </p:nvSpPr>
        <p:spPr>
          <a:xfrm>
            <a:off x="7228389" y="1869869"/>
            <a:ext cx="20826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350" b="1" dirty="0" err="1">
                <a:latin typeface="LibreCaslonText"/>
              </a:rPr>
              <a:t>Serenditpity</a:t>
            </a:r>
            <a:endParaRPr lang="en-GB" sz="1350" b="1" dirty="0">
              <a:latin typeface="LibreCaslonText"/>
            </a:endParaRPr>
          </a:p>
          <a:p>
            <a:r>
              <a:rPr lang="en-GB" sz="1350" i="1" dirty="0">
                <a:latin typeface="LibreCaslonText"/>
              </a:rPr>
              <a:t>Related topics </a:t>
            </a:r>
            <a:r>
              <a:rPr lang="en-GB" sz="1350" dirty="0">
                <a:latin typeface="LibreCaslonText"/>
              </a:rPr>
              <a:t>potentially </a:t>
            </a:r>
          </a:p>
          <a:p>
            <a:r>
              <a:rPr lang="en-GB" sz="1350" dirty="0">
                <a:latin typeface="LibreCaslonText"/>
              </a:rPr>
              <a:t>come to mind </a:t>
            </a:r>
            <a:r>
              <a:rPr lang="en-GB" sz="1350" i="1" dirty="0">
                <a:latin typeface="LibreCaslonText"/>
              </a:rPr>
              <a:t>after </a:t>
            </a:r>
            <a:r>
              <a:rPr lang="en-GB" sz="1350" dirty="0">
                <a:latin typeface="LibreCaslonText"/>
              </a:rPr>
              <a:t>consulting the page. </a:t>
            </a:r>
            <a:endParaRPr lang="en-GB" sz="135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B69DE2-3F44-3247-B780-6EBAA1A49FB0}"/>
              </a:ext>
            </a:extLst>
          </p:cNvPr>
          <p:cNvSpPr txBox="1"/>
          <p:nvPr/>
        </p:nvSpPr>
        <p:spPr>
          <a:xfrm>
            <a:off x="73812" y="2100701"/>
            <a:ext cx="1826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Helvetica Neue" panose="02000503000000020004" pitchFamily="2" charset="0"/>
              </a:rPr>
              <a:t>Input:</a:t>
            </a:r>
            <a:r>
              <a:rPr lang="en-US" sz="1200" dirty="0">
                <a:latin typeface="Helvetica Neue" panose="02000503000000020004" pitchFamily="2" charset="0"/>
              </a:rPr>
              <a:t> Query/Document</a:t>
            </a:r>
          </a:p>
          <a:p>
            <a:r>
              <a:rPr lang="en-US" sz="1200" b="1" dirty="0">
                <a:latin typeface="Helvetica Neue" panose="02000503000000020004" pitchFamily="2" charset="0"/>
              </a:rPr>
              <a:t>Output:</a:t>
            </a:r>
            <a:r>
              <a:rPr lang="en-US" sz="1200" dirty="0">
                <a:latin typeface="Helvetica Neue" panose="02000503000000020004" pitchFamily="2" charset="0"/>
              </a:rPr>
              <a:t>  Queries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C51EF65-A7C6-BB4D-94AE-AEE5B282616C}"/>
              </a:ext>
            </a:extLst>
          </p:cNvPr>
          <p:cNvSpPr txBox="1"/>
          <p:nvPr/>
        </p:nvSpPr>
        <p:spPr>
          <a:xfrm>
            <a:off x="3496732" y="4016389"/>
            <a:ext cx="2150536" cy="64196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lIns="135000" tIns="135000" rIns="135000" bIns="135000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Exploit “lateral connections” in User Search Behaviors</a:t>
            </a:r>
          </a:p>
        </p:txBody>
      </p:sp>
    </p:spTree>
    <p:extLst>
      <p:ext uri="{BB962C8B-B14F-4D97-AF65-F5344CB8AC3E}">
        <p14:creationId xmlns:p14="http://schemas.microsoft.com/office/powerpoint/2010/main" val="1044482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Declarative Exploratory methods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962727" y="819207"/>
            <a:ext cx="3628237" cy="2164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200" b="1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SELECT</a:t>
            </a:r>
            <a:r>
              <a:rPr lang="en-US" sz="12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g.galaxy_name</a:t>
            </a:r>
            <a:r>
              <a:rPr lang="en-US" sz="12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, SUM(</a:t>
            </a:r>
            <a:r>
              <a:rPr lang="en-US" sz="1200" dirty="0" err="1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s.stars</a:t>
            </a:r>
            <a:r>
              <a:rPr lang="en-US" sz="12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) as </a:t>
            </a:r>
            <a:r>
              <a:rPr lang="en-US" sz="1200" dirty="0" err="1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st_s</a:t>
            </a:r>
            <a:endParaRPr lang="en-US" sz="1200" dirty="0">
              <a:solidFill>
                <a:srgbClr val="000000"/>
              </a:solidFill>
              <a:latin typeface="Helvetica Neue Regular" charset="0"/>
              <a:cs typeface="Helvetica Neue Regular" charset="0"/>
            </a:endParaRPr>
          </a:p>
          <a:p>
            <a:pPr marL="0" defTabSz="430213">
              <a:spcAft>
                <a:spcPts val="400"/>
              </a:spcAft>
              <a:buSzPct val="100000"/>
            </a:pPr>
            <a:r>
              <a:rPr lang="en-US" sz="1200" b="1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FROM</a:t>
            </a:r>
            <a:r>
              <a:rPr lang="en-US" sz="12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Universe.Galaxy</a:t>
            </a:r>
            <a:r>
              <a:rPr lang="en-US" sz="12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  </a:t>
            </a:r>
            <a:r>
              <a:rPr lang="en-US" sz="1200" b="1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AS</a:t>
            </a:r>
            <a:r>
              <a:rPr lang="en-US" sz="12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 g</a:t>
            </a:r>
          </a:p>
          <a:p>
            <a:pPr defTabSz="430213">
              <a:spcAft>
                <a:spcPts val="400"/>
              </a:spcAft>
              <a:buSzPct val="100000"/>
            </a:pPr>
            <a:r>
              <a:rPr lang="en-US" sz="1200" b="1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JOIN</a:t>
            </a:r>
            <a:r>
              <a:rPr lang="en-US" sz="12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Universe.Systems</a:t>
            </a:r>
            <a:r>
              <a:rPr lang="en-US" sz="12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 </a:t>
            </a:r>
            <a:r>
              <a:rPr lang="en-US" sz="1200" b="1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AS</a:t>
            </a:r>
            <a:r>
              <a:rPr lang="en-US" sz="12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 s</a:t>
            </a:r>
          </a:p>
          <a:p>
            <a:pPr defTabSz="430213">
              <a:spcAft>
                <a:spcPts val="400"/>
              </a:spcAft>
              <a:buSzPct val="100000"/>
            </a:pPr>
            <a:r>
              <a:rPr lang="en-US" sz="1200" b="1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ON</a:t>
            </a:r>
            <a:r>
              <a:rPr lang="en-US" sz="12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g.galaxy_name</a:t>
            </a:r>
            <a:r>
              <a:rPr lang="en-US" sz="12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 = </a:t>
            </a:r>
            <a:r>
              <a:rPr lang="en-US" sz="1200" dirty="0" err="1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s.galaxy_name</a:t>
            </a:r>
            <a:endParaRPr lang="en-US" sz="1200" dirty="0">
              <a:solidFill>
                <a:srgbClr val="000000"/>
              </a:solidFill>
              <a:latin typeface="Helvetica Neue Regular" charset="0"/>
              <a:cs typeface="Helvetica Neue Regular" charset="0"/>
            </a:endParaRPr>
          </a:p>
          <a:p>
            <a:pPr defTabSz="430213">
              <a:spcAft>
                <a:spcPts val="400"/>
              </a:spcAft>
              <a:buSzPct val="100000"/>
            </a:pPr>
            <a:r>
              <a:rPr lang="en-US" sz="1200" b="1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WHERE </a:t>
            </a:r>
          </a:p>
          <a:p>
            <a:pPr defTabSz="430213">
              <a:spcAft>
                <a:spcPts val="400"/>
              </a:spcAft>
              <a:buSzPct val="100000"/>
            </a:pPr>
            <a:r>
              <a:rPr lang="en-US" sz="12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	</a:t>
            </a:r>
            <a:r>
              <a:rPr lang="en-US" sz="1200" dirty="0" err="1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g.st_s</a:t>
            </a:r>
            <a:r>
              <a:rPr lang="en-US" sz="12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 &gt; 100B</a:t>
            </a:r>
          </a:p>
          <a:p>
            <a:pPr defTabSz="430213">
              <a:spcAft>
                <a:spcPts val="400"/>
              </a:spcAft>
              <a:buSzPct val="100000"/>
            </a:pPr>
            <a:r>
              <a:rPr lang="en-US" sz="1200" dirty="0">
                <a:latin typeface="Helvetica Neue Regular" charset="0"/>
              </a:rPr>
              <a:t>	AND diameter &gt; 100k AND diameter &gt; 180k</a:t>
            </a:r>
          </a:p>
          <a:p>
            <a:pPr defTabSz="430213">
              <a:spcAft>
                <a:spcPts val="400"/>
              </a:spcAft>
              <a:buSzPct val="100000"/>
            </a:pPr>
            <a:r>
              <a:rPr lang="en-US" sz="12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	AND </a:t>
            </a:r>
            <a:r>
              <a:rPr lang="en-US" sz="1200" dirty="0" err="1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has_black_hole</a:t>
            </a:r>
            <a:r>
              <a:rPr lang="en-US" sz="12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 = TRUE</a:t>
            </a:r>
          </a:p>
          <a:p>
            <a:pPr defTabSz="430213">
              <a:spcAft>
                <a:spcPts val="400"/>
              </a:spcAft>
              <a:buSzPct val="100000"/>
            </a:pPr>
            <a:r>
              <a:rPr lang="en-US" sz="1200" b="1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GROUP BY </a:t>
            </a:r>
            <a:r>
              <a:rPr lang="en-US" sz="1200" dirty="0" err="1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g.galaxy_name</a:t>
            </a:r>
            <a:endParaRPr lang="en-US" sz="1200" dirty="0">
              <a:solidFill>
                <a:srgbClr val="000000"/>
              </a:solidFill>
              <a:latin typeface="Helvetica Neue Regular" charset="0"/>
              <a:cs typeface="Helvetica Neue Regular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144496" y="3807130"/>
            <a:ext cx="2971800" cy="79618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 Regular" charset="0"/>
              </a:rPr>
              <a:t>Specific</a:t>
            </a:r>
          </a:p>
          <a:p>
            <a:pPr algn="ctr"/>
            <a:r>
              <a:rPr lang="en-US" dirty="0">
                <a:latin typeface="Helvetica Neue Regular" charset="0"/>
              </a:rPr>
              <a:t>Few results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58332" y="1320209"/>
            <a:ext cx="2347117" cy="636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b="1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SELECT</a:t>
            </a:r>
            <a:r>
              <a:rPr lang="en-US" sz="16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galaxy_name</a:t>
            </a:r>
            <a:endParaRPr lang="en-US" sz="1600" dirty="0">
              <a:solidFill>
                <a:srgbClr val="000000"/>
              </a:solidFill>
              <a:latin typeface="Helvetica Neue Regular" charset="0"/>
              <a:cs typeface="Helvetica Neue Regular" charset="0"/>
            </a:endParaRPr>
          </a:p>
          <a:p>
            <a:pPr marL="0" defTabSz="430213">
              <a:spcAft>
                <a:spcPts val="400"/>
              </a:spcAft>
              <a:buSzPct val="100000"/>
            </a:pPr>
            <a:r>
              <a:rPr lang="en-US" sz="1600" b="1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FROM</a:t>
            </a:r>
            <a:r>
              <a:rPr lang="en-US" sz="16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Universe.Galaxy</a:t>
            </a:r>
            <a:endParaRPr lang="en-US" sz="1600" dirty="0">
              <a:solidFill>
                <a:srgbClr val="000000"/>
              </a:solidFill>
              <a:latin typeface="Helvetica Neue Regular" charset="0"/>
              <a:cs typeface="Helvetica Neue Regular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47294" y="3807131"/>
            <a:ext cx="2971800" cy="79618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 Regular" charset="0"/>
              </a:rPr>
              <a:t>Over generic</a:t>
            </a:r>
          </a:p>
          <a:p>
            <a:pPr algn="ctr"/>
            <a:r>
              <a:rPr lang="en-US" dirty="0">
                <a:latin typeface="Helvetica Neue Regular" charset="0"/>
              </a:rPr>
              <a:t>100 billions results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47295" y="3098885"/>
            <a:ext cx="2971799" cy="62600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 Regular" charset="0"/>
              </a:rPr>
              <a:t>Simple query (exploratory)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144496" y="3115747"/>
            <a:ext cx="2971800" cy="592276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 Regular" charset="0"/>
              </a:rPr>
              <a:t>Complex query </a:t>
            </a:r>
          </a:p>
          <a:p>
            <a:pPr algn="ctr"/>
            <a:r>
              <a:rPr lang="en-US" dirty="0">
                <a:latin typeface="Helvetica Neue Regular" charset="0"/>
              </a:rPr>
              <a:t>(for data experts)</a:t>
            </a:r>
          </a:p>
        </p:txBody>
      </p:sp>
    </p:spTree>
    <p:extLst>
      <p:ext uri="{BB962C8B-B14F-4D97-AF65-F5344CB8AC3E}">
        <p14:creationId xmlns:p14="http://schemas.microsoft.com/office/powerpoint/2010/main" val="175648728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43DAA7-211F-0F4E-85D4-F878CC76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530" y="277718"/>
            <a:ext cx="5198270" cy="1105789"/>
          </a:xfrm>
        </p:spPr>
        <p:txBody>
          <a:bodyPr/>
          <a:lstStyle/>
          <a:p>
            <a:r>
              <a:rPr lang="en-US" b="1" dirty="0">
                <a:latin typeface="Helvetica Neue" panose="02000503000000020004" pitchFamily="2" charset="0"/>
              </a:rPr>
              <a:t>Entity Query Graph</a:t>
            </a:r>
            <a:br>
              <a:rPr lang="en-US" b="1" dirty="0">
                <a:latin typeface="Helvetica Neue" panose="02000503000000020004" pitchFamily="2" charset="0"/>
              </a:rPr>
            </a:br>
            <a:r>
              <a:rPr lang="en-GB" sz="1800" dirty="0">
                <a:latin typeface="Helvetica Neue Light" panose="02000403000000020004" pitchFamily="2" charset="0"/>
              </a:rPr>
              <a:t>Entity-Query graph from queries to entities and back</a:t>
            </a:r>
            <a:endParaRPr lang="en-US" sz="1800" dirty="0">
              <a:latin typeface="Helvetica Neue Light" panose="02000403000000020004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D38954-13E8-0244-A27A-634167EF2E2F}"/>
              </a:ext>
            </a:extLst>
          </p:cNvPr>
          <p:cNvSpPr/>
          <p:nvPr/>
        </p:nvSpPr>
        <p:spPr>
          <a:xfrm>
            <a:off x="7123405" y="354827"/>
            <a:ext cx="16642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50" dirty="0" err="1">
                <a:solidFill>
                  <a:srgbClr val="0072E5"/>
                </a:solidFill>
                <a:latin typeface="LibreCaslonText"/>
              </a:rPr>
              <a:t>Bordino</a:t>
            </a:r>
            <a:r>
              <a:rPr lang="en-GB" sz="1350" dirty="0">
                <a:solidFill>
                  <a:srgbClr val="0072E5"/>
                </a:solidFill>
                <a:latin typeface="LibreCaslonText"/>
              </a:rPr>
              <a:t> et al. </a:t>
            </a:r>
            <a:r>
              <a:rPr lang="en-GB" sz="1350" dirty="0">
                <a:latin typeface="LibreCaslonText"/>
              </a:rPr>
              <a:t>[</a:t>
            </a:r>
            <a:r>
              <a:rPr lang="en-GB" sz="1350" dirty="0">
                <a:solidFill>
                  <a:srgbClr val="0072E5"/>
                </a:solidFill>
                <a:latin typeface="LibreCaslonText"/>
              </a:rPr>
              <a:t>2013</a:t>
            </a:r>
            <a:r>
              <a:rPr lang="en-GB" sz="1350" dirty="0">
                <a:latin typeface="LibreCaslonText"/>
              </a:rPr>
              <a:t>] </a:t>
            </a:r>
          </a:p>
        </p:txBody>
      </p:sp>
      <p:pic>
        <p:nvPicPr>
          <p:cNvPr id="50" name="Picture 9" descr="impligraph.png">
            <a:extLst>
              <a:ext uri="{FF2B5EF4-FFF2-40B4-BE49-F238E27FC236}">
                <a16:creationId xmlns:a16="http://schemas.microsoft.com/office/drawing/2014/main" id="{3C348069-147B-BC46-B6ED-DD7C760D00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694" y="1522663"/>
            <a:ext cx="4360292" cy="3100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Content Placeholder 9">
            <a:extLst>
              <a:ext uri="{FF2B5EF4-FFF2-40B4-BE49-F238E27FC236}">
                <a16:creationId xmlns:a16="http://schemas.microsoft.com/office/drawing/2014/main" id="{4FDF3317-73FC-FA4E-9FF4-5A78FED10549}"/>
              </a:ext>
            </a:extLst>
          </p:cNvPr>
          <p:cNvSpPr txBox="1">
            <a:spLocks/>
          </p:cNvSpPr>
          <p:nvPr/>
        </p:nvSpPr>
        <p:spPr>
          <a:xfrm>
            <a:off x="4652016" y="1195391"/>
            <a:ext cx="3606800" cy="3090492"/>
          </a:xfrm>
          <a:prstGeom prst="rect">
            <a:avLst/>
          </a:prstGeom>
        </p:spPr>
        <p:txBody>
          <a:bodyPr vert="horz" lIns="0" tIns="34290" rIns="0" bIns="34290" rtlCol="0">
            <a:normAutofit fontScale="85000" lnSpcReduction="20000"/>
          </a:bodyPr>
          <a:lstStyle>
            <a:lvl1pPr marL="285750" indent="-285750" algn="l" defTabSz="914318" rtl="0" eaLnBrk="1" latinLnBrk="0" hangingPunct="1">
              <a:lnSpc>
                <a:spcPct val="120000"/>
              </a:lnSpc>
              <a:spcBef>
                <a:spcPts val="1000"/>
              </a:spcBef>
              <a:buFontTx/>
              <a:buBlip>
                <a:blip r:embed="rId4"/>
              </a:buBlip>
              <a:defRPr sz="16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3888" indent="-28575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Tx/>
              <a:buBlip>
                <a:blip r:embed="rId4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8525" indent="-17145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Tx/>
              <a:buBlip>
                <a:blip r:embed="rId5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3638" indent="-17145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Tx/>
              <a:buBlip>
                <a:blip r:embed="rId5"/>
              </a:buBlip>
              <a:tabLst>
                <a:tab pos="1163638" algn="l"/>
              </a:tabLst>
              <a:defRPr sz="10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63638" indent="-17145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Tx/>
              <a:buBlip>
                <a:blip r:embed="rId5"/>
              </a:buBlip>
              <a:defRPr sz="100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altLang="x-none" b="1" dirty="0" err="1">
                <a:latin typeface="Helvetica Neue" panose="02000503000000020004" pitchFamily="2" charset="0"/>
              </a:rPr>
              <a:t>EQGraph</a:t>
            </a:r>
            <a:r>
              <a:rPr lang="en-GB" altLang="x-none" b="1" dirty="0">
                <a:latin typeface="Helvetica Neue" panose="02000503000000020004" pitchFamily="2" charset="0"/>
              </a:rPr>
              <a:t> Weighted Edges</a:t>
            </a:r>
          </a:p>
          <a:p>
            <a:pPr>
              <a:buFont typeface="Wingdings" charset="2"/>
              <a:buNone/>
            </a:pPr>
            <a:r>
              <a:rPr lang="en-GB" altLang="x-none" dirty="0">
                <a:solidFill>
                  <a:schemeClr val="accent1"/>
                </a:solidFill>
                <a:latin typeface="Helvetica Neue" panose="02000503000000020004" pitchFamily="2" charset="0"/>
              </a:rPr>
              <a:t>1.  query to query: </a:t>
            </a:r>
          </a:p>
          <a:p>
            <a:pPr>
              <a:buFont typeface="Wingdings" charset="2"/>
              <a:buNone/>
            </a:pPr>
            <a:r>
              <a:rPr lang="en-GB" altLang="x-none" dirty="0">
                <a:latin typeface="Helvetica Neue" panose="02000503000000020004" pitchFamily="2" charset="0"/>
              </a:rPr>
              <a:t> </a:t>
            </a:r>
          </a:p>
          <a:p>
            <a:pPr>
              <a:buFont typeface="Wingdings" charset="2"/>
              <a:buNone/>
            </a:pPr>
            <a:endParaRPr lang="en-GB" altLang="x-none" dirty="0">
              <a:latin typeface="Helvetica Neue" panose="02000503000000020004" pitchFamily="2" charset="0"/>
            </a:endParaRPr>
          </a:p>
          <a:p>
            <a:pPr>
              <a:buFont typeface="Wingdings" charset="2"/>
              <a:buNone/>
            </a:pPr>
            <a:r>
              <a:rPr lang="en-GB" altLang="x-none" dirty="0">
                <a:solidFill>
                  <a:schemeClr val="accent1"/>
                </a:solidFill>
                <a:latin typeface="Helvetica Neue" panose="02000503000000020004" pitchFamily="2" charset="0"/>
              </a:rPr>
              <a:t>2. entity to query</a:t>
            </a:r>
          </a:p>
          <a:p>
            <a:pPr>
              <a:buFont typeface="Wingdings" charset="2"/>
              <a:buNone/>
            </a:pPr>
            <a:endParaRPr lang="en-GB" altLang="x-none" dirty="0">
              <a:latin typeface="Helvetica Neue" panose="02000503000000020004" pitchFamily="2" charset="0"/>
            </a:endParaRPr>
          </a:p>
          <a:p>
            <a:pPr>
              <a:buFont typeface="Wingdings" charset="2"/>
              <a:buNone/>
            </a:pPr>
            <a:r>
              <a:rPr lang="en-GB" altLang="x-none" dirty="0">
                <a:latin typeface="Helvetica Neue" panose="02000503000000020004" pitchFamily="2" charset="0"/>
              </a:rPr>
              <a:t> </a:t>
            </a:r>
          </a:p>
          <a:p>
            <a:pPr>
              <a:buFont typeface="Wingdings" charset="2"/>
              <a:buNone/>
            </a:pPr>
            <a:endParaRPr lang="en-GB" altLang="x-none" dirty="0">
              <a:latin typeface="Helvetica Neue" panose="02000503000000020004" pitchFamily="2" charset="0"/>
            </a:endParaRPr>
          </a:p>
          <a:p>
            <a:pPr>
              <a:buFont typeface="Wingdings" charset="2"/>
              <a:buNone/>
            </a:pPr>
            <a:r>
              <a:rPr lang="en-GB" altLang="x-none" dirty="0">
                <a:solidFill>
                  <a:schemeClr val="accent1"/>
                </a:solidFill>
                <a:latin typeface="Helvetica Neue" panose="02000503000000020004" pitchFamily="2" charset="0"/>
              </a:rPr>
              <a:t>3. entity to entity </a:t>
            </a:r>
          </a:p>
        </p:txBody>
      </p:sp>
      <p:pic>
        <p:nvPicPr>
          <p:cNvPr id="52" name="Picture 13">
            <a:extLst>
              <a:ext uri="{FF2B5EF4-FFF2-40B4-BE49-F238E27FC236}">
                <a16:creationId xmlns:a16="http://schemas.microsoft.com/office/drawing/2014/main" id="{722AF0FA-89F5-574B-B1D8-89DE36AEDA7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2598" y="4332884"/>
            <a:ext cx="4081462" cy="518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14">
            <a:extLst>
              <a:ext uri="{FF2B5EF4-FFF2-40B4-BE49-F238E27FC236}">
                <a16:creationId xmlns:a16="http://schemas.microsoft.com/office/drawing/2014/main" id="{223F5DB6-4F4D-664C-9C5E-1F00E7D8D6E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2598" y="2935151"/>
            <a:ext cx="3014662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15">
            <a:extLst>
              <a:ext uri="{FF2B5EF4-FFF2-40B4-BE49-F238E27FC236}">
                <a16:creationId xmlns:a16="http://schemas.microsoft.com/office/drawing/2014/main" id="{277932C9-3982-8743-B01B-28F15950421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2598" y="1887231"/>
            <a:ext cx="2667000" cy="250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Rounded Rectangular Callout 54">
            <a:extLst>
              <a:ext uri="{FF2B5EF4-FFF2-40B4-BE49-F238E27FC236}">
                <a16:creationId xmlns:a16="http://schemas.microsoft.com/office/drawing/2014/main" id="{26F7566F-7567-9D4C-B9AE-A7174B214751}"/>
              </a:ext>
            </a:extLst>
          </p:cNvPr>
          <p:cNvSpPr/>
          <p:nvPr/>
        </p:nvSpPr>
        <p:spPr>
          <a:xfrm>
            <a:off x="6773930" y="3690563"/>
            <a:ext cx="2208687" cy="391887"/>
          </a:xfrm>
          <a:prstGeom prst="wedgeRoundRectCallout">
            <a:avLst>
              <a:gd name="adj1" fmla="val -7454"/>
              <a:gd name="adj2" fmla="val 105556"/>
              <a:gd name="adj3" fmla="val 16667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latin typeface="Helvetica Neue" panose="02000503000000020004" pitchFamily="2" charset="0"/>
              </a:rPr>
              <a:t>The more queries entities share the higher the probability 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BF24684-FB68-9D47-99BE-7EAE9863F446}"/>
              </a:ext>
            </a:extLst>
          </p:cNvPr>
          <p:cNvSpPr/>
          <p:nvPr/>
        </p:nvSpPr>
        <p:spPr>
          <a:xfrm>
            <a:off x="7548748" y="4355770"/>
            <a:ext cx="1495311" cy="3274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57" name="Rounded Rectangular Callout 56">
            <a:extLst>
              <a:ext uri="{FF2B5EF4-FFF2-40B4-BE49-F238E27FC236}">
                <a16:creationId xmlns:a16="http://schemas.microsoft.com/office/drawing/2014/main" id="{BE09C168-C99F-2348-A30B-56DAEEA927CE}"/>
              </a:ext>
            </a:extLst>
          </p:cNvPr>
          <p:cNvSpPr/>
          <p:nvPr/>
        </p:nvSpPr>
        <p:spPr>
          <a:xfrm>
            <a:off x="7423781" y="2373601"/>
            <a:ext cx="1509735" cy="406548"/>
          </a:xfrm>
          <a:prstGeom prst="wedgeRoundRectCallout">
            <a:avLst>
              <a:gd name="adj1" fmla="val -35054"/>
              <a:gd name="adj2" fmla="val 100000"/>
              <a:gd name="adj3" fmla="val 16667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latin typeface="Helvetica Neue" panose="02000503000000020004" pitchFamily="2" charset="0"/>
              </a:rPr>
              <a:t>Frequency-based approach</a:t>
            </a:r>
          </a:p>
        </p:txBody>
      </p:sp>
      <p:sp>
        <p:nvSpPr>
          <p:cNvPr id="58" name="Rounded Rectangular Callout 57">
            <a:extLst>
              <a:ext uri="{FF2B5EF4-FFF2-40B4-BE49-F238E27FC236}">
                <a16:creationId xmlns:a16="http://schemas.microsoft.com/office/drawing/2014/main" id="{C9F98819-8DD7-134F-985C-CD7F9688D7CD}"/>
              </a:ext>
            </a:extLst>
          </p:cNvPr>
          <p:cNvSpPr/>
          <p:nvPr/>
        </p:nvSpPr>
        <p:spPr>
          <a:xfrm>
            <a:off x="7123406" y="1167470"/>
            <a:ext cx="1509735" cy="406548"/>
          </a:xfrm>
          <a:prstGeom prst="wedgeRoundRectCallout">
            <a:avLst>
              <a:gd name="adj1" fmla="val -35054"/>
              <a:gd name="adj2" fmla="val 100000"/>
              <a:gd name="adj3" fmla="val 16667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latin typeface="Helvetica Neue" panose="02000503000000020004" pitchFamily="2" charset="0"/>
              </a:rPr>
              <a:t>Queries in the same session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6F23A97-E343-1041-B9A9-B9B4566887F7}"/>
              </a:ext>
            </a:extLst>
          </p:cNvPr>
          <p:cNvSpPr/>
          <p:nvPr/>
        </p:nvSpPr>
        <p:spPr>
          <a:xfrm>
            <a:off x="-580158" y="4433873"/>
            <a:ext cx="2891998" cy="49867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5000" tIns="135000" rIns="135000" bIns="135000" rtlCol="0" anchor="ctr"/>
          <a:lstStyle/>
          <a:p>
            <a:pPr algn="r"/>
            <a:r>
              <a:rPr lang="en-US" sz="1350" dirty="0">
                <a:latin typeface="Helvetica Neue" panose="02000503000000020004" pitchFamily="2" charset="0"/>
              </a:rPr>
              <a:t>Personalized PageRank </a:t>
            </a:r>
          </a:p>
          <a:p>
            <a:pPr algn="r"/>
            <a:r>
              <a:rPr lang="en-US" sz="1350" dirty="0">
                <a:latin typeface="Helvetica Neue" panose="02000503000000020004" pitchFamily="2" charset="0"/>
              </a:rPr>
              <a:t>to score suggested queries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  <p:sp>
        <p:nvSpPr>
          <p:cNvPr id="59" name="Rounded Rectangular Callout 58">
            <a:extLst>
              <a:ext uri="{FF2B5EF4-FFF2-40B4-BE49-F238E27FC236}">
                <a16:creationId xmlns:a16="http://schemas.microsoft.com/office/drawing/2014/main" id="{E0191888-4C41-7944-A727-1B2627EAD367}"/>
              </a:ext>
            </a:extLst>
          </p:cNvPr>
          <p:cNvSpPr/>
          <p:nvPr/>
        </p:nvSpPr>
        <p:spPr>
          <a:xfrm>
            <a:off x="5219983" y="4879751"/>
            <a:ext cx="2203799" cy="203454"/>
          </a:xfrm>
          <a:prstGeom prst="wedgeRoundRectCallout">
            <a:avLst>
              <a:gd name="adj1" fmla="val -24771"/>
              <a:gd name="adj2" fmla="val -151640"/>
              <a:gd name="adj3" fmla="val 16667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latin typeface="Helvetica Neue" panose="02000503000000020004" pitchFamily="2" charset="0"/>
              </a:rPr>
              <a:t>Based on query to query edges</a:t>
            </a:r>
          </a:p>
        </p:txBody>
      </p:sp>
    </p:spTree>
    <p:extLst>
      <p:ext uri="{BB962C8B-B14F-4D97-AF65-F5344CB8AC3E}">
        <p14:creationId xmlns:p14="http://schemas.microsoft.com/office/powerpoint/2010/main" val="105990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61" grpId="0" animBg="1"/>
      <p:bldP spid="59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1B8FADD-88C2-6C43-A405-F2F57CCE4E80}"/>
              </a:ext>
            </a:extLst>
          </p:cNvPr>
          <p:cNvSpPr/>
          <p:nvPr/>
        </p:nvSpPr>
        <p:spPr>
          <a:xfrm>
            <a:off x="-38154" y="483577"/>
            <a:ext cx="557699" cy="1023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Rounded Rectangle 3"/>
          <p:cNvSpPr/>
          <p:nvPr/>
        </p:nvSpPr>
        <p:spPr>
          <a:xfrm>
            <a:off x="2328456" y="1710234"/>
            <a:ext cx="1492009" cy="1895744"/>
          </a:xfrm>
          <a:prstGeom prst="roundRect">
            <a:avLst>
              <a:gd name="adj" fmla="val 5198"/>
            </a:avLst>
          </a:prstGeom>
          <a:noFill/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952796" y="1708987"/>
            <a:ext cx="1485855" cy="1895744"/>
          </a:xfrm>
          <a:prstGeom prst="roundRect">
            <a:avLst>
              <a:gd name="adj" fmla="val 7078"/>
            </a:avLst>
          </a:prstGeom>
          <a:noFill/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588518" y="1704399"/>
            <a:ext cx="1589525" cy="1895744"/>
          </a:xfrm>
          <a:prstGeom prst="roundRect">
            <a:avLst>
              <a:gd name="adj" fmla="val 6778"/>
            </a:avLst>
          </a:prstGeom>
          <a:noFill/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397682" y="1704399"/>
            <a:ext cx="1563975" cy="1895744"/>
          </a:xfrm>
          <a:prstGeom prst="roundRect">
            <a:avLst>
              <a:gd name="adj" fmla="val 6778"/>
            </a:avLst>
          </a:prstGeom>
          <a:noFill/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174829" y="575895"/>
            <a:ext cx="1454803" cy="557456"/>
          </a:xfrm>
          <a:prstGeom prst="roundRect">
            <a:avLst/>
          </a:prstGeom>
          <a:solidFill>
            <a:schemeClr val="bg1"/>
          </a:solidFill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Documents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328456" y="1697613"/>
            <a:ext cx="1492009" cy="486000"/>
          </a:xfrm>
          <a:prstGeom prst="roundRect">
            <a:avLst/>
          </a:prstGeom>
          <a:pattFill prst="dkUpDiag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>
                    <a:lumMod val="50000"/>
                  </a:schemeClr>
                </a:solidFill>
                <a:effectLst>
                  <a:outerShdw blurRad="203200" dist="584200" algn="ctr" rotWithShape="0">
                    <a:schemeClr val="bg1"/>
                  </a:outerShdw>
                </a:effectLst>
                <a:latin typeface="Helvetica Neue" charset="0"/>
                <a:ea typeface="Helvetica Neue" charset="0"/>
                <a:cs typeface="Helvetica Neue" charset="0"/>
              </a:rPr>
              <a:t>Words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952795" y="1697613"/>
            <a:ext cx="1483758" cy="486000"/>
          </a:xfrm>
          <a:prstGeom prst="roundRect">
            <a:avLst/>
          </a:prstGeom>
          <a:pattFill prst="dkUpDiag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Meta-Data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397682" y="1697613"/>
            <a:ext cx="1563976" cy="473378"/>
          </a:xfrm>
          <a:prstGeom prst="roundRect">
            <a:avLst/>
          </a:prstGeom>
          <a:pattFill prst="dkUpDiag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Web-Tables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81013" y="2246545"/>
            <a:ext cx="1234633" cy="67172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Citation Graph </a:t>
            </a:r>
          </a:p>
          <a:p>
            <a:pPr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Navigation</a:t>
            </a:r>
          </a:p>
          <a:p>
            <a:pPr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05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[El-</a:t>
            </a:r>
            <a:r>
              <a:rPr lang="en-US" sz="1050" dirty="0" err="1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Arini</a:t>
            </a:r>
            <a:r>
              <a:rPr lang="en-US" sz="105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  et al.’11</a:t>
            </a:r>
          </a:p>
          <a:p>
            <a:pPr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05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 </a:t>
            </a:r>
            <a:r>
              <a:rPr lang="en-US" sz="1050" dirty="0" err="1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Jia</a:t>
            </a:r>
            <a:r>
              <a:rPr lang="en-US" sz="105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 and </a:t>
            </a:r>
            <a:r>
              <a:rPr lang="en-US" sz="1050" dirty="0" err="1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Saule</a:t>
            </a:r>
            <a:r>
              <a:rPr lang="pt-BR" sz="105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’17</a:t>
            </a:r>
            <a:r>
              <a:rPr lang="en-US" sz="105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]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94270" y="2898071"/>
            <a:ext cx="1361120" cy="36394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r"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00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Topic </a:t>
            </a:r>
            <a:r>
              <a:rPr lang="en-US" sz="90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Models</a:t>
            </a:r>
            <a:endParaRPr lang="en-US" sz="1000" dirty="0">
              <a:solidFill>
                <a:schemeClr val="tx1">
                  <a:lumMod val="50000"/>
                </a:schemeClr>
              </a:solidFill>
              <a:latin typeface="Georgia Regular" charset="0"/>
              <a:ea typeface="Georgia Regular" charset="0"/>
              <a:cs typeface="Georgia Regular" charset="0"/>
            </a:endParaRPr>
          </a:p>
          <a:p>
            <a:pPr algn="r"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80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 [Zhu and Wu. ’14]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20578" y="2224446"/>
            <a:ext cx="1660433" cy="57009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defTabSz="430213">
              <a:lnSpc>
                <a:spcPts val="1160"/>
              </a:lnSpc>
              <a:spcAft>
                <a:spcPts val="400"/>
              </a:spcAft>
              <a:buSzPct val="100000"/>
              <a:defRPr b="1">
                <a:solidFill>
                  <a:schemeClr val="bg1"/>
                </a:solidFill>
              </a:defRPr>
            </a:lvl1pPr>
          </a:lstStyle>
          <a:p>
            <a:pPr>
              <a:lnSpc>
                <a:spcPct val="60000"/>
              </a:lnSpc>
            </a:pPr>
            <a:r>
              <a:rPr lang="en-US" sz="1050" b="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Text Classifier</a:t>
            </a:r>
          </a:p>
          <a:p>
            <a:pPr>
              <a:lnSpc>
                <a:spcPct val="60000"/>
              </a:lnSpc>
            </a:pPr>
            <a:r>
              <a:rPr lang="en-US" sz="800" b="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[Liu et al. </a:t>
            </a:r>
            <a:r>
              <a:rPr lang="uk-UA" sz="800" b="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’</a:t>
            </a:r>
            <a:r>
              <a:rPr lang="en-US" sz="800" b="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03</a:t>
            </a:r>
          </a:p>
          <a:p>
            <a:pPr>
              <a:lnSpc>
                <a:spcPct val="60000"/>
              </a:lnSpc>
            </a:pPr>
            <a:r>
              <a:rPr lang="en-US" sz="800" b="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Zhang and Lee’09,</a:t>
            </a:r>
          </a:p>
          <a:p>
            <a:pPr>
              <a:lnSpc>
                <a:spcPct val="60000"/>
              </a:lnSpc>
            </a:pPr>
            <a:r>
              <a:rPr lang="en-US" sz="800" b="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Zhu et al.’13]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590188" y="1697613"/>
            <a:ext cx="1587786" cy="486000"/>
          </a:xfrm>
          <a:prstGeom prst="roundRect">
            <a:avLst/>
          </a:prstGeom>
          <a:pattFill prst="dkUpDiag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Words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62806" y="2824906"/>
            <a:ext cx="1168911" cy="36394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r"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Annotations</a:t>
            </a:r>
          </a:p>
          <a:p>
            <a:pPr algn="r"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05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[Hanafi </a:t>
            </a:r>
            <a:r>
              <a:rPr lang="pt-BR" sz="105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et al.’17]</a:t>
            </a:r>
            <a:endParaRPr lang="en-US" sz="1050" dirty="0">
              <a:solidFill>
                <a:schemeClr val="tx1">
                  <a:lumMod val="50000"/>
                </a:schemeClr>
              </a:solidFill>
              <a:latin typeface="Georgia Regular" charset="0"/>
              <a:ea typeface="Georgia Regular" charset="0"/>
              <a:cs typeface="Georgia Regular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90189" y="2255069"/>
            <a:ext cx="1571264" cy="36394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Regular Expressions</a:t>
            </a:r>
          </a:p>
          <a:p>
            <a:pPr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05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[</a:t>
            </a:r>
            <a:r>
              <a:rPr lang="en-US" sz="1050" dirty="0" err="1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Agichtein</a:t>
            </a:r>
            <a:r>
              <a:rPr lang="en-US" sz="105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 et al.’00]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465677" y="2289554"/>
            <a:ext cx="1285929" cy="36394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Entity Mentions</a:t>
            </a:r>
          </a:p>
          <a:p>
            <a:pPr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05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[Wang et al.’15]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58708" y="3194530"/>
            <a:ext cx="1402949" cy="38728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r"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Schema Matching</a:t>
            </a:r>
          </a:p>
          <a:p>
            <a:pPr algn="r" defTabSz="322660">
              <a:lnSpc>
                <a:spcPts val="1095"/>
              </a:lnSpc>
              <a:spcAft>
                <a:spcPts val="300"/>
              </a:spcAft>
              <a:buSzPct val="100000"/>
            </a:pPr>
            <a:r>
              <a:rPr lang="en-US" sz="105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[</a:t>
            </a:r>
            <a:r>
              <a:rPr lang="en-US" sz="1050" dirty="0" err="1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Yakout</a:t>
            </a:r>
            <a:r>
              <a:rPr lang="en-US" sz="105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 et </a:t>
            </a:r>
            <a:r>
              <a:rPr lang="is-IS" sz="105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al.’18]</a:t>
            </a:r>
            <a:endParaRPr lang="en-US" sz="1050" dirty="0">
              <a:solidFill>
                <a:schemeClr val="tx1">
                  <a:lumMod val="50000"/>
                </a:schemeClr>
              </a:solidFill>
              <a:latin typeface="Georgia Regular" charset="0"/>
              <a:ea typeface="Georgia Regular" charset="0"/>
              <a:cs typeface="Georgia Regular" charset="0"/>
            </a:endParaRPr>
          </a:p>
        </p:txBody>
      </p:sp>
      <p:cxnSp>
        <p:nvCxnSpPr>
          <p:cNvPr id="22" name="Elbow Connector 21"/>
          <p:cNvCxnSpPr>
            <a:stCxn id="9" idx="2"/>
            <a:endCxn id="11" idx="0"/>
          </p:cNvCxnSpPr>
          <p:nvPr/>
        </p:nvCxnSpPr>
        <p:spPr>
          <a:xfrm rot="16200000" flipH="1">
            <a:off x="4016320" y="1019260"/>
            <a:ext cx="564263" cy="792443"/>
          </a:xfrm>
          <a:prstGeom prst="bentConnector3">
            <a:avLst>
              <a:gd name="adj1" fmla="val 50000"/>
            </a:avLst>
          </a:prstGeom>
          <a:ln w="28575" cmpd="sng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>
            <a:stCxn id="28" idx="2"/>
            <a:endCxn id="16" idx="0"/>
          </p:cNvCxnSpPr>
          <p:nvPr/>
        </p:nvCxnSpPr>
        <p:spPr>
          <a:xfrm rot="5400000">
            <a:off x="6621640" y="1012896"/>
            <a:ext cx="447159" cy="922276"/>
          </a:xfrm>
          <a:prstGeom prst="bentConnector3">
            <a:avLst>
              <a:gd name="adj1" fmla="val 50000"/>
            </a:avLst>
          </a:prstGeom>
          <a:ln w="28575" cmpd="sng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28" idx="2"/>
            <a:endCxn id="12" idx="0"/>
          </p:cNvCxnSpPr>
          <p:nvPr/>
        </p:nvCxnSpPr>
        <p:spPr>
          <a:xfrm rot="16200000" flipH="1">
            <a:off x="7519434" y="1037377"/>
            <a:ext cx="447159" cy="873314"/>
          </a:xfrm>
          <a:prstGeom prst="bentConnector3">
            <a:avLst>
              <a:gd name="adj1" fmla="val 50000"/>
            </a:avLst>
          </a:prstGeom>
          <a:ln w="28575" cmpd="sng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6233695" y="483577"/>
            <a:ext cx="2145323" cy="766877"/>
          </a:xfrm>
          <a:prstGeom prst="roundRect">
            <a:avLst/>
          </a:prstGeom>
          <a:solidFill>
            <a:schemeClr val="bg1"/>
          </a:solidFill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Semi-Structured</a:t>
            </a:r>
            <a:endParaRPr lang="en-US" sz="2100" b="1" dirty="0">
              <a:solidFill>
                <a:schemeClr val="tx1">
                  <a:lumMod val="50000"/>
                </a:schemeClr>
              </a:solidFill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  <a:p>
            <a:pPr algn="ctr"/>
            <a:r>
              <a:rPr lang="en-US" sz="2100" b="1" dirty="0">
                <a:solidFill>
                  <a:schemeClr val="tx1">
                    <a:lumMod val="50000"/>
                  </a:schemeClr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information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61194" y="798602"/>
            <a:ext cx="2064989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defTabSz="322660">
              <a:spcAft>
                <a:spcPts val="300"/>
              </a:spcAft>
              <a:buSzPct val="100000"/>
            </a:pP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SEARCHING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FOR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01879" y="1761177"/>
            <a:ext cx="1899174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defTabSz="322660">
              <a:spcAft>
                <a:spcPts val="300"/>
              </a:spcAft>
              <a:buSzPct val="100000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BY 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LOOKING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 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AT</a:t>
            </a:r>
          </a:p>
        </p:txBody>
      </p:sp>
      <p:cxnSp>
        <p:nvCxnSpPr>
          <p:cNvPr id="258" name="Elbow Connector 257"/>
          <p:cNvCxnSpPr>
            <a:stCxn id="9" idx="2"/>
            <a:endCxn id="10" idx="0"/>
          </p:cNvCxnSpPr>
          <p:nvPr/>
        </p:nvCxnSpPr>
        <p:spPr>
          <a:xfrm rot="5400000">
            <a:off x="3206215" y="1001598"/>
            <a:ext cx="564263" cy="827770"/>
          </a:xfrm>
          <a:prstGeom prst="bentConnector3">
            <a:avLst>
              <a:gd name="adj1" fmla="val 50000"/>
            </a:avLst>
          </a:prstGeom>
          <a:ln w="28575" cmpd="sng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1" name="TextBox 260"/>
          <p:cNvSpPr txBox="1"/>
          <p:nvPr/>
        </p:nvSpPr>
        <p:spPr>
          <a:xfrm>
            <a:off x="445525" y="2478658"/>
            <a:ext cx="1329210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defTabSz="322660">
              <a:spcAft>
                <a:spcPts val="300"/>
              </a:spcAft>
              <a:buSzPct val="100000"/>
            </a:pP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APPLYING</a:t>
            </a:r>
            <a:endParaRPr lang="en-US" dirty="0">
              <a:solidFill>
                <a:schemeClr val="tx1">
                  <a:lumMod val="50000"/>
                </a:schemeClr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959805" y="3253993"/>
            <a:ext cx="1468345" cy="36394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r"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Entity Linking</a:t>
            </a:r>
          </a:p>
          <a:p>
            <a:pPr algn="r"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05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[</a:t>
            </a:r>
            <a:r>
              <a:rPr lang="en-US" sz="1050" dirty="0" err="1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Bordino</a:t>
            </a:r>
            <a:r>
              <a:rPr lang="en-US" sz="105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 et al. ’13</a:t>
            </a:r>
            <a:r>
              <a:rPr lang="pt-BR" sz="105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]</a:t>
            </a:r>
            <a:endParaRPr lang="en-US" sz="1050" dirty="0">
              <a:solidFill>
                <a:schemeClr val="tx1">
                  <a:lumMod val="50000"/>
                </a:schemeClr>
              </a:solidFill>
              <a:latin typeface="Georgia Regular" charset="0"/>
              <a:ea typeface="Georgia Regular" charset="0"/>
              <a:cs typeface="Georgia Regular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311094" y="3256704"/>
            <a:ext cx="1620848" cy="31976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defTabSz="430213">
              <a:lnSpc>
                <a:spcPct val="60000"/>
              </a:lnSpc>
              <a:spcAft>
                <a:spcPts val="400"/>
              </a:spcAft>
              <a:buSzPct val="100000"/>
            </a:pPr>
            <a:r>
              <a:rPr lang="en-US" sz="1050" dirty="0">
                <a:solidFill>
                  <a:schemeClr val="tx1">
                    <a:lumMod val="50000"/>
                  </a:schemeClr>
                </a:solidFill>
                <a:latin typeface="Georgia Regular" charset="0"/>
              </a:rPr>
              <a:t>Segmentation</a:t>
            </a:r>
          </a:p>
          <a:p>
            <a:pPr defTabSz="430213">
              <a:lnSpc>
                <a:spcPct val="60000"/>
              </a:lnSpc>
              <a:spcAft>
                <a:spcPts val="400"/>
              </a:spcAft>
              <a:buSzPct val="100000"/>
            </a:pPr>
            <a:r>
              <a:rPr lang="en-US" sz="800" dirty="0">
                <a:solidFill>
                  <a:schemeClr val="tx1">
                    <a:lumMod val="50000"/>
                  </a:schemeClr>
                </a:solidFill>
                <a:latin typeface="Georgia Regular" charset="0"/>
              </a:rPr>
              <a:t>[Papadimitriou et al. ’17]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2311094" y="3684830"/>
            <a:ext cx="3125459" cy="486000"/>
          </a:xfrm>
          <a:prstGeom prst="roundRect">
            <a:avLst/>
          </a:prstGeom>
          <a:pattFill prst="dkUpDiag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>
                    <a:lumMod val="50000"/>
                  </a:schemeClr>
                </a:solidFill>
                <a:effectLst>
                  <a:outerShdw blurRad="203200" dist="584200" algn="ctr" rotWithShape="0">
                    <a:schemeClr val="bg1"/>
                  </a:outerShdw>
                </a:effectLst>
                <a:latin typeface="Helvetica Neue" charset="0"/>
                <a:ea typeface="Helvetica Neue" charset="0"/>
                <a:cs typeface="Helvetica Neue" charset="0"/>
              </a:rPr>
              <a:t>Documents/Citations/Queries recommendations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45525" y="3750224"/>
            <a:ext cx="1497526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defTabSz="322660">
              <a:spcAft>
                <a:spcPts val="300"/>
              </a:spcAft>
              <a:buSzPct val="100000"/>
            </a:pP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PRODUCES</a:t>
            </a:r>
            <a:endParaRPr lang="en-US" dirty="0">
              <a:solidFill>
                <a:schemeClr val="tx1">
                  <a:lumMod val="50000"/>
                </a:schemeClr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583542" y="3230626"/>
            <a:ext cx="1353256" cy="36394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Entity Extraction</a:t>
            </a:r>
          </a:p>
          <a:p>
            <a:pPr defTabSz="322660">
              <a:lnSpc>
                <a:spcPts val="870"/>
              </a:lnSpc>
              <a:spcAft>
                <a:spcPts val="300"/>
              </a:spcAft>
              <a:buSzPct val="100000"/>
            </a:pPr>
            <a:r>
              <a:rPr lang="en-US" sz="1050" dirty="0">
                <a:solidFill>
                  <a:schemeClr val="tx1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[Ritter et al.’15]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5568988" y="3684835"/>
            <a:ext cx="1608987" cy="486000"/>
          </a:xfrm>
          <a:prstGeom prst="roundRect">
            <a:avLst/>
          </a:prstGeom>
          <a:pattFill prst="dkUpDiag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>
                    <a:lumMod val="50000"/>
                  </a:schemeClr>
                </a:solidFill>
                <a:effectLst>
                  <a:outerShdw blurRad="203200" dist="584200" algn="ctr" rotWithShape="0">
                    <a:schemeClr val="bg1"/>
                  </a:outerShdw>
                </a:effectLst>
                <a:latin typeface="Helvetica Neue" charset="0"/>
                <a:ea typeface="Helvetica Neue" charset="0"/>
                <a:cs typeface="Helvetica Neue" charset="0"/>
              </a:rPr>
              <a:t>Relation Extraction</a:t>
            </a:r>
          </a:p>
          <a:p>
            <a:pPr algn="ctr"/>
            <a:r>
              <a:rPr lang="en-US" sz="1100" dirty="0">
                <a:solidFill>
                  <a:schemeClr val="tx1">
                    <a:lumMod val="50000"/>
                  </a:schemeClr>
                </a:solidFill>
                <a:effectLst>
                  <a:outerShdw blurRad="203200" dist="584200" algn="ctr" rotWithShape="0">
                    <a:schemeClr val="bg1"/>
                  </a:outerShdw>
                </a:effectLst>
                <a:latin typeface="Helvetica Neue" charset="0"/>
                <a:ea typeface="Helvetica Neue" charset="0"/>
                <a:cs typeface="Helvetica Neue" charset="0"/>
              </a:rPr>
              <a:t>Document Matching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7397682" y="3680348"/>
            <a:ext cx="1563975" cy="486000"/>
          </a:xfrm>
          <a:prstGeom prst="roundRect">
            <a:avLst/>
          </a:prstGeom>
          <a:pattFill prst="dkUpDiag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>
                    <a:lumMod val="50000"/>
                  </a:schemeClr>
                </a:solidFill>
                <a:effectLst>
                  <a:outerShdw blurRad="203200" dist="584200" algn="ctr" rotWithShape="0">
                    <a:schemeClr val="bg1"/>
                  </a:outerShdw>
                </a:effectLst>
                <a:latin typeface="Helvetica Neue" charset="0"/>
                <a:ea typeface="Helvetica Neue" charset="0"/>
                <a:cs typeface="Helvetica Neue" charset="0"/>
              </a:rPr>
              <a:t>Entity Augmentation</a:t>
            </a:r>
          </a:p>
          <a:p>
            <a:pPr algn="ctr"/>
            <a:r>
              <a:rPr lang="en-US" sz="1100" dirty="0">
                <a:solidFill>
                  <a:schemeClr val="tx1">
                    <a:lumMod val="50000"/>
                  </a:schemeClr>
                </a:solidFill>
                <a:effectLst>
                  <a:outerShdw blurRad="203200" dist="584200" algn="ctr" rotWithShape="0">
                    <a:schemeClr val="bg1"/>
                  </a:outerShdw>
                </a:effectLst>
                <a:latin typeface="Helvetica Neue" charset="0"/>
                <a:ea typeface="Helvetica Neue" charset="0"/>
                <a:cs typeface="Helvetica Neue" charset="0"/>
              </a:rPr>
              <a:t>Concept Expansion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8EBE55-6B7A-A34A-8780-A164E422AA24}"/>
              </a:ext>
            </a:extLst>
          </p:cNvPr>
          <p:cNvSpPr/>
          <p:nvPr/>
        </p:nvSpPr>
        <p:spPr>
          <a:xfrm>
            <a:off x="2207201" y="133707"/>
            <a:ext cx="3318795" cy="4398745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04228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50000"/>
              </a:schemeClr>
            </a:gs>
            <a:gs pos="100000">
              <a:schemeClr val="accent3">
                <a:lumMod val="5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  <p:pic>
        <p:nvPicPr>
          <p:cNvPr id="7170" name="Picture 2" descr="Image result for data table">
            <a:extLst>
              <a:ext uri="{FF2B5EF4-FFF2-40B4-BE49-F238E27FC236}">
                <a16:creationId xmlns:a16="http://schemas.microsoft.com/office/drawing/2014/main" id="{677B2656-516A-6E4F-8E5E-4B208B47A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8844" y="243584"/>
            <a:ext cx="4239491" cy="2772799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Related image">
            <a:extLst>
              <a:ext uri="{FF2B5EF4-FFF2-40B4-BE49-F238E27FC236}">
                <a16:creationId xmlns:a16="http://schemas.microsoft.com/office/drawing/2014/main" id="{42F2FD21-3ADB-3A4F-A10F-8B514284A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2867" y="870265"/>
            <a:ext cx="2649497" cy="4197062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Related image">
            <a:extLst>
              <a:ext uri="{FF2B5EF4-FFF2-40B4-BE49-F238E27FC236}">
                <a16:creationId xmlns:a16="http://schemas.microsoft.com/office/drawing/2014/main" id="{FF7BDB17-1E02-EF4C-A592-F8434C0DC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2844" y="1943434"/>
            <a:ext cx="4665518" cy="2486160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CC73C2C1-88AB-974A-8992-D592F2D0B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532" y="277718"/>
            <a:ext cx="5198269" cy="1105789"/>
          </a:xfrm>
          <a:effectLst>
            <a:outerShdw blurRad="50800" dist="38100" dir="2700000" algn="tl" rotWithShape="0">
              <a:srgbClr val="000000">
                <a:alpha val="82000"/>
              </a:srgbClr>
            </a:outerShdw>
          </a:effectLst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Helvetica Neue" panose="02000503000000020004" pitchFamily="2" charset="0"/>
              </a:rPr>
              <a:t>Entity Mentions </a:t>
            </a:r>
            <a:br>
              <a:rPr lang="en-US" b="1" dirty="0">
                <a:solidFill>
                  <a:schemeClr val="bg1"/>
                </a:solidFill>
                <a:latin typeface="Helvetica Neue" panose="02000503000000020004" pitchFamily="2" charset="0"/>
              </a:rPr>
            </a:br>
            <a:r>
              <a:rPr lang="en-US" b="1" dirty="0">
                <a:solidFill>
                  <a:schemeClr val="bg1"/>
                </a:solidFill>
                <a:latin typeface="Helvetica Neue" panose="02000503000000020004" pitchFamily="2" charset="0"/>
              </a:rPr>
              <a:t>&amp;Web-Tables</a:t>
            </a:r>
            <a:br>
              <a:rPr lang="en-US" b="1" dirty="0">
                <a:solidFill>
                  <a:schemeClr val="bg1"/>
                </a:solidFill>
                <a:latin typeface="Helvetica Neue" panose="02000503000000020004" pitchFamily="2" charset="0"/>
              </a:rPr>
            </a:br>
            <a:r>
              <a:rPr lang="en-GB" sz="1800" dirty="0">
                <a:solidFill>
                  <a:schemeClr val="bg1"/>
                </a:solidFill>
                <a:latin typeface="Helvetica Neue Light" panose="02000403000000020004" pitchFamily="2" charset="0"/>
              </a:rPr>
              <a:t>Documents &amp; </a:t>
            </a:r>
            <a:br>
              <a:rPr lang="en-GB" sz="1800" dirty="0">
                <a:solidFill>
                  <a:schemeClr val="bg1"/>
                </a:solidFill>
                <a:latin typeface="Helvetica Neue Light" panose="02000403000000020004" pitchFamily="2" charset="0"/>
              </a:rPr>
            </a:br>
            <a:r>
              <a:rPr lang="en-GB" sz="1800" dirty="0">
                <a:solidFill>
                  <a:schemeClr val="bg1"/>
                </a:solidFill>
                <a:latin typeface="Helvetica Neue Light" panose="02000403000000020004" pitchFamily="2" charset="0"/>
              </a:rPr>
              <a:t>semi-structured information</a:t>
            </a:r>
            <a:endParaRPr lang="en-US" sz="1800" dirty="0">
              <a:solidFill>
                <a:schemeClr val="bg1"/>
              </a:solidFill>
              <a:latin typeface="Helvetica Neue Light" panose="02000403000000020004" pitchFamily="2" charset="0"/>
            </a:endParaRPr>
          </a:p>
        </p:txBody>
      </p:sp>
      <p:pic>
        <p:nvPicPr>
          <p:cNvPr id="7178" name="Picture 10" descr="Related image">
            <a:extLst>
              <a:ext uri="{FF2B5EF4-FFF2-40B4-BE49-F238E27FC236}">
                <a16:creationId xmlns:a16="http://schemas.microsoft.com/office/drawing/2014/main" id="{B9B1381E-622C-874A-82C2-7B5E8E55B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1134" y="3995811"/>
            <a:ext cx="3201699" cy="869972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named entity recognition">
            <a:extLst>
              <a:ext uri="{FF2B5EF4-FFF2-40B4-BE49-F238E27FC236}">
                <a16:creationId xmlns:a16="http://schemas.microsoft.com/office/drawing/2014/main" id="{A624C471-130D-C346-A6DC-E4D925D3D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494" y="2049121"/>
            <a:ext cx="4591214" cy="2274785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48399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2">
            <a:extLst>
              <a:ext uri="{FF2B5EF4-FFF2-40B4-BE49-F238E27FC236}">
                <a16:creationId xmlns:a16="http://schemas.microsoft.com/office/drawing/2014/main" id="{FC8156D2-0810-DC40-96A2-B0345058A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529" y="277718"/>
            <a:ext cx="5700871" cy="1105789"/>
          </a:xfrm>
        </p:spPr>
        <p:txBody>
          <a:bodyPr/>
          <a:lstStyle/>
          <a:p>
            <a:r>
              <a:rPr lang="en-US" b="1" dirty="0">
                <a:latin typeface="Helvetica Neue" panose="02000503000000020004" pitchFamily="2" charset="0"/>
              </a:rPr>
              <a:t>Entity-relation tuples</a:t>
            </a:r>
            <a:br>
              <a:rPr lang="en-US" b="1" dirty="0">
                <a:latin typeface="Helvetica Neue" panose="02000503000000020004" pitchFamily="2" charset="0"/>
              </a:rPr>
            </a:br>
            <a:r>
              <a:rPr lang="en-GB" sz="1600" dirty="0">
                <a:latin typeface="Helvetica Neue Light" panose="02000403000000020004" pitchFamily="2" charset="0"/>
              </a:rPr>
              <a:t>Example-based extraction of Entity mentions and Relations</a:t>
            </a:r>
            <a:endParaRPr lang="en-US" sz="1600" dirty="0">
              <a:latin typeface="Helvetica Neue Light" panose="02000403000000020004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2B2BF92-B759-4848-B75D-60C39EAD1439}"/>
              </a:ext>
            </a:extLst>
          </p:cNvPr>
          <p:cNvSpPr txBox="1"/>
          <p:nvPr/>
        </p:nvSpPr>
        <p:spPr>
          <a:xfrm>
            <a:off x="292477" y="1741224"/>
            <a:ext cx="3780908" cy="2956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400" b="1" dirty="0">
                <a:latin typeface="Helvetica Neue" panose="02000503000000020004" pitchFamily="2" charset="0"/>
              </a:rPr>
              <a:t>1. Example</a:t>
            </a:r>
          </a:p>
          <a:p>
            <a:pPr>
              <a:lnSpc>
                <a:spcPct val="125000"/>
              </a:lnSpc>
            </a:pPr>
            <a:r>
              <a:rPr lang="en-US" sz="1200" dirty="0">
                <a:latin typeface="Monaco" pitchFamily="2" charset="77"/>
              </a:rPr>
              <a:t> ❬ Google ; Menlo Park ❭</a:t>
            </a:r>
          </a:p>
          <a:p>
            <a:pPr>
              <a:lnSpc>
                <a:spcPct val="125000"/>
              </a:lnSpc>
            </a:pPr>
            <a:endParaRPr lang="en-US" sz="1200" dirty="0">
              <a:latin typeface="Helvetica Neue" panose="02000503000000020004" pitchFamily="2" charset="0"/>
            </a:endParaRPr>
          </a:p>
          <a:p>
            <a:pPr>
              <a:lnSpc>
                <a:spcPct val="125000"/>
              </a:lnSpc>
            </a:pPr>
            <a:r>
              <a:rPr lang="en-US" sz="1400" b="1" dirty="0">
                <a:latin typeface="Helvetica Neue" panose="02000503000000020004" pitchFamily="2" charset="0"/>
              </a:rPr>
              <a:t>2. Match</a:t>
            </a:r>
          </a:p>
          <a:p>
            <a:pPr>
              <a:lnSpc>
                <a:spcPct val="125000"/>
              </a:lnSpc>
            </a:pPr>
            <a:r>
              <a:rPr lang="en-US" sz="1200" dirty="0">
                <a:latin typeface="Monaco" pitchFamily="2" charset="77"/>
              </a:rPr>
              <a:t>Google </a:t>
            </a:r>
            <a:r>
              <a:rPr lang="en-US" sz="1200" u="sng" dirty="0">
                <a:latin typeface="Monaco" pitchFamily="2" charset="77"/>
              </a:rPr>
              <a:t>founded in</a:t>
            </a:r>
            <a:r>
              <a:rPr lang="en-US" sz="1200" dirty="0">
                <a:latin typeface="Monaco" pitchFamily="2" charset="77"/>
              </a:rPr>
              <a:t> Menlo Park…</a:t>
            </a:r>
          </a:p>
          <a:p>
            <a:pPr>
              <a:lnSpc>
                <a:spcPct val="125000"/>
              </a:lnSpc>
            </a:pPr>
            <a:endParaRPr lang="en-US" sz="1200" dirty="0">
              <a:latin typeface="Helvetica Neue" panose="02000503000000020004" pitchFamily="2" charset="0"/>
            </a:endParaRPr>
          </a:p>
          <a:p>
            <a:pPr>
              <a:lnSpc>
                <a:spcPct val="125000"/>
              </a:lnSpc>
            </a:pPr>
            <a:r>
              <a:rPr lang="en-US" sz="1400" b="1" dirty="0">
                <a:latin typeface="Helvetica Neue" panose="02000503000000020004" pitchFamily="2" charset="0"/>
              </a:rPr>
              <a:t>3. Extract Pattern</a:t>
            </a:r>
          </a:p>
          <a:p>
            <a:pPr>
              <a:lnSpc>
                <a:spcPct val="125000"/>
              </a:lnSpc>
            </a:pPr>
            <a:r>
              <a:rPr lang="en-US" sz="1200" dirty="0">
                <a:latin typeface="Monaco" pitchFamily="2" charset="77"/>
              </a:rPr>
              <a:t>… [X] </a:t>
            </a:r>
            <a:r>
              <a:rPr lang="en-US" sz="1200" u="sng" dirty="0">
                <a:latin typeface="Monaco" pitchFamily="2" charset="77"/>
              </a:rPr>
              <a:t>founded in</a:t>
            </a:r>
            <a:r>
              <a:rPr lang="en-US" sz="1200" dirty="0">
                <a:latin typeface="Monaco" pitchFamily="2" charset="77"/>
              </a:rPr>
              <a:t> [Y] …</a:t>
            </a:r>
          </a:p>
          <a:p>
            <a:pPr>
              <a:lnSpc>
                <a:spcPct val="125000"/>
              </a:lnSpc>
            </a:pPr>
            <a:endParaRPr lang="en-US" sz="1200" dirty="0">
              <a:latin typeface="Helvetica Neue" panose="02000503000000020004" pitchFamily="2" charset="0"/>
            </a:endParaRPr>
          </a:p>
          <a:p>
            <a:pPr>
              <a:lnSpc>
                <a:spcPct val="125000"/>
              </a:lnSpc>
            </a:pPr>
            <a:r>
              <a:rPr lang="en-US" sz="1200" b="1" dirty="0">
                <a:latin typeface="Helvetica Neue" panose="02000503000000020004" pitchFamily="2" charset="0"/>
              </a:rPr>
              <a:t>4. Extract New Mentions &amp; Patterns</a:t>
            </a:r>
          </a:p>
          <a:p>
            <a:pPr>
              <a:lnSpc>
                <a:spcPct val="125000"/>
              </a:lnSpc>
            </a:pPr>
            <a:r>
              <a:rPr lang="en-US" sz="1100" dirty="0">
                <a:latin typeface="Monaco" pitchFamily="2" charset="77"/>
              </a:rPr>
              <a:t>Apple </a:t>
            </a:r>
            <a:r>
              <a:rPr lang="en-US" sz="1100" u="sng" dirty="0">
                <a:latin typeface="Monaco" pitchFamily="2" charset="77"/>
              </a:rPr>
              <a:t>founded in</a:t>
            </a:r>
            <a:r>
              <a:rPr lang="en-US" sz="1100" dirty="0">
                <a:latin typeface="Monaco" pitchFamily="2" charset="77"/>
              </a:rPr>
              <a:t> </a:t>
            </a:r>
            <a:r>
              <a:rPr lang="en-US" sz="1100" dirty="0" err="1">
                <a:latin typeface="Monaco" pitchFamily="2" charset="77"/>
              </a:rPr>
              <a:t>Coupertino</a:t>
            </a:r>
            <a:r>
              <a:rPr lang="en-US" sz="1100" dirty="0">
                <a:latin typeface="Monaco" pitchFamily="2" charset="77"/>
              </a:rPr>
              <a:t> …</a:t>
            </a:r>
          </a:p>
          <a:p>
            <a:pPr>
              <a:lnSpc>
                <a:spcPct val="125000"/>
              </a:lnSpc>
            </a:pPr>
            <a:r>
              <a:rPr lang="en-US" sz="1100" dirty="0">
                <a:latin typeface="Monaco" pitchFamily="2" charset="77"/>
              </a:rPr>
              <a:t>Apple </a:t>
            </a:r>
            <a:r>
              <a:rPr lang="en-US" sz="1100" u="sng" dirty="0">
                <a:latin typeface="Monaco" pitchFamily="2" charset="77"/>
              </a:rPr>
              <a:t>headquarters in</a:t>
            </a:r>
            <a:r>
              <a:rPr lang="en-US" sz="1100" dirty="0">
                <a:latin typeface="Monaco" pitchFamily="2" charset="77"/>
              </a:rPr>
              <a:t> </a:t>
            </a:r>
            <a:r>
              <a:rPr lang="en-US" sz="1100" dirty="0" err="1">
                <a:latin typeface="Monaco" pitchFamily="2" charset="77"/>
              </a:rPr>
              <a:t>Coupertino</a:t>
            </a:r>
            <a:endParaRPr lang="en-US" sz="1100" dirty="0">
              <a:latin typeface="Monaco" pitchFamily="2" charset="77"/>
            </a:endParaRPr>
          </a:p>
        </p:txBody>
      </p:sp>
      <p:graphicFrame>
        <p:nvGraphicFramePr>
          <p:cNvPr id="52" name="Table 51">
            <a:extLst>
              <a:ext uri="{FF2B5EF4-FFF2-40B4-BE49-F238E27FC236}">
                <a16:creationId xmlns:a16="http://schemas.microsoft.com/office/drawing/2014/main" id="{C94A07A4-A7AF-D048-90AB-87FA3B4E6C53}"/>
              </a:ext>
            </a:extLst>
          </p:cNvPr>
          <p:cNvGraphicFramePr>
            <a:graphicFrameLocks noGrp="1"/>
          </p:cNvGraphicFramePr>
          <p:nvPr/>
        </p:nvGraphicFramePr>
        <p:xfrm>
          <a:off x="3433821" y="3277690"/>
          <a:ext cx="853186" cy="6256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5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5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7054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31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4310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4" name="Folded Corner 53">
            <a:extLst>
              <a:ext uri="{FF2B5EF4-FFF2-40B4-BE49-F238E27FC236}">
                <a16:creationId xmlns:a16="http://schemas.microsoft.com/office/drawing/2014/main" id="{C3F4CE96-4756-724E-9B5A-0F55910F09A9}"/>
              </a:ext>
            </a:extLst>
          </p:cNvPr>
          <p:cNvSpPr/>
          <p:nvPr/>
        </p:nvSpPr>
        <p:spPr>
          <a:xfrm>
            <a:off x="3407928" y="1946787"/>
            <a:ext cx="950393" cy="572871"/>
          </a:xfrm>
          <a:prstGeom prst="foldedCorner">
            <a:avLst>
              <a:gd name="adj" fmla="val 31282"/>
            </a:avLst>
          </a:prstGeom>
          <a:solidFill>
            <a:schemeClr val="bg1"/>
          </a:solidFill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2060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Exemplar Tuples</a:t>
            </a:r>
            <a:endParaRPr lang="en-US" sz="1050" dirty="0">
              <a:solidFill>
                <a:srgbClr val="002060"/>
              </a:solidFill>
              <a:latin typeface="Helvetica Neue" panose="02000503000000020004" pitchFamily="2" charset="0"/>
              <a:ea typeface="Helvetica Neue" charset="0"/>
              <a:cs typeface="Helvetica Neue" charset="0"/>
            </a:endParaRP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DA2A7FA8-E5EB-0248-ABA9-D087FD121F5A}"/>
              </a:ext>
            </a:extLst>
          </p:cNvPr>
          <p:cNvSpPr/>
          <p:nvPr/>
        </p:nvSpPr>
        <p:spPr>
          <a:xfrm>
            <a:off x="7941830" y="3078532"/>
            <a:ext cx="800422" cy="398317"/>
          </a:xfrm>
          <a:prstGeom prst="roundRect">
            <a:avLst/>
          </a:prstGeom>
          <a:solidFill>
            <a:schemeClr val="bg1"/>
          </a:solidFill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2060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Tag Entities</a:t>
            </a:r>
            <a:endParaRPr lang="en-US" sz="1050" dirty="0">
              <a:solidFill>
                <a:srgbClr val="002060"/>
              </a:solidFill>
              <a:latin typeface="Helvetica Neue" panose="02000503000000020004" pitchFamily="2" charset="0"/>
              <a:ea typeface="Helvetica Neue" charset="0"/>
              <a:cs typeface="Helvetica Neue" charset="0"/>
            </a:endParaRP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6D55370F-D5BD-A741-80EC-763C1A17BAC6}"/>
              </a:ext>
            </a:extLst>
          </p:cNvPr>
          <p:cNvSpPr/>
          <p:nvPr/>
        </p:nvSpPr>
        <p:spPr>
          <a:xfrm>
            <a:off x="5786277" y="2034064"/>
            <a:ext cx="2023858" cy="398317"/>
          </a:xfrm>
          <a:prstGeom prst="roundRect">
            <a:avLst/>
          </a:prstGeom>
          <a:solidFill>
            <a:schemeClr val="bg1"/>
          </a:solidFill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2060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Find </a:t>
            </a:r>
            <a:r>
              <a:rPr lang="en-US" sz="1200" dirty="0" err="1">
                <a:solidFill>
                  <a:srgbClr val="002060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Occurences</a:t>
            </a:r>
            <a:r>
              <a:rPr lang="en-US" sz="1200" dirty="0">
                <a:solidFill>
                  <a:srgbClr val="002060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 of Exemplar Tuples</a:t>
            </a:r>
            <a:endParaRPr lang="en-US" sz="1050" dirty="0">
              <a:solidFill>
                <a:srgbClr val="002060"/>
              </a:solidFill>
              <a:latin typeface="Helvetica Neue" panose="02000503000000020004" pitchFamily="2" charset="0"/>
              <a:ea typeface="Helvetica Neue" charset="0"/>
              <a:cs typeface="Helvetica Neue" charset="0"/>
            </a:endParaRP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C925305B-FF60-CF47-81E3-0CDF89EC6F91}"/>
              </a:ext>
            </a:extLst>
          </p:cNvPr>
          <p:cNvSpPr/>
          <p:nvPr/>
        </p:nvSpPr>
        <p:spPr>
          <a:xfrm>
            <a:off x="5986687" y="4019134"/>
            <a:ext cx="1623035" cy="398317"/>
          </a:xfrm>
          <a:prstGeom prst="roundRect">
            <a:avLst/>
          </a:prstGeom>
          <a:solidFill>
            <a:schemeClr val="bg1"/>
          </a:solidFill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2060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Generate </a:t>
            </a:r>
            <a:r>
              <a:rPr lang="en-US" sz="1200" dirty="0" err="1">
                <a:solidFill>
                  <a:srgbClr val="002060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Extaction</a:t>
            </a:r>
            <a:r>
              <a:rPr lang="en-US" sz="1200" dirty="0">
                <a:solidFill>
                  <a:srgbClr val="002060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 Patterns</a:t>
            </a:r>
            <a:endParaRPr lang="en-US" sz="1050" dirty="0">
              <a:solidFill>
                <a:srgbClr val="002060"/>
              </a:solidFill>
              <a:latin typeface="Helvetica Neue" panose="02000503000000020004" pitchFamily="2" charset="0"/>
              <a:ea typeface="Helvetica Neue" charset="0"/>
              <a:cs typeface="Helvetica Neue" charset="0"/>
            </a:endParaRP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EDC93611-1A3A-DD48-A0D0-0F2C4180B574}"/>
              </a:ext>
            </a:extLst>
          </p:cNvPr>
          <p:cNvSpPr/>
          <p:nvPr/>
        </p:nvSpPr>
        <p:spPr>
          <a:xfrm>
            <a:off x="4404604" y="3052098"/>
            <a:ext cx="1736797" cy="424750"/>
          </a:xfrm>
          <a:prstGeom prst="roundRect">
            <a:avLst/>
          </a:prstGeom>
          <a:solidFill>
            <a:schemeClr val="bg1"/>
          </a:solidFill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2060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Generate </a:t>
            </a:r>
          </a:p>
          <a:p>
            <a:pPr algn="ctr"/>
            <a:r>
              <a:rPr lang="en-US" sz="1200" dirty="0">
                <a:solidFill>
                  <a:srgbClr val="002060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New Exemplar Tuples</a:t>
            </a:r>
            <a:endParaRPr lang="en-US" sz="1050" dirty="0">
              <a:solidFill>
                <a:srgbClr val="002060"/>
              </a:solidFill>
              <a:latin typeface="Helvetica Neue" panose="02000503000000020004" pitchFamily="2" charset="0"/>
              <a:ea typeface="Helvetica Neue" charset="0"/>
              <a:cs typeface="Helvetica Neue" charset="0"/>
            </a:endParaRP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943FAD3-1D0E-B147-AF15-CC4BF6BFD772}"/>
              </a:ext>
            </a:extLst>
          </p:cNvPr>
          <p:cNvCxnSpPr>
            <a:stCxn id="54" idx="3"/>
            <a:endCxn id="56" idx="1"/>
          </p:cNvCxnSpPr>
          <p:nvPr/>
        </p:nvCxnSpPr>
        <p:spPr>
          <a:xfrm flipV="1">
            <a:off x="4358321" y="2233223"/>
            <a:ext cx="1427955" cy="1"/>
          </a:xfrm>
          <a:prstGeom prst="straightConnector1">
            <a:avLst/>
          </a:prstGeom>
          <a:ln w="38100"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urved Connector 59">
            <a:extLst>
              <a:ext uri="{FF2B5EF4-FFF2-40B4-BE49-F238E27FC236}">
                <a16:creationId xmlns:a16="http://schemas.microsoft.com/office/drawing/2014/main" id="{80B7EE6D-9E90-BA45-AC0D-10B6213B6508}"/>
              </a:ext>
            </a:extLst>
          </p:cNvPr>
          <p:cNvCxnSpPr>
            <a:stCxn id="56" idx="3"/>
            <a:endCxn id="55" idx="0"/>
          </p:cNvCxnSpPr>
          <p:nvPr/>
        </p:nvCxnSpPr>
        <p:spPr>
          <a:xfrm>
            <a:off x="7810134" y="2233223"/>
            <a:ext cx="531906" cy="845309"/>
          </a:xfrm>
          <a:prstGeom prst="curvedConnector2">
            <a:avLst/>
          </a:prstGeom>
          <a:ln w="38100"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urved Connector 60">
            <a:extLst>
              <a:ext uri="{FF2B5EF4-FFF2-40B4-BE49-F238E27FC236}">
                <a16:creationId xmlns:a16="http://schemas.microsoft.com/office/drawing/2014/main" id="{22F3DC28-D7FC-1A42-9980-E32D59005B10}"/>
              </a:ext>
            </a:extLst>
          </p:cNvPr>
          <p:cNvCxnSpPr>
            <a:stCxn id="55" idx="2"/>
            <a:endCxn id="57" idx="3"/>
          </p:cNvCxnSpPr>
          <p:nvPr/>
        </p:nvCxnSpPr>
        <p:spPr>
          <a:xfrm rot="5400000">
            <a:off x="7605159" y="3481412"/>
            <a:ext cx="741445" cy="732318"/>
          </a:xfrm>
          <a:prstGeom prst="curvedConnector2">
            <a:avLst/>
          </a:prstGeom>
          <a:ln w="38100"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urved Connector 61">
            <a:extLst>
              <a:ext uri="{FF2B5EF4-FFF2-40B4-BE49-F238E27FC236}">
                <a16:creationId xmlns:a16="http://schemas.microsoft.com/office/drawing/2014/main" id="{ED58D8A7-1628-D34E-B15B-2842B55D5D86}"/>
              </a:ext>
            </a:extLst>
          </p:cNvPr>
          <p:cNvCxnSpPr>
            <a:stCxn id="57" idx="1"/>
            <a:endCxn id="58" idx="2"/>
          </p:cNvCxnSpPr>
          <p:nvPr/>
        </p:nvCxnSpPr>
        <p:spPr>
          <a:xfrm rot="10800000">
            <a:off x="5273003" y="3476848"/>
            <a:ext cx="713685" cy="741445"/>
          </a:xfrm>
          <a:prstGeom prst="curvedConnector2">
            <a:avLst/>
          </a:prstGeom>
          <a:ln w="38100"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urved Connector 62">
            <a:extLst>
              <a:ext uri="{FF2B5EF4-FFF2-40B4-BE49-F238E27FC236}">
                <a16:creationId xmlns:a16="http://schemas.microsoft.com/office/drawing/2014/main" id="{7B2943F0-3F1E-5945-B531-292D9DB45E7D}"/>
              </a:ext>
            </a:extLst>
          </p:cNvPr>
          <p:cNvCxnSpPr>
            <a:stCxn id="58" idx="0"/>
            <a:endCxn id="56" idx="1"/>
          </p:cNvCxnSpPr>
          <p:nvPr/>
        </p:nvCxnSpPr>
        <p:spPr>
          <a:xfrm rot="5400000" flipH="1" flipV="1">
            <a:off x="5120201" y="2386024"/>
            <a:ext cx="818876" cy="513274"/>
          </a:xfrm>
          <a:prstGeom prst="curvedConnector2">
            <a:avLst/>
          </a:prstGeom>
          <a:ln w="38100"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D0177D62-4EE6-C241-A17A-D8F84537D4C9}"/>
              </a:ext>
            </a:extLst>
          </p:cNvPr>
          <p:cNvSpPr/>
          <p:nvPr/>
        </p:nvSpPr>
        <p:spPr>
          <a:xfrm>
            <a:off x="3406878" y="4019134"/>
            <a:ext cx="907073" cy="398317"/>
          </a:xfrm>
          <a:prstGeom prst="roundRect">
            <a:avLst/>
          </a:prstGeom>
          <a:solidFill>
            <a:schemeClr val="bg1"/>
          </a:solidFill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2060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rPr>
              <a:t>Augment Table</a:t>
            </a:r>
            <a:endParaRPr lang="en-US" sz="1050" dirty="0">
              <a:solidFill>
                <a:srgbClr val="002060"/>
              </a:solidFill>
              <a:latin typeface="Helvetica Neue" panose="02000503000000020004" pitchFamily="2" charset="0"/>
              <a:ea typeface="Helvetica Neue" charset="0"/>
              <a:cs typeface="Helvetica Neue" charset="0"/>
            </a:endParaRP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030591C7-4385-EA49-B53D-AEB803646CE1}"/>
              </a:ext>
            </a:extLst>
          </p:cNvPr>
          <p:cNvCxnSpPr>
            <a:stCxn id="57" idx="1"/>
            <a:endCxn id="64" idx="3"/>
          </p:cNvCxnSpPr>
          <p:nvPr/>
        </p:nvCxnSpPr>
        <p:spPr>
          <a:xfrm flipH="1">
            <a:off x="4313951" y="4218293"/>
            <a:ext cx="1672737" cy="0"/>
          </a:xfrm>
          <a:prstGeom prst="straightConnector1">
            <a:avLst/>
          </a:prstGeom>
          <a:ln w="38100"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6" name="Table 65">
            <a:extLst>
              <a:ext uri="{FF2B5EF4-FFF2-40B4-BE49-F238E27FC236}">
                <a16:creationId xmlns:a16="http://schemas.microsoft.com/office/drawing/2014/main" id="{639D549A-EBAF-F04B-A610-868FED004D69}"/>
              </a:ext>
            </a:extLst>
          </p:cNvPr>
          <p:cNvGraphicFramePr>
            <a:graphicFrameLocks noGrp="1"/>
          </p:cNvGraphicFramePr>
          <p:nvPr/>
        </p:nvGraphicFramePr>
        <p:xfrm>
          <a:off x="3433821" y="1232999"/>
          <a:ext cx="853186" cy="6256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5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5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7054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31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431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7" name="Rectangle 66">
            <a:extLst>
              <a:ext uri="{FF2B5EF4-FFF2-40B4-BE49-F238E27FC236}">
                <a16:creationId xmlns:a16="http://schemas.microsoft.com/office/drawing/2014/main" id="{E2CAC2CF-6D88-3042-BBB2-5938AF3BE2FA}"/>
              </a:ext>
            </a:extLst>
          </p:cNvPr>
          <p:cNvSpPr/>
          <p:nvPr/>
        </p:nvSpPr>
        <p:spPr>
          <a:xfrm>
            <a:off x="7637338" y="338291"/>
            <a:ext cx="100700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50" dirty="0">
                <a:solidFill>
                  <a:srgbClr val="0072E5"/>
                </a:solidFill>
                <a:latin typeface="LibreCaslonText"/>
              </a:rPr>
              <a:t>Brin </a:t>
            </a:r>
            <a:r>
              <a:rPr lang="en-GB" sz="1350" dirty="0">
                <a:latin typeface="LibreCaslonText"/>
              </a:rPr>
              <a:t>[</a:t>
            </a:r>
            <a:r>
              <a:rPr lang="en-GB" sz="1350" dirty="0">
                <a:solidFill>
                  <a:srgbClr val="0072E5"/>
                </a:solidFill>
                <a:latin typeface="LibreCaslonText"/>
              </a:rPr>
              <a:t>1998</a:t>
            </a:r>
            <a:r>
              <a:rPr lang="en-GB" sz="1350" dirty="0">
                <a:latin typeface="LibreCaslonText"/>
              </a:rPr>
              <a:t>] </a:t>
            </a:r>
            <a:endParaRPr lang="en-GB" sz="135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895914-D267-794B-9819-9DC0A67BBE7A}"/>
              </a:ext>
            </a:extLst>
          </p:cNvPr>
          <p:cNvSpPr/>
          <p:nvPr/>
        </p:nvSpPr>
        <p:spPr>
          <a:xfrm>
            <a:off x="6343185" y="530104"/>
            <a:ext cx="231063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50" dirty="0" err="1">
                <a:solidFill>
                  <a:srgbClr val="0072E5"/>
                </a:solidFill>
                <a:latin typeface="LibreCaslonText"/>
              </a:rPr>
              <a:t>Agichtein</a:t>
            </a:r>
            <a:r>
              <a:rPr lang="en-GB" sz="1350" dirty="0">
                <a:solidFill>
                  <a:srgbClr val="0072E5"/>
                </a:solidFill>
                <a:latin typeface="LibreCaslonText"/>
              </a:rPr>
              <a:t> and </a:t>
            </a:r>
            <a:r>
              <a:rPr lang="en-GB" sz="1350" dirty="0" err="1">
                <a:solidFill>
                  <a:srgbClr val="0072E5"/>
                </a:solidFill>
                <a:latin typeface="LibreCaslonText"/>
              </a:rPr>
              <a:t>Gravano</a:t>
            </a:r>
            <a:r>
              <a:rPr lang="en-GB" sz="1350" dirty="0">
                <a:solidFill>
                  <a:srgbClr val="0072E5"/>
                </a:solidFill>
                <a:latin typeface="LibreCaslonText"/>
              </a:rPr>
              <a:t> </a:t>
            </a:r>
            <a:r>
              <a:rPr lang="en-GB" sz="1350" dirty="0">
                <a:latin typeface="LibreCaslonText"/>
              </a:rPr>
              <a:t>[</a:t>
            </a:r>
            <a:r>
              <a:rPr lang="en-GB" sz="1350" dirty="0">
                <a:solidFill>
                  <a:srgbClr val="0072E5"/>
                </a:solidFill>
                <a:latin typeface="LibreCaslonText"/>
              </a:rPr>
              <a:t>2000</a:t>
            </a:r>
            <a:r>
              <a:rPr lang="en-GB" sz="1350" dirty="0">
                <a:latin typeface="LibreCaslonText"/>
              </a:rPr>
              <a:t>]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B512B2-BA88-FB4C-8A27-7482A161BD9D}"/>
              </a:ext>
            </a:extLst>
          </p:cNvPr>
          <p:cNvSpPr txBox="1"/>
          <p:nvPr/>
        </p:nvSpPr>
        <p:spPr>
          <a:xfrm>
            <a:off x="6504040" y="3030793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Snowball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B39E3B7-D83C-384F-84AA-508DB99628EA}"/>
              </a:ext>
            </a:extLst>
          </p:cNvPr>
          <p:cNvSpPr/>
          <p:nvPr/>
        </p:nvSpPr>
        <p:spPr>
          <a:xfrm>
            <a:off x="5798100" y="929991"/>
            <a:ext cx="3355021" cy="92157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5000" tIns="135000" rIns="135000" bIns="135000" rtlCol="0" anchor="ctr"/>
          <a:lstStyle/>
          <a:p>
            <a:r>
              <a:rPr lang="en-US" sz="1350" dirty="0">
                <a:latin typeface="Helvetica Neue" panose="02000503000000020004" pitchFamily="2" charset="0"/>
              </a:rPr>
              <a:t>Works bests with Binary relation</a:t>
            </a:r>
          </a:p>
          <a:p>
            <a:r>
              <a:rPr lang="en-US" sz="1350" dirty="0">
                <a:latin typeface="Helvetica Neue" panose="02000503000000020004" pitchFamily="2" charset="0"/>
              </a:rPr>
              <a:t>Can work with multiple mentions:</a:t>
            </a:r>
          </a:p>
          <a:p>
            <a:r>
              <a:rPr lang="en-US" sz="1350" dirty="0">
                <a:latin typeface="Helvetica Neue Light" panose="02000403000000020004" pitchFamily="2" charset="0"/>
              </a:rPr>
              <a:t>Bob </a:t>
            </a:r>
            <a:r>
              <a:rPr lang="en-US" sz="1350" u="sng" dirty="0">
                <a:latin typeface="Helvetica Neue Light" panose="02000403000000020004" pitchFamily="2" charset="0"/>
              </a:rPr>
              <a:t>born in</a:t>
            </a:r>
            <a:r>
              <a:rPr lang="en-US" sz="1350" dirty="0">
                <a:latin typeface="Helvetica Neue Light" panose="02000403000000020004" pitchFamily="2" charset="0"/>
              </a:rPr>
              <a:t> U.S.A. </a:t>
            </a:r>
            <a:r>
              <a:rPr lang="en-US" sz="1350" u="sng" dirty="0">
                <a:latin typeface="Helvetica Neue Light" panose="02000403000000020004" pitchFamily="2" charset="0"/>
              </a:rPr>
              <a:t>in</a:t>
            </a:r>
            <a:r>
              <a:rPr lang="en-US" sz="1350" dirty="0">
                <a:latin typeface="Helvetica Neue Light" panose="02000403000000020004" pitchFamily="2" charset="0"/>
              </a:rPr>
              <a:t> 1978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7694DC4-FA0A-4A4D-9BC2-C92295EDE2A7}"/>
              </a:ext>
            </a:extLst>
          </p:cNvPr>
          <p:cNvSpPr txBox="1"/>
          <p:nvPr/>
        </p:nvSpPr>
        <p:spPr>
          <a:xfrm>
            <a:off x="6472968" y="4484224"/>
            <a:ext cx="2649080" cy="64196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lIns="135000" tIns="135000" rIns="135000" bIns="135000" rtlCol="0">
            <a:spAutoFit/>
          </a:bodyPr>
          <a:lstStyle/>
          <a:p>
            <a:r>
              <a:rPr lang="en-GB" sz="1200" b="1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Goal: </a:t>
            </a:r>
            <a:r>
              <a:rPr lang="en-GB" sz="1200" dirty="0">
                <a:latin typeface="Helvetica Neue" panose="02000503000000020004" pitchFamily="2" charset="0"/>
              </a:rPr>
              <a:t>Enrich a list of Entity-relationships data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4932A86-71FE-DF42-9FB3-A5B8ED609DCA}"/>
              </a:ext>
            </a:extLst>
          </p:cNvPr>
          <p:cNvSpPr txBox="1"/>
          <p:nvPr/>
        </p:nvSpPr>
        <p:spPr>
          <a:xfrm>
            <a:off x="400525" y="947106"/>
            <a:ext cx="2959270" cy="62567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none" lIns="136800" tIns="0" rIns="136800" bIns="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Search for Information WITHIN Documents</a:t>
            </a:r>
          </a:p>
          <a:p>
            <a:r>
              <a:rPr lang="en-US" sz="1100" i="1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 Condensed Black" panose="02000503000000020004" pitchFamily="2" charset="0"/>
              </a:rPr>
              <a:t>Explore new Entities </a:t>
            </a:r>
          </a:p>
          <a:p>
            <a:r>
              <a:rPr lang="en-US" sz="1100" i="1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 Condensed Black" panose="02000503000000020004" pitchFamily="2" charset="0"/>
              </a:rPr>
              <a:t>and new ways to express relations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035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  <p:bldP spid="64" grpId="0" animBg="1"/>
      <p:bldP spid="8" grpId="0"/>
      <p:bldP spid="23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" name="Table 51">
            <a:extLst>
              <a:ext uri="{FF2B5EF4-FFF2-40B4-BE49-F238E27FC236}">
                <a16:creationId xmlns:a16="http://schemas.microsoft.com/office/drawing/2014/main" id="{C94A07A4-A7AF-D048-90AB-87FA3B4E6C53}"/>
              </a:ext>
            </a:extLst>
          </p:cNvPr>
          <p:cNvGraphicFramePr>
            <a:graphicFrameLocks noGrp="1"/>
          </p:cNvGraphicFramePr>
          <p:nvPr/>
        </p:nvGraphicFramePr>
        <p:xfrm>
          <a:off x="3433821" y="3277690"/>
          <a:ext cx="853186" cy="6256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5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5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7054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31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4310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53" name="Group 52">
            <a:extLst>
              <a:ext uri="{FF2B5EF4-FFF2-40B4-BE49-F238E27FC236}">
                <a16:creationId xmlns:a16="http://schemas.microsoft.com/office/drawing/2014/main" id="{0534F6B8-BDC7-9E40-850A-81182057C5F2}"/>
              </a:ext>
            </a:extLst>
          </p:cNvPr>
          <p:cNvGrpSpPr/>
          <p:nvPr/>
        </p:nvGrpSpPr>
        <p:grpSpPr>
          <a:xfrm>
            <a:off x="3406877" y="1946787"/>
            <a:ext cx="5335374" cy="2470664"/>
            <a:chOff x="2715642" y="1572704"/>
            <a:chExt cx="8940693" cy="4317230"/>
          </a:xfrm>
        </p:grpSpPr>
        <p:sp>
          <p:nvSpPr>
            <p:cNvPr id="54" name="Folded Corner 53">
              <a:extLst>
                <a:ext uri="{FF2B5EF4-FFF2-40B4-BE49-F238E27FC236}">
                  <a16:creationId xmlns:a16="http://schemas.microsoft.com/office/drawing/2014/main" id="{C3F4CE96-4756-724E-9B5A-0F55910F09A9}"/>
                </a:ext>
              </a:extLst>
            </p:cNvPr>
            <p:cNvSpPr/>
            <p:nvPr/>
          </p:nvSpPr>
          <p:spPr>
            <a:xfrm>
              <a:off x="2717402" y="1572704"/>
              <a:ext cx="1592611" cy="1001033"/>
            </a:xfrm>
            <a:prstGeom prst="foldedCorner">
              <a:avLst>
                <a:gd name="adj" fmla="val 31282"/>
              </a:avLst>
            </a:prstGeom>
            <a:solidFill>
              <a:schemeClr val="bg1"/>
            </a:solidFill>
            <a:ln w="3175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rgbClr val="002060"/>
                  </a:solidFill>
                  <a:latin typeface="Helvetica Neue" panose="02000503000000020004" pitchFamily="2" charset="0"/>
                  <a:ea typeface="Helvetica Neue" charset="0"/>
                  <a:cs typeface="Helvetica Neue" charset="0"/>
                </a:rPr>
                <a:t>Exemplar Tuples</a:t>
              </a:r>
              <a:endParaRPr lang="en-US" sz="1050" dirty="0">
                <a:solidFill>
                  <a:srgbClr val="002060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id="{DA2A7FA8-E5EB-0248-ABA9-D087FD121F5A}"/>
                </a:ext>
              </a:extLst>
            </p:cNvPr>
            <p:cNvSpPr/>
            <p:nvPr/>
          </p:nvSpPr>
          <p:spPr>
            <a:xfrm>
              <a:off x="10315037" y="3550311"/>
              <a:ext cx="1341298" cy="696017"/>
            </a:xfrm>
            <a:prstGeom prst="roundRect">
              <a:avLst/>
            </a:prstGeom>
            <a:solidFill>
              <a:schemeClr val="bg1"/>
            </a:solidFill>
            <a:ln w="3175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rgbClr val="002060"/>
                  </a:solidFill>
                  <a:latin typeface="Helvetica Neue" panose="02000503000000020004" pitchFamily="2" charset="0"/>
                  <a:ea typeface="Helvetica Neue" charset="0"/>
                  <a:cs typeface="Helvetica Neue" charset="0"/>
                </a:rPr>
                <a:t>Tag Entities</a:t>
              </a:r>
              <a:endParaRPr lang="en-US" sz="1050" dirty="0">
                <a:solidFill>
                  <a:srgbClr val="002060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6D55370F-D5BD-A741-80EC-763C1A17BAC6}"/>
                </a:ext>
              </a:extLst>
            </p:cNvPr>
            <p:cNvSpPr/>
            <p:nvPr/>
          </p:nvSpPr>
          <p:spPr>
            <a:xfrm>
              <a:off x="6702893" y="1725211"/>
              <a:ext cx="3391457" cy="696017"/>
            </a:xfrm>
            <a:prstGeom prst="roundRect">
              <a:avLst/>
            </a:prstGeom>
            <a:solidFill>
              <a:schemeClr val="bg1"/>
            </a:solidFill>
            <a:ln w="3175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rgbClr val="002060"/>
                  </a:solidFill>
                  <a:latin typeface="Helvetica Neue" panose="02000503000000020004" pitchFamily="2" charset="0"/>
                  <a:ea typeface="Helvetica Neue" charset="0"/>
                  <a:cs typeface="Helvetica Neue" charset="0"/>
                </a:rPr>
                <a:t>Find </a:t>
              </a:r>
              <a:r>
                <a:rPr lang="en-US" sz="1200" dirty="0" err="1">
                  <a:solidFill>
                    <a:srgbClr val="002060"/>
                  </a:solidFill>
                  <a:latin typeface="Helvetica Neue" panose="02000503000000020004" pitchFamily="2" charset="0"/>
                  <a:ea typeface="Helvetica Neue" charset="0"/>
                  <a:cs typeface="Helvetica Neue" charset="0"/>
                </a:rPr>
                <a:t>Occurences</a:t>
              </a:r>
              <a:r>
                <a:rPr lang="en-US" sz="1200" dirty="0">
                  <a:solidFill>
                    <a:srgbClr val="002060"/>
                  </a:solidFill>
                  <a:latin typeface="Helvetica Neue" panose="02000503000000020004" pitchFamily="2" charset="0"/>
                  <a:ea typeface="Helvetica Neue" charset="0"/>
                  <a:cs typeface="Helvetica Neue" charset="0"/>
                </a:rPr>
                <a:t> of Exemplar Tuples</a:t>
              </a:r>
              <a:endParaRPr lang="en-US" sz="1050" dirty="0">
                <a:solidFill>
                  <a:srgbClr val="002060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C925305B-FF60-CF47-81E3-0CDF89EC6F91}"/>
                </a:ext>
              </a:extLst>
            </p:cNvPr>
            <p:cNvSpPr/>
            <p:nvPr/>
          </p:nvSpPr>
          <p:spPr>
            <a:xfrm>
              <a:off x="7038730" y="5193917"/>
              <a:ext cx="2719782" cy="696017"/>
            </a:xfrm>
            <a:prstGeom prst="roundRect">
              <a:avLst/>
            </a:prstGeom>
            <a:solidFill>
              <a:schemeClr val="bg1"/>
            </a:solidFill>
            <a:ln w="3175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rgbClr val="002060"/>
                  </a:solidFill>
                  <a:latin typeface="Helvetica Neue" panose="02000503000000020004" pitchFamily="2" charset="0"/>
                  <a:ea typeface="Helvetica Neue" charset="0"/>
                  <a:cs typeface="Helvetica Neue" charset="0"/>
                </a:rPr>
                <a:t>Generate </a:t>
              </a:r>
              <a:r>
                <a:rPr lang="en-US" sz="1200" dirty="0" err="1">
                  <a:solidFill>
                    <a:srgbClr val="002060"/>
                  </a:solidFill>
                  <a:latin typeface="Helvetica Neue" panose="02000503000000020004" pitchFamily="2" charset="0"/>
                  <a:ea typeface="Helvetica Neue" charset="0"/>
                  <a:cs typeface="Helvetica Neue" charset="0"/>
                </a:rPr>
                <a:t>Extaction</a:t>
              </a:r>
              <a:r>
                <a:rPr lang="en-US" sz="1200" dirty="0">
                  <a:solidFill>
                    <a:srgbClr val="002060"/>
                  </a:solidFill>
                  <a:latin typeface="Helvetica Neue" panose="02000503000000020004" pitchFamily="2" charset="0"/>
                  <a:ea typeface="Helvetica Neue" charset="0"/>
                  <a:cs typeface="Helvetica Neue" charset="0"/>
                </a:rPr>
                <a:t> Patterns</a:t>
              </a:r>
              <a:endParaRPr lang="en-US" sz="1050" dirty="0">
                <a:solidFill>
                  <a:srgbClr val="002060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EDC93611-1A3A-DD48-A0D0-0F2C4180B574}"/>
                </a:ext>
              </a:extLst>
            </p:cNvPr>
            <p:cNvSpPr/>
            <p:nvPr/>
          </p:nvSpPr>
          <p:spPr>
            <a:xfrm>
              <a:off x="4387571" y="3504121"/>
              <a:ext cx="2910418" cy="742207"/>
            </a:xfrm>
            <a:prstGeom prst="roundRect">
              <a:avLst/>
            </a:prstGeom>
            <a:solidFill>
              <a:schemeClr val="bg1"/>
            </a:solidFill>
            <a:ln w="3175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rgbClr val="002060"/>
                  </a:solidFill>
                  <a:latin typeface="Helvetica Neue" panose="02000503000000020004" pitchFamily="2" charset="0"/>
                  <a:ea typeface="Helvetica Neue" charset="0"/>
                  <a:cs typeface="Helvetica Neue" charset="0"/>
                </a:rPr>
                <a:t>Generate </a:t>
              </a:r>
            </a:p>
            <a:p>
              <a:pPr algn="ctr"/>
              <a:r>
                <a:rPr lang="en-US" sz="1200" dirty="0">
                  <a:solidFill>
                    <a:srgbClr val="002060"/>
                  </a:solidFill>
                  <a:latin typeface="Helvetica Neue" panose="02000503000000020004" pitchFamily="2" charset="0"/>
                  <a:ea typeface="Helvetica Neue" charset="0"/>
                  <a:cs typeface="Helvetica Neue" charset="0"/>
                </a:rPr>
                <a:t>New Exemplar Tuples</a:t>
              </a:r>
              <a:endParaRPr lang="en-US" sz="1050" dirty="0">
                <a:solidFill>
                  <a:srgbClr val="002060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endParaRP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E943FAD3-1D0E-B147-AF15-CC4BF6BFD772}"/>
                </a:ext>
              </a:extLst>
            </p:cNvPr>
            <p:cNvCxnSpPr>
              <a:stCxn id="54" idx="3"/>
              <a:endCxn id="56" idx="1"/>
            </p:cNvCxnSpPr>
            <p:nvPr/>
          </p:nvCxnSpPr>
          <p:spPr>
            <a:xfrm flipV="1">
              <a:off x="4310013" y="2073220"/>
              <a:ext cx="2392880" cy="1"/>
            </a:xfrm>
            <a:prstGeom prst="straightConnector1">
              <a:avLst/>
            </a:prstGeom>
            <a:ln w="38100"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urved Connector 59">
              <a:extLst>
                <a:ext uri="{FF2B5EF4-FFF2-40B4-BE49-F238E27FC236}">
                  <a16:creationId xmlns:a16="http://schemas.microsoft.com/office/drawing/2014/main" id="{80B7EE6D-9E90-BA45-AC0D-10B6213B6508}"/>
                </a:ext>
              </a:extLst>
            </p:cNvPr>
            <p:cNvCxnSpPr>
              <a:stCxn id="56" idx="3"/>
              <a:endCxn id="55" idx="0"/>
            </p:cNvCxnSpPr>
            <p:nvPr/>
          </p:nvCxnSpPr>
          <p:spPr>
            <a:xfrm>
              <a:off x="10094350" y="2073220"/>
              <a:ext cx="891336" cy="1477091"/>
            </a:xfrm>
            <a:prstGeom prst="curvedConnector2">
              <a:avLst/>
            </a:prstGeom>
            <a:ln w="38100"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urved Connector 60">
              <a:extLst>
                <a:ext uri="{FF2B5EF4-FFF2-40B4-BE49-F238E27FC236}">
                  <a16:creationId xmlns:a16="http://schemas.microsoft.com/office/drawing/2014/main" id="{22F3DC28-D7FC-1A42-9980-E32D59005B10}"/>
                </a:ext>
              </a:extLst>
            </p:cNvPr>
            <p:cNvCxnSpPr>
              <a:stCxn id="55" idx="2"/>
              <a:endCxn id="57" idx="3"/>
            </p:cNvCxnSpPr>
            <p:nvPr/>
          </p:nvCxnSpPr>
          <p:spPr>
            <a:xfrm rot="5400000">
              <a:off x="9724300" y="4280540"/>
              <a:ext cx="1295598" cy="1227174"/>
            </a:xfrm>
            <a:prstGeom prst="curvedConnector2">
              <a:avLst/>
            </a:prstGeom>
            <a:ln w="38100"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urved Connector 61">
              <a:extLst>
                <a:ext uri="{FF2B5EF4-FFF2-40B4-BE49-F238E27FC236}">
                  <a16:creationId xmlns:a16="http://schemas.microsoft.com/office/drawing/2014/main" id="{ED58D8A7-1628-D34E-B15B-2842B55D5D86}"/>
                </a:ext>
              </a:extLst>
            </p:cNvPr>
            <p:cNvCxnSpPr>
              <a:stCxn id="57" idx="1"/>
              <a:endCxn id="58" idx="2"/>
            </p:cNvCxnSpPr>
            <p:nvPr/>
          </p:nvCxnSpPr>
          <p:spPr>
            <a:xfrm rot="10800000">
              <a:off x="5842780" y="4246328"/>
              <a:ext cx="1195950" cy="1295598"/>
            </a:xfrm>
            <a:prstGeom prst="curvedConnector2">
              <a:avLst/>
            </a:prstGeom>
            <a:ln w="38100"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urved Connector 62">
              <a:extLst>
                <a:ext uri="{FF2B5EF4-FFF2-40B4-BE49-F238E27FC236}">
                  <a16:creationId xmlns:a16="http://schemas.microsoft.com/office/drawing/2014/main" id="{7B2943F0-3F1E-5945-B531-292D9DB45E7D}"/>
                </a:ext>
              </a:extLst>
            </p:cNvPr>
            <p:cNvCxnSpPr>
              <a:stCxn id="58" idx="0"/>
              <a:endCxn id="56" idx="1"/>
            </p:cNvCxnSpPr>
            <p:nvPr/>
          </p:nvCxnSpPr>
          <p:spPr>
            <a:xfrm rot="5400000" flipH="1" flipV="1">
              <a:off x="5557386" y="2358615"/>
              <a:ext cx="1430901" cy="860113"/>
            </a:xfrm>
            <a:prstGeom prst="curvedConnector2">
              <a:avLst/>
            </a:prstGeom>
            <a:ln w="38100"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D0177D62-4EE6-C241-A17A-D8F84537D4C9}"/>
                </a:ext>
              </a:extLst>
            </p:cNvPr>
            <p:cNvSpPr/>
            <p:nvPr/>
          </p:nvSpPr>
          <p:spPr>
            <a:xfrm>
              <a:off x="2715642" y="5193917"/>
              <a:ext cx="1520018" cy="696017"/>
            </a:xfrm>
            <a:prstGeom prst="roundRect">
              <a:avLst/>
            </a:prstGeom>
            <a:solidFill>
              <a:schemeClr val="bg1"/>
            </a:solidFill>
            <a:ln w="3175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rgbClr val="002060"/>
                  </a:solidFill>
                  <a:latin typeface="Helvetica Neue" panose="02000503000000020004" pitchFamily="2" charset="0"/>
                  <a:ea typeface="Helvetica Neue" charset="0"/>
                  <a:cs typeface="Helvetica Neue" charset="0"/>
                </a:rPr>
                <a:t>Augment Table</a:t>
              </a:r>
              <a:endParaRPr lang="en-US" sz="1050" dirty="0">
                <a:solidFill>
                  <a:srgbClr val="002060"/>
                </a:solidFill>
                <a:latin typeface="Helvetica Neue" panose="02000503000000020004" pitchFamily="2" charset="0"/>
                <a:ea typeface="Helvetica Neue" charset="0"/>
                <a:cs typeface="Helvetica Neue" charset="0"/>
              </a:endParaRPr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030591C7-4385-EA49-B53D-AEB803646CE1}"/>
                </a:ext>
              </a:extLst>
            </p:cNvPr>
            <p:cNvCxnSpPr>
              <a:stCxn id="57" idx="1"/>
              <a:endCxn id="64" idx="3"/>
            </p:cNvCxnSpPr>
            <p:nvPr/>
          </p:nvCxnSpPr>
          <p:spPr>
            <a:xfrm flipH="1">
              <a:off x="4235660" y="5541926"/>
              <a:ext cx="2803070" cy="0"/>
            </a:xfrm>
            <a:prstGeom prst="straightConnector1">
              <a:avLst/>
            </a:prstGeom>
            <a:ln w="38100"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66" name="Table 65">
            <a:extLst>
              <a:ext uri="{FF2B5EF4-FFF2-40B4-BE49-F238E27FC236}">
                <a16:creationId xmlns:a16="http://schemas.microsoft.com/office/drawing/2014/main" id="{639D549A-EBAF-F04B-A610-868FED004D69}"/>
              </a:ext>
            </a:extLst>
          </p:cNvPr>
          <p:cNvGraphicFramePr>
            <a:graphicFrameLocks noGrp="1"/>
          </p:cNvGraphicFramePr>
          <p:nvPr/>
        </p:nvGraphicFramePr>
        <p:xfrm>
          <a:off x="3433821" y="1232999"/>
          <a:ext cx="853186" cy="6256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5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5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7054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31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431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7" name="Rectangle 66">
            <a:extLst>
              <a:ext uri="{FF2B5EF4-FFF2-40B4-BE49-F238E27FC236}">
                <a16:creationId xmlns:a16="http://schemas.microsoft.com/office/drawing/2014/main" id="{E2CAC2CF-6D88-3042-BBB2-5938AF3BE2FA}"/>
              </a:ext>
            </a:extLst>
          </p:cNvPr>
          <p:cNvSpPr/>
          <p:nvPr/>
        </p:nvSpPr>
        <p:spPr>
          <a:xfrm>
            <a:off x="7637338" y="338291"/>
            <a:ext cx="100700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50" dirty="0">
                <a:solidFill>
                  <a:srgbClr val="0072E5"/>
                </a:solidFill>
                <a:latin typeface="LibreCaslonText"/>
              </a:rPr>
              <a:t>Brin </a:t>
            </a:r>
            <a:r>
              <a:rPr lang="en-GB" sz="1350" dirty="0">
                <a:latin typeface="LibreCaslonText"/>
              </a:rPr>
              <a:t>[</a:t>
            </a:r>
            <a:r>
              <a:rPr lang="en-GB" sz="1350" dirty="0">
                <a:solidFill>
                  <a:srgbClr val="0072E5"/>
                </a:solidFill>
                <a:latin typeface="LibreCaslonText"/>
              </a:rPr>
              <a:t>1998</a:t>
            </a:r>
            <a:r>
              <a:rPr lang="en-GB" sz="1350" dirty="0">
                <a:latin typeface="LibreCaslonText"/>
              </a:rPr>
              <a:t>] </a:t>
            </a:r>
            <a:endParaRPr lang="en-GB" sz="135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895914-D267-794B-9819-9DC0A67BBE7A}"/>
              </a:ext>
            </a:extLst>
          </p:cNvPr>
          <p:cNvSpPr/>
          <p:nvPr/>
        </p:nvSpPr>
        <p:spPr>
          <a:xfrm>
            <a:off x="6343185" y="530104"/>
            <a:ext cx="231063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50" dirty="0" err="1">
                <a:solidFill>
                  <a:srgbClr val="0072E5"/>
                </a:solidFill>
                <a:latin typeface="LibreCaslonText"/>
              </a:rPr>
              <a:t>Agichtein</a:t>
            </a:r>
            <a:r>
              <a:rPr lang="en-GB" sz="1350" dirty="0">
                <a:solidFill>
                  <a:srgbClr val="0072E5"/>
                </a:solidFill>
                <a:latin typeface="LibreCaslonText"/>
              </a:rPr>
              <a:t> and </a:t>
            </a:r>
            <a:r>
              <a:rPr lang="en-GB" sz="1350" dirty="0" err="1">
                <a:solidFill>
                  <a:srgbClr val="0072E5"/>
                </a:solidFill>
                <a:latin typeface="LibreCaslonText"/>
              </a:rPr>
              <a:t>Gravano</a:t>
            </a:r>
            <a:r>
              <a:rPr lang="en-GB" sz="1350" dirty="0">
                <a:solidFill>
                  <a:srgbClr val="0072E5"/>
                </a:solidFill>
                <a:latin typeface="LibreCaslonText"/>
              </a:rPr>
              <a:t> </a:t>
            </a:r>
            <a:r>
              <a:rPr lang="en-GB" sz="1350" dirty="0">
                <a:latin typeface="LibreCaslonText"/>
              </a:rPr>
              <a:t>[</a:t>
            </a:r>
            <a:r>
              <a:rPr lang="en-GB" sz="1350" dirty="0">
                <a:solidFill>
                  <a:srgbClr val="0072E5"/>
                </a:solidFill>
                <a:latin typeface="LibreCaslonText"/>
              </a:rPr>
              <a:t>2000</a:t>
            </a:r>
            <a:r>
              <a:rPr lang="en-GB" sz="1350" dirty="0">
                <a:latin typeface="LibreCaslonText"/>
              </a:rPr>
              <a:t>]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B512B2-BA88-FB4C-8A27-7482A161BD9D}"/>
              </a:ext>
            </a:extLst>
          </p:cNvPr>
          <p:cNvSpPr txBox="1"/>
          <p:nvPr/>
        </p:nvSpPr>
        <p:spPr>
          <a:xfrm>
            <a:off x="6504040" y="3030793"/>
            <a:ext cx="8963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Helvetica Neue" panose="02000503000000020004" pitchFamily="2" charset="0"/>
                <a:cs typeface="Lao MN" pitchFamily="2" charset="0"/>
              </a:rPr>
              <a:t>Snowball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CB62667-FA70-954F-B809-D5E669F5184B}"/>
              </a:ext>
            </a:extLst>
          </p:cNvPr>
          <p:cNvSpPr txBox="1"/>
          <p:nvPr/>
        </p:nvSpPr>
        <p:spPr>
          <a:xfrm>
            <a:off x="224629" y="1202404"/>
            <a:ext cx="2874170" cy="688135"/>
          </a:xfrm>
          <a:prstGeom prst="rect">
            <a:avLst/>
          </a:prstGeom>
          <a:solidFill>
            <a:srgbClr val="C00000"/>
          </a:solidFill>
        </p:spPr>
        <p:txBody>
          <a:bodyPr wrap="square" lIns="135000" tIns="135000" rIns="135000" bIns="135000" rtlCol="0">
            <a:spAutoFit/>
          </a:bodyPr>
          <a:lstStyle/>
          <a:p>
            <a:pPr algn="ctr"/>
            <a:r>
              <a:rPr lang="en-GB" sz="1350" i="1" dirty="0">
                <a:solidFill>
                  <a:schemeClr val="bg1"/>
                </a:solidFill>
              </a:rPr>
              <a:t>How to validate the new rules extracted automatically?</a:t>
            </a:r>
            <a:endParaRPr lang="en-GB" sz="1350" dirty="0">
              <a:solidFill>
                <a:schemeClr val="bg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AFC2FA2-8D74-C942-A9AC-DD3A2C306FEC}"/>
              </a:ext>
            </a:extLst>
          </p:cNvPr>
          <p:cNvSpPr/>
          <p:nvPr/>
        </p:nvSpPr>
        <p:spPr>
          <a:xfrm>
            <a:off x="230568" y="2025257"/>
            <a:ext cx="2848129" cy="95592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5000" tIns="135000" rIns="135000" bIns="135000" rtlCol="0" anchor="ctr"/>
          <a:lstStyle/>
          <a:p>
            <a:pPr marL="257175" indent="-257175">
              <a:buFont typeface="+mj-lt"/>
              <a:buAutoNum type="arabicPeriod"/>
            </a:pPr>
            <a:r>
              <a:rPr lang="en-US" sz="135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Compare extracted rules with known tuples: </a:t>
            </a:r>
            <a:r>
              <a:rPr lang="en-US" sz="1200" dirty="0">
                <a:latin typeface="Helvetica Neue Light" panose="02000403000000020004" pitchFamily="2" charset="0"/>
              </a:rPr>
              <a:t>confidence of R is based on how many known tuples extracts</a:t>
            </a:r>
            <a:endParaRPr lang="en-US" sz="1350" dirty="0">
              <a:latin typeface="Helvetica Neue Light" panose="02000403000000020004" pitchFamily="2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5741302-C331-4341-A3E0-6B04B8975571}"/>
              </a:ext>
            </a:extLst>
          </p:cNvPr>
          <p:cNvSpPr/>
          <p:nvPr/>
        </p:nvSpPr>
        <p:spPr>
          <a:xfrm>
            <a:off x="224629" y="3158981"/>
            <a:ext cx="2848129" cy="95592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5000" tIns="135000" rIns="135000" bIns="135000" rtlCol="0" anchor="ctr"/>
          <a:lstStyle/>
          <a:p>
            <a:pPr marL="257175" indent="-257175">
              <a:buFont typeface="+mj-lt"/>
              <a:buAutoNum type="arabicPeriod" startAt="2"/>
            </a:pPr>
            <a:r>
              <a:rPr lang="en-US" sz="135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Compare extracted tuples with known rules: </a:t>
            </a:r>
            <a:r>
              <a:rPr lang="en-US" sz="1200" dirty="0">
                <a:latin typeface="Helvetica Neue Light" panose="02000403000000020004" pitchFamily="2" charset="0"/>
              </a:rPr>
              <a:t>confidence of T is based on how many known rules also extract T</a:t>
            </a:r>
            <a:endParaRPr lang="en-US" sz="1350" dirty="0">
              <a:latin typeface="Helvetica Neue Light" panose="02000403000000020004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8DEF4D-F371-0348-92D4-AD2D7C7672A6}"/>
              </a:ext>
            </a:extLst>
          </p:cNvPr>
          <p:cNvSpPr txBox="1"/>
          <p:nvPr/>
        </p:nvSpPr>
        <p:spPr>
          <a:xfrm>
            <a:off x="440531" y="4173354"/>
            <a:ext cx="2330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latin typeface="Helvetica Neue" panose="02000503000000020004" pitchFamily="2" charset="0"/>
              </a:rPr>
              <a:t>New extracted Rules and Tuples should not create contradictions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32C5266-6817-8A46-A675-17ECCB8389E3}"/>
              </a:ext>
            </a:extLst>
          </p:cNvPr>
          <p:cNvSpPr txBox="1"/>
          <p:nvPr/>
        </p:nvSpPr>
        <p:spPr>
          <a:xfrm>
            <a:off x="5361120" y="1197013"/>
            <a:ext cx="2874170" cy="688135"/>
          </a:xfrm>
          <a:prstGeom prst="rect">
            <a:avLst/>
          </a:prstGeom>
          <a:solidFill>
            <a:srgbClr val="C00000"/>
          </a:solidFill>
        </p:spPr>
        <p:txBody>
          <a:bodyPr wrap="square" lIns="135000" tIns="135000" rIns="135000" bIns="135000" rtlCol="0">
            <a:spAutoFit/>
          </a:bodyPr>
          <a:lstStyle/>
          <a:p>
            <a:pPr algn="ctr"/>
            <a:r>
              <a:rPr lang="en-GB" sz="1350" i="1" dirty="0">
                <a:solidFill>
                  <a:schemeClr val="bg1"/>
                </a:solidFill>
              </a:rPr>
              <a:t>This approach has</a:t>
            </a:r>
          </a:p>
          <a:p>
            <a:pPr algn="ctr"/>
            <a:r>
              <a:rPr lang="en-GB" sz="1350" i="1" dirty="0">
                <a:solidFill>
                  <a:schemeClr val="bg1"/>
                </a:solidFill>
              </a:rPr>
              <a:t> no “human in the loop”</a:t>
            </a:r>
            <a:endParaRPr lang="en-GB" sz="1350" dirty="0">
              <a:solidFill>
                <a:schemeClr val="bg1"/>
              </a:solidFill>
            </a:endParaRPr>
          </a:p>
        </p:txBody>
      </p:sp>
      <p:sp>
        <p:nvSpPr>
          <p:cNvPr id="31" name="Title 2">
            <a:extLst>
              <a:ext uri="{FF2B5EF4-FFF2-40B4-BE49-F238E27FC236}">
                <a16:creationId xmlns:a16="http://schemas.microsoft.com/office/drawing/2014/main" id="{E36A27C8-8B3E-2F45-B5D5-18340695A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529" y="277718"/>
            <a:ext cx="5700871" cy="1105789"/>
          </a:xfrm>
        </p:spPr>
        <p:txBody>
          <a:bodyPr/>
          <a:lstStyle/>
          <a:p>
            <a:r>
              <a:rPr lang="en-US" b="1" dirty="0">
                <a:latin typeface="Helvetica Neue" panose="02000503000000020004" pitchFamily="2" charset="0"/>
              </a:rPr>
              <a:t>Entity-relation tuples</a:t>
            </a:r>
            <a:br>
              <a:rPr lang="en-US" b="1" dirty="0">
                <a:latin typeface="Helvetica Neue" panose="02000503000000020004" pitchFamily="2" charset="0"/>
              </a:rPr>
            </a:br>
            <a:r>
              <a:rPr lang="en-GB" sz="1600" dirty="0">
                <a:latin typeface="Helvetica Neue Light" panose="02000403000000020004" pitchFamily="2" charset="0"/>
              </a:rPr>
              <a:t>Example-based extraction of Entity mentions and Relations</a:t>
            </a:r>
            <a:endParaRPr lang="en-US" sz="1600" dirty="0">
              <a:latin typeface="Helvetica Neue Light" panose="02000403000000020004" pitchFamily="2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37356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2">
            <a:extLst>
              <a:ext uri="{FF2B5EF4-FFF2-40B4-BE49-F238E27FC236}">
                <a16:creationId xmlns:a16="http://schemas.microsoft.com/office/drawing/2014/main" id="{FC8156D2-0810-DC40-96A2-B0345058A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530" y="277718"/>
            <a:ext cx="5198270" cy="1105789"/>
          </a:xfrm>
        </p:spPr>
        <p:txBody>
          <a:bodyPr/>
          <a:lstStyle/>
          <a:p>
            <a:r>
              <a:rPr lang="en-US" b="1" dirty="0">
                <a:latin typeface="Helvetica Neue" panose="02000503000000020004" pitchFamily="2" charset="0"/>
              </a:rPr>
              <a:t>Entity-extraction by Example</a:t>
            </a:r>
            <a:br>
              <a:rPr lang="en-US" b="1" dirty="0">
                <a:latin typeface="Helvetica Neue" panose="02000503000000020004" pitchFamily="2" charset="0"/>
              </a:rPr>
            </a:br>
            <a:r>
              <a:rPr lang="en-GB" sz="1800" dirty="0">
                <a:latin typeface="Helvetica Neue Light" panose="02000403000000020004" pitchFamily="2" charset="0"/>
              </a:rPr>
              <a:t>Learn extraction rules from example</a:t>
            </a:r>
            <a:endParaRPr lang="en-US" sz="1800" dirty="0">
              <a:latin typeface="Helvetica Neue Light" panose="02000403000000020004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98F0295-0359-2543-A727-3D42733CECC2}"/>
              </a:ext>
            </a:extLst>
          </p:cNvPr>
          <p:cNvSpPr/>
          <p:nvPr/>
        </p:nvSpPr>
        <p:spPr>
          <a:xfrm>
            <a:off x="3244253" y="3532414"/>
            <a:ext cx="3836905" cy="1066800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pic>
        <p:nvPicPr>
          <p:cNvPr id="25" name="Screen Shot 2017-01-13 at 10.44.24 AM.png">
            <a:extLst>
              <a:ext uri="{FF2B5EF4-FFF2-40B4-BE49-F238E27FC236}">
                <a16:creationId xmlns:a16="http://schemas.microsoft.com/office/drawing/2014/main" id="{3297AC26-641B-4D49-BA7C-D37ECC095DFD}"/>
              </a:ext>
            </a:extLst>
          </p:cNvPr>
          <p:cNvPicPr/>
          <p:nvPr/>
        </p:nvPicPr>
        <p:blipFill rotWithShape="1">
          <a:blip r:embed="rId3" cstate="screen">
            <a:clrChange>
              <a:clrFrom>
                <a:srgbClr val="F2DEDE"/>
              </a:clrFrom>
              <a:clrTo>
                <a:srgbClr val="F2DED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3995" y="1830037"/>
            <a:ext cx="5134685" cy="853227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</p:spPr>
      </p:pic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1DE3050F-D3EC-5640-A6DF-FB5117A70F42}"/>
              </a:ext>
            </a:extLst>
          </p:cNvPr>
          <p:cNvSpPr/>
          <p:nvPr/>
        </p:nvSpPr>
        <p:spPr>
          <a:xfrm>
            <a:off x="3946428" y="2986312"/>
            <a:ext cx="1329818" cy="373879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 Regular" charset="0"/>
              </a:rPr>
              <a:t>SEER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89BAFDE-818B-2845-94F3-1E3E0AABA2B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11240" y="1631099"/>
            <a:ext cx="910650" cy="91065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B2D65F3-7A0E-1D41-A3E7-921C689E091C}"/>
              </a:ext>
            </a:extLst>
          </p:cNvPr>
          <p:cNvSpPr/>
          <p:nvPr/>
        </p:nvSpPr>
        <p:spPr>
          <a:xfrm>
            <a:off x="2977554" y="1830036"/>
            <a:ext cx="533399" cy="107556"/>
          </a:xfrm>
          <a:prstGeom prst="rect">
            <a:avLst/>
          </a:prstGeom>
          <a:solidFill>
            <a:schemeClr val="accent6">
              <a:alpha val="4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5A82204-1ECF-A846-AB37-746D994A5E33}"/>
              </a:ext>
            </a:extLst>
          </p:cNvPr>
          <p:cNvSpPr/>
          <p:nvPr/>
        </p:nvSpPr>
        <p:spPr>
          <a:xfrm>
            <a:off x="5116217" y="1830036"/>
            <a:ext cx="533399" cy="107556"/>
          </a:xfrm>
          <a:prstGeom prst="rect">
            <a:avLst/>
          </a:prstGeom>
          <a:solidFill>
            <a:schemeClr val="accent6">
              <a:alpha val="4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A7C7B57-E66B-3B4A-A909-217FF0BC70CE}"/>
              </a:ext>
            </a:extLst>
          </p:cNvPr>
          <p:cNvSpPr/>
          <p:nvPr/>
        </p:nvSpPr>
        <p:spPr>
          <a:xfrm>
            <a:off x="5034574" y="2260147"/>
            <a:ext cx="1143069" cy="127775"/>
          </a:xfrm>
          <a:prstGeom prst="rect">
            <a:avLst/>
          </a:prstGeom>
          <a:solidFill>
            <a:srgbClr val="C00000">
              <a:alpha val="4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31" name="Down Arrow 30">
            <a:extLst>
              <a:ext uri="{FF2B5EF4-FFF2-40B4-BE49-F238E27FC236}">
                <a16:creationId xmlns:a16="http://schemas.microsoft.com/office/drawing/2014/main" id="{4137F375-96D2-9449-B468-ACEC72A906BF}"/>
              </a:ext>
            </a:extLst>
          </p:cNvPr>
          <p:cNvSpPr/>
          <p:nvPr/>
        </p:nvSpPr>
        <p:spPr>
          <a:xfrm>
            <a:off x="4526972" y="2688707"/>
            <a:ext cx="168729" cy="292162"/>
          </a:xfrm>
          <a:prstGeom prst="downArrow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grpSp>
        <p:nvGrpSpPr>
          <p:cNvPr id="32" name="Group 404">
            <a:extLst>
              <a:ext uri="{FF2B5EF4-FFF2-40B4-BE49-F238E27FC236}">
                <a16:creationId xmlns:a16="http://schemas.microsoft.com/office/drawing/2014/main" id="{B19F86F5-541C-3D47-962F-3EFE5B51619E}"/>
              </a:ext>
            </a:extLst>
          </p:cNvPr>
          <p:cNvGrpSpPr/>
          <p:nvPr/>
        </p:nvGrpSpPr>
        <p:grpSpPr>
          <a:xfrm>
            <a:off x="3432448" y="3606676"/>
            <a:ext cx="2012616" cy="271869"/>
            <a:chOff x="0" y="-78141"/>
            <a:chExt cx="6200757" cy="842088"/>
          </a:xfrm>
        </p:grpSpPr>
        <p:sp>
          <p:nvSpPr>
            <p:cNvPr id="33" name="Shape 402">
              <a:extLst>
                <a:ext uri="{FF2B5EF4-FFF2-40B4-BE49-F238E27FC236}">
                  <a16:creationId xmlns:a16="http://schemas.microsoft.com/office/drawing/2014/main" id="{F9CC71D0-18C2-DC4C-BC34-C82C2426BE11}"/>
                </a:ext>
              </a:extLst>
            </p:cNvPr>
            <p:cNvSpPr/>
            <p:nvPr/>
          </p:nvSpPr>
          <p:spPr>
            <a:xfrm>
              <a:off x="0" y="0"/>
              <a:ext cx="4836972" cy="685800"/>
            </a:xfrm>
            <a:prstGeom prst="roundRect">
              <a:avLst>
                <a:gd name="adj" fmla="val 13100"/>
              </a:avLst>
            </a:prstGeom>
            <a:solidFill>
              <a:srgbClr val="F3B283"/>
            </a:solidFill>
            <a:ln w="25400" cap="flat">
              <a:solidFill>
                <a:srgbClr val="7D715C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1300480">
                <a:spcBef>
                  <a:spcPts val="2000"/>
                </a:spcBef>
              </a:lvl1pPr>
            </a:lstStyle>
            <a:p>
              <a:pPr lvl="0">
                <a:defRPr sz="1800"/>
              </a:pPr>
              <a:r>
                <a:rPr sz="1100" dirty="0">
                  <a:latin typeface="Helvetica Neue Regular" charset="0"/>
                </a:rPr>
                <a:t>P: Percentage = 1.0</a:t>
              </a:r>
            </a:p>
          </p:txBody>
        </p:sp>
        <p:sp>
          <p:nvSpPr>
            <p:cNvPr id="34" name="Shape 403">
              <a:extLst>
                <a:ext uri="{FF2B5EF4-FFF2-40B4-BE49-F238E27FC236}">
                  <a16:creationId xmlns:a16="http://schemas.microsoft.com/office/drawing/2014/main" id="{E7827308-F6A9-AA4F-B725-E5906D15FC15}"/>
                </a:ext>
              </a:extLst>
            </p:cNvPr>
            <p:cNvSpPr/>
            <p:nvPr/>
          </p:nvSpPr>
          <p:spPr>
            <a:xfrm>
              <a:off x="4901862" y="-78141"/>
              <a:ext cx="1298895" cy="842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/>
              </a:pPr>
              <a:r>
                <a:rPr sz="1100" dirty="0">
                  <a:latin typeface="Helvetica Neue Regular" charset="0"/>
                </a:rPr>
                <a:t>= 1.0</a:t>
              </a:r>
            </a:p>
          </p:txBody>
        </p:sp>
      </p:grpSp>
      <p:grpSp>
        <p:nvGrpSpPr>
          <p:cNvPr id="35" name="Group 411">
            <a:extLst>
              <a:ext uri="{FF2B5EF4-FFF2-40B4-BE49-F238E27FC236}">
                <a16:creationId xmlns:a16="http://schemas.microsoft.com/office/drawing/2014/main" id="{AD7D8A8D-1F3C-4B47-9246-37A512B14013}"/>
              </a:ext>
            </a:extLst>
          </p:cNvPr>
          <p:cNvGrpSpPr/>
          <p:nvPr/>
        </p:nvGrpSpPr>
        <p:grpSpPr>
          <a:xfrm>
            <a:off x="3432448" y="3888901"/>
            <a:ext cx="2957697" cy="271869"/>
            <a:chOff x="0" y="-163585"/>
            <a:chExt cx="9574110" cy="974314"/>
          </a:xfrm>
        </p:grpSpPr>
        <p:sp>
          <p:nvSpPr>
            <p:cNvPr id="36" name="Shape 408">
              <a:extLst>
                <a:ext uri="{FF2B5EF4-FFF2-40B4-BE49-F238E27FC236}">
                  <a16:creationId xmlns:a16="http://schemas.microsoft.com/office/drawing/2014/main" id="{39F4B229-0953-1D41-B78F-F8A32B9FFCD8}"/>
                </a:ext>
              </a:extLst>
            </p:cNvPr>
            <p:cNvSpPr/>
            <p:nvPr/>
          </p:nvSpPr>
          <p:spPr>
            <a:xfrm>
              <a:off x="0" y="12700"/>
              <a:ext cx="3413683" cy="685800"/>
            </a:xfrm>
            <a:prstGeom prst="roundRect">
              <a:avLst>
                <a:gd name="adj" fmla="val 15409"/>
              </a:avLst>
            </a:prstGeom>
            <a:solidFill>
              <a:srgbClr val="BAB6FE">
                <a:alpha val="47000"/>
              </a:srgbClr>
            </a:solidFill>
            <a:ln w="25400" cap="flat">
              <a:solidFill>
                <a:srgbClr val="7E7BAC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1300480">
                <a:spcBef>
                  <a:spcPts val="2000"/>
                </a:spcBef>
              </a:lvl1pPr>
            </a:lstStyle>
            <a:p>
              <a:pPr lvl="0">
                <a:defRPr sz="1800"/>
              </a:pPr>
              <a:r>
                <a:rPr sz="1100" dirty="0">
                  <a:latin typeface="Helvetica Neue Regular" charset="0"/>
                </a:rPr>
                <a:t>D: {5, 6} = 0.4</a:t>
              </a:r>
            </a:p>
          </p:txBody>
        </p:sp>
        <p:sp>
          <p:nvSpPr>
            <p:cNvPr id="37" name="Shape 409">
              <a:extLst>
                <a:ext uri="{FF2B5EF4-FFF2-40B4-BE49-F238E27FC236}">
                  <a16:creationId xmlns:a16="http://schemas.microsoft.com/office/drawing/2014/main" id="{3E50272F-232C-5E4B-BD45-99E33D0FFEDE}"/>
                </a:ext>
              </a:extLst>
            </p:cNvPr>
            <p:cNvSpPr/>
            <p:nvPr/>
          </p:nvSpPr>
          <p:spPr>
            <a:xfrm>
              <a:off x="8209417" y="-163585"/>
              <a:ext cx="1364693" cy="9743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/>
              </a:pPr>
              <a:r>
                <a:rPr sz="1100" dirty="0">
                  <a:latin typeface="Helvetica Neue Regular" charset="0"/>
                </a:rPr>
                <a:t>= 0.4</a:t>
              </a:r>
            </a:p>
          </p:txBody>
        </p:sp>
        <p:sp>
          <p:nvSpPr>
            <p:cNvPr id="38" name="Shape 410">
              <a:extLst>
                <a:ext uri="{FF2B5EF4-FFF2-40B4-BE49-F238E27FC236}">
                  <a16:creationId xmlns:a16="http://schemas.microsoft.com/office/drawing/2014/main" id="{28299B1E-1C57-A145-864E-5026DD3CCA9C}"/>
                </a:ext>
              </a:extLst>
            </p:cNvPr>
            <p:cNvSpPr/>
            <p:nvPr/>
          </p:nvSpPr>
          <p:spPr>
            <a:xfrm>
              <a:off x="3523350" y="12700"/>
              <a:ext cx="4686063" cy="685800"/>
            </a:xfrm>
            <a:prstGeom prst="roundRect">
              <a:avLst>
                <a:gd name="adj" fmla="val 15409"/>
              </a:avLst>
            </a:prstGeom>
            <a:solidFill>
              <a:srgbClr val="BAB6FE">
                <a:alpha val="47000"/>
              </a:srgbClr>
            </a:solidFill>
            <a:ln w="25400" cap="flat">
              <a:solidFill>
                <a:srgbClr val="7E7BAC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1300480">
                <a:spcBef>
                  <a:spcPts val="2000"/>
                </a:spcBef>
              </a:lvl1pPr>
            </a:lstStyle>
            <a:p>
              <a:pPr lvl="0">
                <a:defRPr sz="1800"/>
              </a:pPr>
              <a:r>
                <a:rPr sz="1100" dirty="0">
                  <a:latin typeface="Helvetica Neue Regular" charset="0"/>
                </a:rPr>
                <a:t>D: {percent, %} = 0.4</a:t>
              </a:r>
            </a:p>
          </p:txBody>
        </p:sp>
      </p:grpSp>
      <p:grpSp>
        <p:nvGrpSpPr>
          <p:cNvPr id="39" name="Group 415">
            <a:extLst>
              <a:ext uri="{FF2B5EF4-FFF2-40B4-BE49-F238E27FC236}">
                <a16:creationId xmlns:a16="http://schemas.microsoft.com/office/drawing/2014/main" id="{593E3497-078B-7A42-86E4-1EF21084E033}"/>
              </a:ext>
            </a:extLst>
          </p:cNvPr>
          <p:cNvGrpSpPr/>
          <p:nvPr/>
        </p:nvGrpSpPr>
        <p:grpSpPr>
          <a:xfrm>
            <a:off x="3419453" y="4210309"/>
            <a:ext cx="3248970" cy="271869"/>
            <a:chOff x="-12200" y="-105374"/>
            <a:chExt cx="9562671" cy="896554"/>
          </a:xfrm>
        </p:grpSpPr>
        <p:sp>
          <p:nvSpPr>
            <p:cNvPr id="40" name="Shape 412">
              <a:extLst>
                <a:ext uri="{FF2B5EF4-FFF2-40B4-BE49-F238E27FC236}">
                  <a16:creationId xmlns:a16="http://schemas.microsoft.com/office/drawing/2014/main" id="{750B631F-F2A0-B045-9F92-AE55549935FF}"/>
                </a:ext>
              </a:extLst>
            </p:cNvPr>
            <p:cNvSpPr/>
            <p:nvPr/>
          </p:nvSpPr>
          <p:spPr>
            <a:xfrm>
              <a:off x="-12200" y="-10843"/>
              <a:ext cx="3580996" cy="685799"/>
            </a:xfrm>
            <a:prstGeom prst="roundRect">
              <a:avLst>
                <a:gd name="adj" fmla="val 16143"/>
              </a:avLst>
            </a:prstGeom>
            <a:solidFill>
              <a:srgbClr val="FFFF00">
                <a:alpha val="52999"/>
              </a:srgbClr>
            </a:solidFill>
            <a:ln w="25400" cap="flat">
              <a:solidFill>
                <a:srgbClr val="E0E000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1300480">
                <a:spcBef>
                  <a:spcPts val="2000"/>
                </a:spcBef>
              </a:lvl1pPr>
            </a:lstStyle>
            <a:p>
              <a:pPr lvl="0">
                <a:defRPr sz="1800"/>
              </a:pPr>
              <a:r>
                <a:rPr sz="1100" dirty="0">
                  <a:latin typeface="Helvetica Neue Regular" charset="0"/>
                </a:rPr>
                <a:t>R: [0-9]+ = 0.2</a:t>
              </a:r>
            </a:p>
          </p:txBody>
        </p:sp>
        <p:sp>
          <p:nvSpPr>
            <p:cNvPr id="41" name="Shape 413">
              <a:extLst>
                <a:ext uri="{FF2B5EF4-FFF2-40B4-BE49-F238E27FC236}">
                  <a16:creationId xmlns:a16="http://schemas.microsoft.com/office/drawing/2014/main" id="{35E544E7-371D-C84B-AFF0-7C10CC4FCE80}"/>
                </a:ext>
              </a:extLst>
            </p:cNvPr>
            <p:cNvSpPr/>
            <p:nvPr/>
          </p:nvSpPr>
          <p:spPr>
            <a:xfrm>
              <a:off x="8309608" y="-105374"/>
              <a:ext cx="1240863" cy="8965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/>
              </a:pPr>
              <a:r>
                <a:rPr sz="1100" dirty="0">
                  <a:latin typeface="Helvetica Neue Regular" charset="0"/>
                </a:rPr>
                <a:t>= 0.3</a:t>
              </a:r>
            </a:p>
          </p:txBody>
        </p:sp>
        <p:sp>
          <p:nvSpPr>
            <p:cNvPr id="42" name="Shape 414">
              <a:extLst>
                <a:ext uri="{FF2B5EF4-FFF2-40B4-BE49-F238E27FC236}">
                  <a16:creationId xmlns:a16="http://schemas.microsoft.com/office/drawing/2014/main" id="{F06A8E5C-DEB1-D84E-BEF6-0D36C08ECE00}"/>
                </a:ext>
              </a:extLst>
            </p:cNvPr>
            <p:cNvSpPr/>
            <p:nvPr/>
          </p:nvSpPr>
          <p:spPr>
            <a:xfrm>
              <a:off x="3711058" y="-27959"/>
              <a:ext cx="4482133" cy="686317"/>
            </a:xfrm>
            <a:prstGeom prst="roundRect">
              <a:avLst>
                <a:gd name="adj" fmla="val 15409"/>
              </a:avLst>
            </a:prstGeom>
            <a:solidFill>
              <a:srgbClr val="BAB6FE">
                <a:alpha val="47000"/>
              </a:srgbClr>
            </a:solidFill>
            <a:ln w="25400" cap="flat">
              <a:solidFill>
                <a:srgbClr val="7E7BAC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1300480">
                <a:spcBef>
                  <a:spcPts val="2000"/>
                </a:spcBef>
              </a:lvl1pPr>
            </a:lstStyle>
            <a:p>
              <a:pPr lvl="0">
                <a:defRPr sz="1800"/>
              </a:pPr>
              <a:r>
                <a:rPr sz="1100" dirty="0">
                  <a:latin typeface="Helvetica Neue Regular" charset="0"/>
                </a:rPr>
                <a:t>D: {percent, %} = 0.4</a:t>
              </a:r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9FF30D66-1B83-C94C-9471-11BBA895875D}"/>
              </a:ext>
            </a:extLst>
          </p:cNvPr>
          <p:cNvSpPr/>
          <p:nvPr/>
        </p:nvSpPr>
        <p:spPr>
          <a:xfrm>
            <a:off x="985520" y="3541698"/>
            <a:ext cx="1992033" cy="587756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5000" tIns="135000" rIns="135000" bIns="135000" rtlCol="0" anchor="ctr"/>
          <a:lstStyle/>
          <a:p>
            <a:pPr algn="ctr"/>
            <a:r>
              <a:rPr lang="en-US" sz="1400" dirty="0">
                <a:latin typeface="Helvetica Neue" panose="02000503000000020004" pitchFamily="2" charset="0"/>
              </a:rPr>
              <a:t>Output: Extraction rules</a:t>
            </a:r>
          </a:p>
        </p:txBody>
      </p:sp>
      <p:sp>
        <p:nvSpPr>
          <p:cNvPr id="44" name="Content Placeholder 5">
            <a:extLst>
              <a:ext uri="{FF2B5EF4-FFF2-40B4-BE49-F238E27FC236}">
                <a16:creationId xmlns:a16="http://schemas.microsoft.com/office/drawing/2014/main" id="{13F5D9AD-BF1C-C64F-A8E7-C5C34FE83067}"/>
              </a:ext>
            </a:extLst>
          </p:cNvPr>
          <p:cNvSpPr txBox="1">
            <a:spLocks/>
          </p:cNvSpPr>
          <p:nvPr/>
        </p:nvSpPr>
        <p:spPr>
          <a:xfrm>
            <a:off x="6782453" y="400399"/>
            <a:ext cx="2151063" cy="430213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285750" indent="-285750" algn="l" defTabSz="914318" rtl="0" eaLnBrk="1" latinLnBrk="0" hangingPunct="1">
              <a:lnSpc>
                <a:spcPct val="120000"/>
              </a:lnSpc>
              <a:spcBef>
                <a:spcPts val="1000"/>
              </a:spcBef>
              <a:buFontTx/>
              <a:buBlip>
                <a:blip r:embed="rId5"/>
              </a:buBlip>
              <a:defRPr sz="16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3888" indent="-28575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Tx/>
              <a:buBlip>
                <a:blip r:embed="rId5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8525" indent="-17145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Tx/>
              <a:buBlip>
                <a:blip r:embed="rId6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3638" indent="-17145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Tx/>
              <a:buBlip>
                <a:blip r:embed="rId6"/>
              </a:buBlip>
              <a:tabLst>
                <a:tab pos="1163638" algn="l"/>
              </a:tabLst>
              <a:defRPr sz="10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63638" indent="-17145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Tx/>
              <a:buBlip>
                <a:blip r:embed="rId6"/>
              </a:buBlip>
              <a:defRPr sz="100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rgbClr val="285096"/>
                </a:solidFill>
              </a:rPr>
              <a:t>Hanafi </a:t>
            </a:r>
            <a:r>
              <a:rPr lang="en-US" sz="1400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 [</a:t>
            </a:r>
            <a:r>
              <a:rPr lang="en-US" sz="1400" dirty="0">
                <a:solidFill>
                  <a:srgbClr val="285096"/>
                </a:solidFill>
              </a:rPr>
              <a:t>2017]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8FDC71B-0166-484C-8801-75C81BD0FFC6}"/>
              </a:ext>
            </a:extLst>
          </p:cNvPr>
          <p:cNvSpPr/>
          <p:nvPr/>
        </p:nvSpPr>
        <p:spPr>
          <a:xfrm>
            <a:off x="5798100" y="929992"/>
            <a:ext cx="3355021" cy="70110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5000" tIns="135000" rIns="135000" bIns="135000" rtlCol="0" anchor="ctr"/>
          <a:lstStyle/>
          <a:p>
            <a:r>
              <a:rPr lang="en-US" sz="1350" dirty="0">
                <a:latin typeface="Helvetica Neue" panose="02000503000000020004" pitchFamily="2" charset="0"/>
              </a:rPr>
              <a:t>Allow to match from text </a:t>
            </a:r>
          </a:p>
          <a:p>
            <a:r>
              <a:rPr lang="en-US" sz="1350" dirty="0">
                <a:latin typeface="Helvetica Neue" panose="02000503000000020004" pitchFamily="2" charset="0"/>
              </a:rPr>
              <a:t>both Positive and Negative examples</a:t>
            </a:r>
            <a:endParaRPr lang="en-US" sz="1350" dirty="0">
              <a:latin typeface="Helvetica Neue Light" panose="02000403000000020004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BBFE1A0-FE41-FC4E-B6C2-7D131E3F5038}"/>
              </a:ext>
            </a:extLst>
          </p:cNvPr>
          <p:cNvSpPr txBox="1"/>
          <p:nvPr/>
        </p:nvSpPr>
        <p:spPr>
          <a:xfrm>
            <a:off x="175329" y="2571750"/>
            <a:ext cx="1620383" cy="68813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lIns="135000" tIns="135000" rIns="135000" bIns="135000" rtlCol="0">
            <a:spAutoFit/>
          </a:bodyPr>
          <a:lstStyle/>
          <a:p>
            <a:r>
              <a:rPr lang="en-GB" sz="1350" b="1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Goal: </a:t>
            </a:r>
            <a:r>
              <a:rPr lang="en-GB" sz="1350" dirty="0">
                <a:latin typeface="Helvetica Neue" panose="02000503000000020004" pitchFamily="2" charset="0"/>
              </a:rPr>
              <a:t>Supervised Extraction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985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448 1.97531E-6 L -0.1993 0.04012 C -0.17917 0.04907 -0.16163 0.05401 -0.13212 0.05401 C -0.10382 0.05401 -0.08489 0.04907 -0.06614 0.04012 L -1.11111E-6 1.97531E-6 " pathEditMode="relative" rAng="0" ptsTypes="AAAAA">
                                      <p:cBhvr>
                                        <p:cTn id="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15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494 1.97531E-6 L -0.37709 0.04012 C -0.34809 0.04907 -0.30504 0.05401 -0.2599 0.05401 C -0.20834 0.05401 -0.16737 0.04907 -0.1382 0.04012 L 4.72222E-6 1.97531E-6 " pathEditMode="relative" rAng="0" ptsTypes="AAAAA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47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7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0833 -1.85185E-6 L -0.37239 0.04013 C -0.34375 0.04908 -0.30104 0.05401 -0.25642 0.05401 C -0.20555 0.05401 -0.16493 0.04908 -0.13646 0.04013 L -8.33333E-7 -1.85185E-6 " pathEditMode="relative" rAng="0" ptsTypes="AAAAA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17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43" grpId="0" animBg="1"/>
      <p:bldP spid="45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2">
            <a:extLst>
              <a:ext uri="{FF2B5EF4-FFF2-40B4-BE49-F238E27FC236}">
                <a16:creationId xmlns:a16="http://schemas.microsoft.com/office/drawing/2014/main" id="{FC8156D2-0810-DC40-96A2-B0345058A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530" y="277718"/>
            <a:ext cx="5198270" cy="1105789"/>
          </a:xfrm>
        </p:spPr>
        <p:txBody>
          <a:bodyPr/>
          <a:lstStyle/>
          <a:p>
            <a:r>
              <a:rPr lang="en-US" b="1" dirty="0">
                <a:latin typeface="Helvetica Neue" panose="02000503000000020004" pitchFamily="2" charset="0"/>
              </a:rPr>
              <a:t>Matching Rules</a:t>
            </a:r>
            <a:br>
              <a:rPr lang="en-US" b="1" dirty="0">
                <a:latin typeface="Helvetica Neue" panose="02000503000000020004" pitchFamily="2" charset="0"/>
              </a:rPr>
            </a:br>
            <a:r>
              <a:rPr lang="en-GB" sz="1800" dirty="0">
                <a:latin typeface="Helvetica Neue Light" panose="02000403000000020004" pitchFamily="2" charset="0"/>
              </a:rPr>
              <a:t>From string tokens to “semantics”</a:t>
            </a:r>
            <a:endParaRPr lang="en-US" sz="1800" dirty="0">
              <a:latin typeface="Helvetica Neue Light" panose="02000403000000020004" pitchFamily="2" charset="0"/>
            </a:endParaRPr>
          </a:p>
        </p:txBody>
      </p:sp>
      <p:sp>
        <p:nvSpPr>
          <p:cNvPr id="44" name="Content Placeholder 5">
            <a:extLst>
              <a:ext uri="{FF2B5EF4-FFF2-40B4-BE49-F238E27FC236}">
                <a16:creationId xmlns:a16="http://schemas.microsoft.com/office/drawing/2014/main" id="{13F5D9AD-BF1C-C64F-A8E7-C5C34FE83067}"/>
              </a:ext>
            </a:extLst>
          </p:cNvPr>
          <p:cNvSpPr txBox="1">
            <a:spLocks/>
          </p:cNvSpPr>
          <p:nvPr/>
        </p:nvSpPr>
        <p:spPr>
          <a:xfrm>
            <a:off x="6782453" y="400399"/>
            <a:ext cx="2151063" cy="430213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285750" indent="-285750" algn="l" defTabSz="914318" rtl="0" eaLnBrk="1" latinLnBrk="0" hangingPunct="1">
              <a:lnSpc>
                <a:spcPct val="120000"/>
              </a:lnSpc>
              <a:spcBef>
                <a:spcPts val="1000"/>
              </a:spcBef>
              <a:buFontTx/>
              <a:buBlip>
                <a:blip r:embed="rId3"/>
              </a:buBlip>
              <a:defRPr sz="16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3888" indent="-28575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8525" indent="-17145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Tx/>
              <a:buBlip>
                <a:blip r:embed="rId4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3638" indent="-17145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Tx/>
              <a:buBlip>
                <a:blip r:embed="rId4"/>
              </a:buBlip>
              <a:tabLst>
                <a:tab pos="1163638" algn="l"/>
              </a:tabLst>
              <a:defRPr sz="10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63638" indent="-17145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Tx/>
              <a:buBlip>
                <a:blip r:embed="rId4"/>
              </a:buBlip>
              <a:defRPr sz="100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rgbClr val="285096"/>
                </a:solidFill>
              </a:rPr>
              <a:t>Hanafi </a:t>
            </a:r>
            <a:r>
              <a:rPr lang="en-US" sz="1400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 [</a:t>
            </a:r>
            <a:r>
              <a:rPr lang="en-US" sz="1400" dirty="0">
                <a:solidFill>
                  <a:srgbClr val="285096"/>
                </a:solidFill>
              </a:rPr>
              <a:t>2017]</a:t>
            </a:r>
          </a:p>
        </p:txBody>
      </p:sp>
      <p:sp>
        <p:nvSpPr>
          <p:cNvPr id="5" name="Shape 203">
            <a:extLst>
              <a:ext uri="{FF2B5EF4-FFF2-40B4-BE49-F238E27FC236}">
                <a16:creationId xmlns:a16="http://schemas.microsoft.com/office/drawing/2014/main" id="{E085A161-02A2-8649-B030-447270546BE4}"/>
              </a:ext>
            </a:extLst>
          </p:cNvPr>
          <p:cNvSpPr/>
          <p:nvPr/>
        </p:nvSpPr>
        <p:spPr>
          <a:xfrm>
            <a:off x="1529074" y="1421012"/>
            <a:ext cx="2110667" cy="3360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 b="0"/>
            </a:pPr>
            <a:r>
              <a:rPr sz="1425" dirty="0">
                <a:latin typeface="Helvetica Neue" panose="02000503000000020004" pitchFamily="2" charset="0"/>
              </a:rPr>
              <a:t>5 percent up</a:t>
            </a:r>
            <a:r>
              <a:rPr lang="en-US" sz="1425" dirty="0">
                <a:latin typeface="Helvetica Neue" panose="02000503000000020004" pitchFamily="2" charset="0"/>
              </a:rPr>
              <a:t> in  Dubai</a:t>
            </a:r>
            <a:endParaRPr sz="1425" dirty="0">
              <a:latin typeface="Helvetica Neue" panose="02000503000000020004" pitchFamily="2" charset="0"/>
            </a:endParaRPr>
          </a:p>
        </p:txBody>
      </p:sp>
      <p:sp>
        <p:nvSpPr>
          <p:cNvPr id="6" name="Shape 204">
            <a:extLst>
              <a:ext uri="{FF2B5EF4-FFF2-40B4-BE49-F238E27FC236}">
                <a16:creationId xmlns:a16="http://schemas.microsoft.com/office/drawing/2014/main" id="{C8933176-408B-2244-867A-3F16EA68FF04}"/>
              </a:ext>
            </a:extLst>
          </p:cNvPr>
          <p:cNvSpPr/>
          <p:nvPr/>
        </p:nvSpPr>
        <p:spPr>
          <a:xfrm>
            <a:off x="528852" y="1418441"/>
            <a:ext cx="1000221" cy="336042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l" defTabSz="1300480">
              <a:spcBef>
                <a:spcPts val="2000"/>
              </a:spcBef>
              <a:defRPr sz="2800"/>
            </a:lvl1pPr>
          </a:lstStyle>
          <a:p>
            <a:pPr lvl="0">
              <a:defRPr sz="1800"/>
            </a:pPr>
            <a:r>
              <a:rPr sz="1600" dirty="0">
                <a:latin typeface="Helvetica Neue" panose="02000503000000020004" pitchFamily="2" charset="0"/>
              </a:rPr>
              <a:t>Example:</a:t>
            </a:r>
          </a:p>
        </p:txBody>
      </p:sp>
      <p:sp>
        <p:nvSpPr>
          <p:cNvPr id="7" name="Shape 191">
            <a:extLst>
              <a:ext uri="{FF2B5EF4-FFF2-40B4-BE49-F238E27FC236}">
                <a16:creationId xmlns:a16="http://schemas.microsoft.com/office/drawing/2014/main" id="{C74E6E51-881E-4040-A27A-B42C10CF00E8}"/>
              </a:ext>
            </a:extLst>
          </p:cNvPr>
          <p:cNvSpPr/>
          <p:nvPr/>
        </p:nvSpPr>
        <p:spPr>
          <a:xfrm>
            <a:off x="436267" y="1936477"/>
            <a:ext cx="264468" cy="309415"/>
          </a:xfrm>
          <a:prstGeom prst="rect">
            <a:avLst/>
          </a:prstGeom>
          <a:solidFill>
            <a:srgbClr val="FFFFFF"/>
          </a:solidFill>
          <a:ln w="9525">
            <a:solidFill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1300480">
              <a:spcBef>
                <a:spcPts val="2000"/>
              </a:spcBef>
              <a:defRPr sz="3000"/>
            </a:lvl1pPr>
          </a:lstStyle>
          <a:p>
            <a:pPr algn="ctr">
              <a:defRPr sz="1800"/>
            </a:pPr>
            <a:r>
              <a:rPr sz="1800" kern="0">
                <a:solidFill>
                  <a:sysClr val="windowText" lastClr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5</a:t>
            </a:r>
          </a:p>
        </p:txBody>
      </p:sp>
      <p:sp>
        <p:nvSpPr>
          <p:cNvPr id="8" name="Shape 193">
            <a:extLst>
              <a:ext uri="{FF2B5EF4-FFF2-40B4-BE49-F238E27FC236}">
                <a16:creationId xmlns:a16="http://schemas.microsoft.com/office/drawing/2014/main" id="{A0A3C0F7-9E0B-AE49-A4CC-63BAD3AD337E}"/>
              </a:ext>
            </a:extLst>
          </p:cNvPr>
          <p:cNvSpPr/>
          <p:nvPr/>
        </p:nvSpPr>
        <p:spPr>
          <a:xfrm>
            <a:off x="952147" y="2575205"/>
            <a:ext cx="1078031" cy="204301"/>
          </a:xfrm>
          <a:prstGeom prst="roundRect">
            <a:avLst>
              <a:gd name="adj" fmla="val 23778"/>
            </a:avLst>
          </a:prstGeom>
          <a:solidFill>
            <a:srgbClr val="297FD5">
              <a:alpha val="47000"/>
            </a:srgbClr>
          </a:solidFill>
          <a:ln w="25400">
            <a:solidFill>
              <a:srgbClr val="1F5FA0"/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1300480">
              <a:lnSpc>
                <a:spcPct val="90000"/>
              </a:lnSpc>
              <a:spcBef>
                <a:spcPts val="2000"/>
              </a:spcBef>
              <a:defRPr sz="2000"/>
            </a:lvl1pPr>
          </a:lstStyle>
          <a:p>
            <a:pPr algn="ctr">
              <a:defRPr sz="1800"/>
            </a:pPr>
            <a:r>
              <a:rPr sz="1200" kern="0">
                <a:solidFill>
                  <a:sysClr val="windowText" lastClr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L: ‘5’</a:t>
            </a:r>
          </a:p>
        </p:txBody>
      </p:sp>
      <p:sp>
        <p:nvSpPr>
          <p:cNvPr id="9" name="Shape 194">
            <a:extLst>
              <a:ext uri="{FF2B5EF4-FFF2-40B4-BE49-F238E27FC236}">
                <a16:creationId xmlns:a16="http://schemas.microsoft.com/office/drawing/2014/main" id="{84CE3792-0BB0-F045-BC15-B2D654A3A359}"/>
              </a:ext>
            </a:extLst>
          </p:cNvPr>
          <p:cNvSpPr/>
          <p:nvPr/>
        </p:nvSpPr>
        <p:spPr>
          <a:xfrm>
            <a:off x="952147" y="2883345"/>
            <a:ext cx="1078031" cy="208538"/>
          </a:xfrm>
          <a:prstGeom prst="roundRect">
            <a:avLst>
              <a:gd name="adj" fmla="val 24910"/>
            </a:avLst>
          </a:prstGeom>
          <a:solidFill>
            <a:srgbClr val="FFFF00">
              <a:alpha val="52999"/>
            </a:srgbClr>
          </a:solidFill>
          <a:ln w="25400">
            <a:solidFill>
              <a:srgbClr val="E0E000"/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1300480">
              <a:lnSpc>
                <a:spcPct val="90000"/>
              </a:lnSpc>
              <a:spcBef>
                <a:spcPts val="2000"/>
              </a:spcBef>
              <a:defRPr sz="2000"/>
            </a:lvl1pPr>
          </a:lstStyle>
          <a:p>
            <a:pPr algn="ctr">
              <a:defRPr sz="1800"/>
            </a:pPr>
            <a:r>
              <a:rPr sz="1200" kern="0">
                <a:solidFill>
                  <a:sysClr val="windowText" lastClr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R: [0-9]+</a:t>
            </a:r>
          </a:p>
        </p:txBody>
      </p:sp>
      <p:sp>
        <p:nvSpPr>
          <p:cNvPr id="10" name="Shape 201">
            <a:extLst>
              <a:ext uri="{FF2B5EF4-FFF2-40B4-BE49-F238E27FC236}">
                <a16:creationId xmlns:a16="http://schemas.microsoft.com/office/drawing/2014/main" id="{5CAA452D-31C9-0B42-8537-CD8FC98BB122}"/>
              </a:ext>
            </a:extLst>
          </p:cNvPr>
          <p:cNvSpPr/>
          <p:nvPr/>
        </p:nvSpPr>
        <p:spPr>
          <a:xfrm>
            <a:off x="952148" y="1925995"/>
            <a:ext cx="1078029" cy="225953"/>
          </a:xfrm>
          <a:prstGeom prst="roundRect">
            <a:avLst>
              <a:gd name="adj" fmla="val 20215"/>
            </a:avLst>
          </a:prstGeom>
          <a:solidFill>
            <a:srgbClr val="F3B283"/>
          </a:solidFill>
          <a:ln w="25400">
            <a:solidFill>
              <a:srgbClr val="7D715C"/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1300480">
              <a:lnSpc>
                <a:spcPct val="90000"/>
              </a:lnSpc>
              <a:spcBef>
                <a:spcPts val="2000"/>
              </a:spcBef>
              <a:defRPr sz="2000"/>
            </a:lvl1pPr>
          </a:lstStyle>
          <a:p>
            <a:pPr algn="ctr">
              <a:defRPr sz="1800"/>
            </a:pPr>
            <a:r>
              <a:rPr sz="1200" kern="0">
                <a:solidFill>
                  <a:sysClr val="windowText" lastClr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P: Number</a:t>
            </a:r>
          </a:p>
        </p:txBody>
      </p:sp>
      <p:sp>
        <p:nvSpPr>
          <p:cNvPr id="11" name="Shape 210">
            <a:extLst>
              <a:ext uri="{FF2B5EF4-FFF2-40B4-BE49-F238E27FC236}">
                <a16:creationId xmlns:a16="http://schemas.microsoft.com/office/drawing/2014/main" id="{B20EFBB5-7B63-6E46-AD9C-114DE499B45E}"/>
              </a:ext>
            </a:extLst>
          </p:cNvPr>
          <p:cNvSpPr/>
          <p:nvPr/>
        </p:nvSpPr>
        <p:spPr>
          <a:xfrm>
            <a:off x="952148" y="2245892"/>
            <a:ext cx="1078029" cy="235369"/>
          </a:xfrm>
          <a:prstGeom prst="roundRect">
            <a:avLst>
              <a:gd name="adj" fmla="val 20215"/>
            </a:avLst>
          </a:prstGeom>
          <a:solidFill>
            <a:srgbClr val="F3B283"/>
          </a:solidFill>
          <a:ln w="25400">
            <a:solidFill>
              <a:srgbClr val="7D715C"/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1300480">
              <a:lnSpc>
                <a:spcPct val="90000"/>
              </a:lnSpc>
              <a:spcBef>
                <a:spcPts val="2000"/>
              </a:spcBef>
              <a:defRPr sz="2000"/>
            </a:lvl1pPr>
          </a:lstStyle>
          <a:p>
            <a:pPr algn="ctr">
              <a:defRPr sz="1800"/>
            </a:pPr>
            <a:r>
              <a:rPr sz="1200" kern="0">
                <a:solidFill>
                  <a:sysClr val="windowText" lastClr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P: Integer</a:t>
            </a:r>
          </a:p>
        </p:txBody>
      </p:sp>
      <p:sp>
        <p:nvSpPr>
          <p:cNvPr id="12" name="Shape 195">
            <a:extLst>
              <a:ext uri="{FF2B5EF4-FFF2-40B4-BE49-F238E27FC236}">
                <a16:creationId xmlns:a16="http://schemas.microsoft.com/office/drawing/2014/main" id="{3904561D-6A0F-B44C-9826-36DB604F142D}"/>
              </a:ext>
            </a:extLst>
          </p:cNvPr>
          <p:cNvSpPr/>
          <p:nvPr/>
        </p:nvSpPr>
        <p:spPr>
          <a:xfrm>
            <a:off x="2584407" y="1950651"/>
            <a:ext cx="751713" cy="281064"/>
          </a:xfrm>
          <a:prstGeom prst="rect">
            <a:avLst/>
          </a:prstGeom>
          <a:solidFill>
            <a:srgbClr val="FFFFFF"/>
          </a:solidFill>
          <a:ln w="12700">
            <a:solidFill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1300480">
              <a:spcBef>
                <a:spcPts val="2000"/>
              </a:spcBef>
              <a:defRPr sz="3000"/>
            </a:lvl1pPr>
          </a:lstStyle>
          <a:p>
            <a:pPr algn="ctr">
              <a:defRPr sz="1800"/>
            </a:pPr>
            <a:r>
              <a:rPr sz="1400" kern="0">
                <a:solidFill>
                  <a:sysClr val="windowText" lastClr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percent</a:t>
            </a:r>
          </a:p>
        </p:txBody>
      </p:sp>
      <p:sp>
        <p:nvSpPr>
          <p:cNvPr id="13" name="Shape 199">
            <a:extLst>
              <a:ext uri="{FF2B5EF4-FFF2-40B4-BE49-F238E27FC236}">
                <a16:creationId xmlns:a16="http://schemas.microsoft.com/office/drawing/2014/main" id="{2AA672DF-3CEA-1A41-B0EA-FFBF7D22B385}"/>
              </a:ext>
            </a:extLst>
          </p:cNvPr>
          <p:cNvSpPr/>
          <p:nvPr/>
        </p:nvSpPr>
        <p:spPr>
          <a:xfrm>
            <a:off x="3556728" y="1925903"/>
            <a:ext cx="1028257" cy="222217"/>
          </a:xfrm>
          <a:prstGeom prst="roundRect">
            <a:avLst>
              <a:gd name="adj" fmla="val 23778"/>
            </a:avLst>
          </a:prstGeom>
          <a:solidFill>
            <a:srgbClr val="297FD5">
              <a:alpha val="47000"/>
            </a:srgbClr>
          </a:solidFill>
          <a:ln w="25400">
            <a:solidFill>
              <a:srgbClr val="1F5FA0"/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1300480">
              <a:spcBef>
                <a:spcPts val="2000"/>
              </a:spcBef>
              <a:defRPr sz="2000"/>
            </a:lvl1pPr>
          </a:lstStyle>
          <a:p>
            <a:pPr algn="ctr">
              <a:defRPr sz="1800"/>
            </a:pPr>
            <a:r>
              <a:rPr sz="1200" kern="0">
                <a:solidFill>
                  <a:sysClr val="windowText" lastClr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L: ‘percent’</a:t>
            </a:r>
          </a:p>
        </p:txBody>
      </p:sp>
      <p:sp>
        <p:nvSpPr>
          <p:cNvPr id="14" name="Shape 200">
            <a:extLst>
              <a:ext uri="{FF2B5EF4-FFF2-40B4-BE49-F238E27FC236}">
                <a16:creationId xmlns:a16="http://schemas.microsoft.com/office/drawing/2014/main" id="{8DF40FB7-D865-6C46-9794-01614EF8BF5A}"/>
              </a:ext>
            </a:extLst>
          </p:cNvPr>
          <p:cNvSpPr/>
          <p:nvPr/>
        </p:nvSpPr>
        <p:spPr>
          <a:xfrm>
            <a:off x="3556727" y="2248056"/>
            <a:ext cx="1028257" cy="235369"/>
          </a:xfrm>
          <a:prstGeom prst="roundRect">
            <a:avLst>
              <a:gd name="adj" fmla="val 25258"/>
            </a:avLst>
          </a:prstGeom>
          <a:solidFill>
            <a:srgbClr val="FFFF00">
              <a:alpha val="52999"/>
            </a:srgbClr>
          </a:solidFill>
          <a:ln w="25400">
            <a:solidFill>
              <a:srgbClr val="E0E000"/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1300480">
              <a:spcBef>
                <a:spcPts val="2000"/>
              </a:spcBef>
              <a:defRPr sz="2000"/>
            </a:lvl1pPr>
          </a:lstStyle>
          <a:p>
            <a:pPr algn="ctr">
              <a:defRPr sz="1800"/>
            </a:pPr>
            <a:r>
              <a:rPr sz="1200" kern="0">
                <a:solidFill>
                  <a:sysClr val="windowText" lastClr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R: [A-Za-z]+</a:t>
            </a:r>
          </a:p>
        </p:txBody>
      </p:sp>
      <p:sp>
        <p:nvSpPr>
          <p:cNvPr id="15" name="Shape 207">
            <a:extLst>
              <a:ext uri="{FF2B5EF4-FFF2-40B4-BE49-F238E27FC236}">
                <a16:creationId xmlns:a16="http://schemas.microsoft.com/office/drawing/2014/main" id="{97A00C68-D259-EA4D-A031-9EAC6E984AC6}"/>
              </a:ext>
            </a:extLst>
          </p:cNvPr>
          <p:cNvSpPr/>
          <p:nvPr/>
        </p:nvSpPr>
        <p:spPr>
          <a:xfrm>
            <a:off x="3556727" y="2572079"/>
            <a:ext cx="1028257" cy="203598"/>
          </a:xfrm>
          <a:prstGeom prst="roundRect">
            <a:avLst>
              <a:gd name="adj" fmla="val 24910"/>
            </a:avLst>
          </a:prstGeom>
          <a:ln w="25400">
            <a:solidFill>
              <a:srgbClr val="808080"/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1300480">
              <a:spcBef>
                <a:spcPts val="2000"/>
              </a:spcBef>
              <a:defRPr sz="2000"/>
            </a:lvl1pPr>
          </a:lstStyle>
          <a:p>
            <a:pPr algn="ctr">
              <a:defRPr sz="1800"/>
            </a:pPr>
            <a:r>
              <a:rPr sz="1200" kern="0">
                <a:solidFill>
                  <a:sysClr val="windowText" lastClr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T: 0-1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D94337-84A2-904C-A659-7EE36C5A4856}"/>
              </a:ext>
            </a:extLst>
          </p:cNvPr>
          <p:cNvSpPr txBox="1"/>
          <p:nvPr/>
        </p:nvSpPr>
        <p:spPr>
          <a:xfrm>
            <a:off x="5745878" y="2150658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0202">
              <a:spcAft>
                <a:spcPts val="400"/>
              </a:spcAft>
              <a:buSzPct val="100000"/>
            </a:pPr>
            <a:r>
              <a:rPr lang="mr-IN" sz="28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…</a:t>
            </a:r>
            <a:endParaRPr lang="en-US" sz="2800" dirty="0">
              <a:solidFill>
                <a:srgbClr val="000000"/>
              </a:solidFill>
              <a:latin typeface="Helvetica Neue Regular" charset="0"/>
              <a:cs typeface="Helvetica Neue Regular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417FBA7-425D-D94C-9DB2-02178BDF9674}"/>
              </a:ext>
            </a:extLst>
          </p:cNvPr>
          <p:cNvGrpSpPr/>
          <p:nvPr/>
        </p:nvGrpSpPr>
        <p:grpSpPr>
          <a:xfrm>
            <a:off x="3222610" y="2972837"/>
            <a:ext cx="5366343" cy="1071117"/>
            <a:chOff x="624483" y="2683632"/>
            <a:chExt cx="11313766" cy="2258216"/>
          </a:xfrm>
        </p:grpSpPr>
        <p:sp>
          <p:nvSpPr>
            <p:cNvPr id="18" name="Shape 220">
              <a:extLst>
                <a:ext uri="{FF2B5EF4-FFF2-40B4-BE49-F238E27FC236}">
                  <a16:creationId xmlns:a16="http://schemas.microsoft.com/office/drawing/2014/main" id="{43577597-60BB-8A41-98B3-42F5F4E32440}"/>
                </a:ext>
              </a:extLst>
            </p:cNvPr>
            <p:cNvSpPr/>
            <p:nvPr/>
          </p:nvSpPr>
          <p:spPr>
            <a:xfrm>
              <a:off x="9784168" y="4146382"/>
              <a:ext cx="2036573" cy="497686"/>
            </a:xfrm>
            <a:prstGeom prst="roundRect">
              <a:avLst>
                <a:gd name="adj" fmla="val 18052"/>
              </a:avLst>
            </a:prstGeom>
            <a:solidFill>
              <a:srgbClr val="F3B283"/>
            </a:solidFill>
            <a:ln w="25400">
              <a:solidFill>
                <a:srgbClr val="7D715C"/>
              </a:solidFill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50800" tIns="50800" rIns="50800" bIns="50800" anchor="ctr"/>
            <a:lstStyle>
              <a:lvl1pPr defTabSz="1300480">
                <a:spcBef>
                  <a:spcPts val="2000"/>
                </a:spcBef>
                <a:defRPr sz="2000"/>
              </a:lvl1pPr>
            </a:lstStyle>
            <a:p>
              <a:pPr lvl="0">
                <a:defRPr sz="1800"/>
              </a:pPr>
              <a:r>
                <a:rPr sz="1100" dirty="0">
                  <a:latin typeface="Helvetica Neue" panose="02000503000000020004" pitchFamily="2" charset="0"/>
                </a:rPr>
                <a:t>P: City</a:t>
              </a:r>
            </a:p>
          </p:txBody>
        </p:sp>
        <p:sp>
          <p:nvSpPr>
            <p:cNvPr id="19" name="Shape 221">
              <a:extLst>
                <a:ext uri="{FF2B5EF4-FFF2-40B4-BE49-F238E27FC236}">
                  <a16:creationId xmlns:a16="http://schemas.microsoft.com/office/drawing/2014/main" id="{E8961641-A1E6-6943-948D-6948E5150A2F}"/>
                </a:ext>
              </a:extLst>
            </p:cNvPr>
            <p:cNvSpPr/>
            <p:nvPr/>
          </p:nvSpPr>
          <p:spPr>
            <a:xfrm>
              <a:off x="9666659" y="2692204"/>
              <a:ext cx="2271590" cy="13842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50800" tIns="50800" rIns="50800" bIns="50800" anchor="ctr">
              <a:spAutoFit/>
            </a:bodyPr>
            <a:lstStyle/>
            <a:p>
              <a:pPr lvl="0">
                <a:defRPr sz="1800"/>
              </a:pPr>
              <a:r>
                <a:rPr dirty="0">
                  <a:latin typeface="Helvetica Neue" panose="02000503000000020004" pitchFamily="2" charset="0"/>
                </a:rPr>
                <a:t>Pre-builts</a:t>
              </a:r>
            </a:p>
          </p:txBody>
        </p:sp>
        <p:sp>
          <p:nvSpPr>
            <p:cNvPr id="20" name="Shape 222">
              <a:extLst>
                <a:ext uri="{FF2B5EF4-FFF2-40B4-BE49-F238E27FC236}">
                  <a16:creationId xmlns:a16="http://schemas.microsoft.com/office/drawing/2014/main" id="{12C3CD6E-56E6-F94E-819A-1B6DEA830967}"/>
                </a:ext>
              </a:extLst>
            </p:cNvPr>
            <p:cNvSpPr/>
            <p:nvPr/>
          </p:nvSpPr>
          <p:spPr>
            <a:xfrm>
              <a:off x="5842461" y="2757086"/>
              <a:ext cx="851655" cy="125450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5000"/>
              </a:lvl1pPr>
            </a:lstStyle>
            <a:p>
              <a:pPr lvl="0">
                <a:defRPr sz="1800"/>
              </a:pPr>
              <a:r>
                <a:rPr lang="en-US" sz="3200" dirty="0">
                  <a:latin typeface="Helvetica Neue" panose="02000503000000020004" pitchFamily="2" charset="0"/>
                </a:rPr>
                <a:t>≺</a:t>
              </a:r>
              <a:endParaRPr sz="3200" dirty="0">
                <a:latin typeface="Helvetica Neue" panose="02000503000000020004" pitchFamily="2" charset="0"/>
              </a:endParaRPr>
            </a:p>
          </p:txBody>
        </p:sp>
        <p:grpSp>
          <p:nvGrpSpPr>
            <p:cNvPr id="21" name="Group 225">
              <a:extLst>
                <a:ext uri="{FF2B5EF4-FFF2-40B4-BE49-F238E27FC236}">
                  <a16:creationId xmlns:a16="http://schemas.microsoft.com/office/drawing/2014/main" id="{EB8E0E5A-FF5E-7E45-8D27-BF75FC6075FE}"/>
                </a:ext>
              </a:extLst>
            </p:cNvPr>
            <p:cNvGrpSpPr/>
            <p:nvPr/>
          </p:nvGrpSpPr>
          <p:grpSpPr>
            <a:xfrm>
              <a:off x="6656025" y="2683632"/>
              <a:ext cx="2473853" cy="1401418"/>
              <a:chOff x="0" y="-76573"/>
              <a:chExt cx="2473850" cy="1401416"/>
            </a:xfrm>
          </p:grpSpPr>
          <p:sp>
            <p:nvSpPr>
              <p:cNvPr id="33" name="Shape 223">
                <a:extLst>
                  <a:ext uri="{FF2B5EF4-FFF2-40B4-BE49-F238E27FC236}">
                    <a16:creationId xmlns:a16="http://schemas.microsoft.com/office/drawing/2014/main" id="{1EE8523F-36EE-B54A-836C-C35D2AF5AF62}"/>
                  </a:ext>
                </a:extLst>
              </p:cNvPr>
              <p:cNvSpPr/>
              <p:nvPr/>
            </p:nvSpPr>
            <p:spPr>
              <a:xfrm>
                <a:off x="0" y="524560"/>
                <a:ext cx="2473850" cy="8002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lvl="0">
                  <a:defRPr sz="1800"/>
                </a:pPr>
                <a:r>
                  <a:rPr dirty="0">
                    <a:latin typeface="Helvetica Neue" panose="02000503000000020004" pitchFamily="2" charset="0"/>
                  </a:rPr>
                  <a:t>Dictionary</a:t>
                </a:r>
              </a:p>
            </p:txBody>
          </p:sp>
          <p:sp>
            <p:nvSpPr>
              <p:cNvPr id="34" name="Shape 224">
                <a:extLst>
                  <a:ext uri="{FF2B5EF4-FFF2-40B4-BE49-F238E27FC236}">
                    <a16:creationId xmlns:a16="http://schemas.microsoft.com/office/drawing/2014/main" id="{B558753A-8176-A54A-A9A5-39E86747A483}"/>
                  </a:ext>
                </a:extLst>
              </p:cNvPr>
              <p:cNvSpPr/>
              <p:nvPr/>
            </p:nvSpPr>
            <p:spPr>
              <a:xfrm>
                <a:off x="389534" y="-76573"/>
                <a:ext cx="1585969" cy="8002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lvl="0">
                  <a:defRPr sz="1800"/>
                </a:pPr>
                <a:r>
                  <a:rPr dirty="0">
                    <a:latin typeface="Helvetica Neue" panose="02000503000000020004" pitchFamily="2" charset="0"/>
                  </a:rPr>
                  <a:t>Literal</a:t>
                </a:r>
              </a:p>
            </p:txBody>
          </p:sp>
        </p:grpSp>
        <p:grpSp>
          <p:nvGrpSpPr>
            <p:cNvPr id="22" name="Group 229">
              <a:extLst>
                <a:ext uri="{FF2B5EF4-FFF2-40B4-BE49-F238E27FC236}">
                  <a16:creationId xmlns:a16="http://schemas.microsoft.com/office/drawing/2014/main" id="{F9D2C1BB-938E-A648-A289-DB5CDF560184}"/>
                </a:ext>
              </a:extLst>
            </p:cNvPr>
            <p:cNvGrpSpPr/>
            <p:nvPr/>
          </p:nvGrpSpPr>
          <p:grpSpPr>
            <a:xfrm>
              <a:off x="3344338" y="2684225"/>
              <a:ext cx="2470476" cy="1400230"/>
              <a:chOff x="-1" y="-76573"/>
              <a:chExt cx="2470473" cy="1400229"/>
            </a:xfrm>
          </p:grpSpPr>
          <p:sp>
            <p:nvSpPr>
              <p:cNvPr id="31" name="Shape 227">
                <a:extLst>
                  <a:ext uri="{FF2B5EF4-FFF2-40B4-BE49-F238E27FC236}">
                    <a16:creationId xmlns:a16="http://schemas.microsoft.com/office/drawing/2014/main" id="{71522AA6-0024-DC40-9A65-D2A95E61543F}"/>
                  </a:ext>
                </a:extLst>
              </p:cNvPr>
              <p:cNvSpPr/>
              <p:nvPr/>
            </p:nvSpPr>
            <p:spPr>
              <a:xfrm>
                <a:off x="-1" y="-76573"/>
                <a:ext cx="2470473" cy="8002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lvl="0">
                  <a:defRPr sz="1800"/>
                </a:pPr>
                <a:r>
                  <a:rPr dirty="0">
                    <a:latin typeface="Helvetica Neue" panose="02000503000000020004" pitchFamily="2" charset="0"/>
                  </a:rPr>
                  <a:t>Token gap</a:t>
                </a:r>
              </a:p>
            </p:txBody>
          </p:sp>
          <p:sp>
            <p:nvSpPr>
              <p:cNvPr id="32" name="Shape 228">
                <a:extLst>
                  <a:ext uri="{FF2B5EF4-FFF2-40B4-BE49-F238E27FC236}">
                    <a16:creationId xmlns:a16="http://schemas.microsoft.com/office/drawing/2014/main" id="{911D3954-2DA0-0D44-B26B-ACAC536A7BB9}"/>
                  </a:ext>
                </a:extLst>
              </p:cNvPr>
              <p:cNvSpPr/>
              <p:nvPr/>
            </p:nvSpPr>
            <p:spPr>
              <a:xfrm>
                <a:off x="398221" y="523372"/>
                <a:ext cx="1605301" cy="8002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lvl="0">
                  <a:defRPr sz="1800"/>
                </a:pPr>
                <a:r>
                  <a:rPr dirty="0">
                    <a:latin typeface="Helvetica Neue" panose="02000503000000020004" pitchFamily="2" charset="0"/>
                  </a:rPr>
                  <a:t>Regex</a:t>
                </a:r>
              </a:p>
            </p:txBody>
          </p:sp>
        </p:grpSp>
        <p:sp>
          <p:nvSpPr>
            <p:cNvPr id="23" name="Shape 239">
              <a:extLst>
                <a:ext uri="{FF2B5EF4-FFF2-40B4-BE49-F238E27FC236}">
                  <a16:creationId xmlns:a16="http://schemas.microsoft.com/office/drawing/2014/main" id="{AED811D6-A37C-F04A-ACC4-D8D5D16EC1DC}"/>
                </a:ext>
              </a:extLst>
            </p:cNvPr>
            <p:cNvSpPr/>
            <p:nvPr/>
          </p:nvSpPr>
          <p:spPr>
            <a:xfrm>
              <a:off x="6668725" y="4136286"/>
              <a:ext cx="2036573" cy="517878"/>
            </a:xfrm>
            <a:prstGeom prst="roundRect">
              <a:avLst>
                <a:gd name="adj" fmla="val 20406"/>
              </a:avLst>
            </a:prstGeom>
            <a:solidFill>
              <a:srgbClr val="297FD5">
                <a:alpha val="47000"/>
              </a:srgbClr>
            </a:solidFill>
            <a:ln w="25400">
              <a:solidFill>
                <a:srgbClr val="1F5FA0"/>
              </a:solidFill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50800" tIns="50800" rIns="50800" bIns="50800" anchor="ctr"/>
            <a:lstStyle>
              <a:lvl1pPr defTabSz="1300480">
                <a:spcBef>
                  <a:spcPts val="2000"/>
                </a:spcBef>
                <a:defRPr sz="2000"/>
              </a:lvl1pPr>
            </a:lstStyle>
            <a:p>
              <a:pPr lvl="0">
                <a:defRPr sz="1800"/>
              </a:pPr>
              <a:r>
                <a:rPr sz="1100" dirty="0">
                  <a:latin typeface="Helvetica Neue" panose="02000503000000020004" pitchFamily="2" charset="0"/>
                </a:rPr>
                <a:t>L: ‘Dubai’</a:t>
              </a:r>
            </a:p>
          </p:txBody>
        </p:sp>
        <p:sp>
          <p:nvSpPr>
            <p:cNvPr id="24" name="Shape 241">
              <a:extLst>
                <a:ext uri="{FF2B5EF4-FFF2-40B4-BE49-F238E27FC236}">
                  <a16:creationId xmlns:a16="http://schemas.microsoft.com/office/drawing/2014/main" id="{9E59691A-D5D6-8141-82C9-833AEE6919A5}"/>
                </a:ext>
              </a:extLst>
            </p:cNvPr>
            <p:cNvSpPr/>
            <p:nvPr/>
          </p:nvSpPr>
          <p:spPr>
            <a:xfrm>
              <a:off x="3346520" y="4173009"/>
              <a:ext cx="2160023" cy="444433"/>
            </a:xfrm>
            <a:prstGeom prst="roundRect">
              <a:avLst>
                <a:gd name="adj" fmla="val 24910"/>
              </a:avLst>
            </a:prstGeom>
            <a:ln w="25400">
              <a:solidFill>
                <a:srgbClr val="808080"/>
              </a:solidFill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50800" tIns="50800" rIns="50800" bIns="50800" anchor="ctr"/>
            <a:lstStyle>
              <a:lvl1pPr defTabSz="1300480">
                <a:spcBef>
                  <a:spcPts val="2000"/>
                </a:spcBef>
                <a:defRPr sz="2000"/>
              </a:lvl1pPr>
            </a:lstStyle>
            <a:p>
              <a:pPr lvl="0">
                <a:defRPr sz="1800"/>
              </a:pPr>
              <a:r>
                <a:rPr sz="1100" dirty="0">
                  <a:latin typeface="Helvetica Neue" panose="02000503000000020004" pitchFamily="2" charset="0"/>
                </a:rPr>
                <a:t>T: 0-1</a:t>
              </a:r>
            </a:p>
          </p:txBody>
        </p:sp>
        <p:grpSp>
          <p:nvGrpSpPr>
            <p:cNvPr id="25" name="Group 244">
              <a:extLst>
                <a:ext uri="{FF2B5EF4-FFF2-40B4-BE49-F238E27FC236}">
                  <a16:creationId xmlns:a16="http://schemas.microsoft.com/office/drawing/2014/main" id="{F2B909B8-5291-D744-9543-9FA4D3B5340D}"/>
                </a:ext>
              </a:extLst>
            </p:cNvPr>
            <p:cNvGrpSpPr/>
            <p:nvPr/>
          </p:nvGrpSpPr>
          <p:grpSpPr>
            <a:xfrm>
              <a:off x="624483" y="4019660"/>
              <a:ext cx="2216100" cy="670509"/>
              <a:chOff x="561183" y="-15654"/>
              <a:chExt cx="2216098" cy="670507"/>
            </a:xfrm>
          </p:grpSpPr>
          <p:sp>
            <p:nvSpPr>
              <p:cNvPr id="29" name="Shape 242">
                <a:extLst>
                  <a:ext uri="{FF2B5EF4-FFF2-40B4-BE49-F238E27FC236}">
                    <a16:creationId xmlns:a16="http://schemas.microsoft.com/office/drawing/2014/main" id="{AA794C19-9750-594C-AB2B-59385F00D0A2}"/>
                  </a:ext>
                </a:extLst>
              </p:cNvPr>
              <p:cNvSpPr/>
              <p:nvPr/>
            </p:nvSpPr>
            <p:spPr>
              <a:xfrm>
                <a:off x="561183" y="0"/>
                <a:ext cx="1836907" cy="639193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bevel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 defTabSz="1300480">
                  <a:spcBef>
                    <a:spcPts val="2000"/>
                  </a:spcBef>
                  <a:defRPr sz="3000"/>
                </a:lvl1pPr>
              </a:lstStyle>
              <a:p>
                <a:pPr lvl="0" algn="ctr">
                  <a:defRPr sz="1800"/>
                </a:pPr>
                <a:r>
                  <a:rPr sz="1600" dirty="0">
                    <a:latin typeface="Helvetica Neue" panose="02000503000000020004" pitchFamily="2" charset="0"/>
                  </a:rPr>
                  <a:t>Dubai</a:t>
                </a:r>
              </a:p>
            </p:txBody>
          </p:sp>
          <p:sp>
            <p:nvSpPr>
              <p:cNvPr id="30" name="Shape 243">
                <a:extLst>
                  <a:ext uri="{FF2B5EF4-FFF2-40B4-BE49-F238E27FC236}">
                    <a16:creationId xmlns:a16="http://schemas.microsoft.com/office/drawing/2014/main" id="{3D3B67CA-C5E8-A645-897B-5C78D96ED4A5}"/>
                  </a:ext>
                </a:extLst>
              </p:cNvPr>
              <p:cNvSpPr/>
              <p:nvPr/>
            </p:nvSpPr>
            <p:spPr>
              <a:xfrm>
                <a:off x="2456219" y="-15654"/>
                <a:ext cx="321062" cy="6705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800"/>
                </a:lvl1pPr>
              </a:lstStyle>
              <a:p>
                <a:pPr lvl="0">
                  <a:defRPr sz="1800"/>
                </a:pPr>
                <a:r>
                  <a:rPr sz="1400" dirty="0">
                    <a:latin typeface="Helvetica Neue" panose="02000503000000020004" pitchFamily="2" charset="0"/>
                  </a:rPr>
                  <a:t>:</a:t>
                </a:r>
              </a:p>
            </p:txBody>
          </p:sp>
        </p:grpSp>
        <p:sp>
          <p:nvSpPr>
            <p:cNvPr id="26" name="Shape 222">
              <a:extLst>
                <a:ext uri="{FF2B5EF4-FFF2-40B4-BE49-F238E27FC236}">
                  <a16:creationId xmlns:a16="http://schemas.microsoft.com/office/drawing/2014/main" id="{D86227CB-FA30-E846-9CCD-B6659460081D}"/>
                </a:ext>
              </a:extLst>
            </p:cNvPr>
            <p:cNvSpPr/>
            <p:nvPr/>
          </p:nvSpPr>
          <p:spPr>
            <a:xfrm>
              <a:off x="9038990" y="2757089"/>
              <a:ext cx="851655" cy="1254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5000"/>
              </a:lvl1pPr>
            </a:lstStyle>
            <a:p>
              <a:pPr lvl="0">
                <a:defRPr sz="1800"/>
              </a:pPr>
              <a:r>
                <a:rPr lang="en-US" sz="3200" dirty="0">
                  <a:latin typeface="Helvetica Neue" panose="02000503000000020004" pitchFamily="2" charset="0"/>
                </a:rPr>
                <a:t>≺</a:t>
              </a:r>
              <a:endParaRPr sz="3200" dirty="0">
                <a:latin typeface="Helvetica Neue" panose="02000503000000020004" pitchFamily="2" charset="0"/>
              </a:endParaRPr>
            </a:p>
          </p:txBody>
        </p:sp>
        <p:sp>
          <p:nvSpPr>
            <p:cNvPr id="27" name="Shape 222">
              <a:extLst>
                <a:ext uri="{FF2B5EF4-FFF2-40B4-BE49-F238E27FC236}">
                  <a16:creationId xmlns:a16="http://schemas.microsoft.com/office/drawing/2014/main" id="{007B3047-963D-A644-9C4C-687358C65C02}"/>
                </a:ext>
              </a:extLst>
            </p:cNvPr>
            <p:cNvSpPr/>
            <p:nvPr/>
          </p:nvSpPr>
          <p:spPr>
            <a:xfrm>
              <a:off x="5873908" y="3687345"/>
              <a:ext cx="851655" cy="1254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5000"/>
              </a:lvl1pPr>
            </a:lstStyle>
            <a:p>
              <a:pPr lvl="0">
                <a:defRPr sz="1800"/>
              </a:pPr>
              <a:r>
                <a:rPr lang="en-US" sz="3200" dirty="0">
                  <a:latin typeface="Helvetica Neue" panose="02000503000000020004" pitchFamily="2" charset="0"/>
                </a:rPr>
                <a:t>≺</a:t>
              </a:r>
              <a:endParaRPr sz="3200" dirty="0">
                <a:latin typeface="Helvetica Neue" panose="02000503000000020004" pitchFamily="2" charset="0"/>
              </a:endParaRPr>
            </a:p>
          </p:txBody>
        </p:sp>
        <p:sp>
          <p:nvSpPr>
            <p:cNvPr id="28" name="Shape 222">
              <a:extLst>
                <a:ext uri="{FF2B5EF4-FFF2-40B4-BE49-F238E27FC236}">
                  <a16:creationId xmlns:a16="http://schemas.microsoft.com/office/drawing/2014/main" id="{8D702634-9407-6E4D-9A20-EC5CB114873A}"/>
                </a:ext>
              </a:extLst>
            </p:cNvPr>
            <p:cNvSpPr/>
            <p:nvPr/>
          </p:nvSpPr>
          <p:spPr>
            <a:xfrm>
              <a:off x="9038990" y="3687347"/>
              <a:ext cx="851655" cy="1254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5000"/>
              </a:lvl1pPr>
            </a:lstStyle>
            <a:p>
              <a:pPr lvl="0">
                <a:defRPr sz="1800"/>
              </a:pPr>
              <a:r>
                <a:rPr lang="en-US" sz="3200" dirty="0">
                  <a:latin typeface="Helvetica Neue" panose="02000503000000020004" pitchFamily="2" charset="0"/>
                </a:rPr>
                <a:t>≺</a:t>
              </a:r>
              <a:endParaRPr sz="3200" dirty="0">
                <a:latin typeface="Helvetica Neue" panose="02000503000000020004" pitchFamily="2" charset="0"/>
              </a:endParaRPr>
            </a:p>
          </p:txBody>
        </p:sp>
      </p:grpSp>
      <p:sp>
        <p:nvSpPr>
          <p:cNvPr id="35" name="Triangle 34">
            <a:extLst>
              <a:ext uri="{FF2B5EF4-FFF2-40B4-BE49-F238E27FC236}">
                <a16:creationId xmlns:a16="http://schemas.microsoft.com/office/drawing/2014/main" id="{9C6B5C88-6AB4-A14E-9828-4F01142DF017}"/>
              </a:ext>
            </a:extLst>
          </p:cNvPr>
          <p:cNvSpPr/>
          <p:nvPr/>
        </p:nvSpPr>
        <p:spPr>
          <a:xfrm rot="16200000">
            <a:off x="6394842" y="2094647"/>
            <a:ext cx="200488" cy="4076262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 panose="02000503000000020004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C3716DE-197F-2A4C-B963-100660AACEFE}"/>
              </a:ext>
            </a:extLst>
          </p:cNvPr>
          <p:cNvSpPr txBox="1"/>
          <p:nvPr/>
        </p:nvSpPr>
        <p:spPr>
          <a:xfrm>
            <a:off x="4190003" y="3957098"/>
            <a:ext cx="303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0202">
              <a:spcAft>
                <a:spcPts val="400"/>
              </a:spcAft>
              <a:buSzPct val="100000"/>
            </a:pPr>
            <a:r>
              <a:rPr lang="en-US" sz="1600" dirty="0">
                <a:solidFill>
                  <a:srgbClr val="000000"/>
                </a:solidFill>
                <a:latin typeface="Helvetica Neue" panose="02000503000000020004" pitchFamily="2" charset="0"/>
                <a:cs typeface="Helvetica Neue Regular" charset="0"/>
              </a:rPr>
              <a:t>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6539D4D-3AEA-BE42-9FC3-D158BAB11B41}"/>
              </a:ext>
            </a:extLst>
          </p:cNvPr>
          <p:cNvSpPr txBox="1"/>
          <p:nvPr/>
        </p:nvSpPr>
        <p:spPr>
          <a:xfrm>
            <a:off x="8567402" y="3957098"/>
            <a:ext cx="303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0202">
              <a:spcAft>
                <a:spcPts val="400"/>
              </a:spcAft>
              <a:buSzPct val="100000"/>
            </a:pPr>
            <a:r>
              <a:rPr lang="en-US" sz="1600" dirty="0">
                <a:solidFill>
                  <a:srgbClr val="000000"/>
                </a:solidFill>
                <a:latin typeface="Helvetica Neue" panose="02000503000000020004" pitchFamily="2" charset="0"/>
                <a:cs typeface="Helvetica Neue Regular" charset="0"/>
              </a:rPr>
              <a:t>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DB83B55-B508-104C-ACDD-CAC3D7500A2C}"/>
              </a:ext>
            </a:extLst>
          </p:cNvPr>
          <p:cNvSpPr txBox="1"/>
          <p:nvPr/>
        </p:nvSpPr>
        <p:spPr>
          <a:xfrm>
            <a:off x="276512" y="3467299"/>
            <a:ext cx="1797093" cy="82663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none" lIns="135000" tIns="135000" rIns="135000" bIns="135000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Each token may have </a:t>
            </a:r>
          </a:p>
          <a:p>
            <a:r>
              <a:rPr lang="en-US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different candidate</a:t>
            </a:r>
          </a:p>
          <a:p>
            <a:r>
              <a:rPr lang="en-US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“matching rules”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6AEC1DD-E7C7-4047-AB06-667CA668D286}"/>
              </a:ext>
            </a:extLst>
          </p:cNvPr>
          <p:cNvSpPr txBox="1"/>
          <p:nvPr/>
        </p:nvSpPr>
        <p:spPr>
          <a:xfrm>
            <a:off x="6949292" y="1950651"/>
            <a:ext cx="1859610" cy="64196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none" lIns="135000" tIns="135000" rIns="135000" bIns="135000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Each rule has a “class”</a:t>
            </a:r>
          </a:p>
          <a:p>
            <a:r>
              <a:rPr lang="en-US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and a preference score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F2F0360-312D-FC40-8AE6-456F12794341}"/>
              </a:ext>
            </a:extLst>
          </p:cNvPr>
          <p:cNvSpPr txBox="1"/>
          <p:nvPr/>
        </p:nvSpPr>
        <p:spPr>
          <a:xfrm>
            <a:off x="5538268" y="853991"/>
            <a:ext cx="3339913" cy="64196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lIns="135000" tIns="135000" rIns="135000" bIns="135000" rtlCol="0">
            <a:spAutoFit/>
          </a:bodyPr>
          <a:lstStyle/>
          <a:p>
            <a:r>
              <a:rPr lang="en-GB" sz="1200" b="1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Intuition: </a:t>
            </a:r>
            <a:r>
              <a:rPr lang="en-GB" sz="1200" dirty="0">
                <a:latin typeface="Helvetica Neue" panose="02000503000000020004" pitchFamily="2" charset="0"/>
              </a:rPr>
              <a:t>Exploit a vocabulary of simple specialized patters with known semantics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7527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2">
            <a:extLst>
              <a:ext uri="{FF2B5EF4-FFF2-40B4-BE49-F238E27FC236}">
                <a16:creationId xmlns:a16="http://schemas.microsoft.com/office/drawing/2014/main" id="{FC8156D2-0810-DC40-96A2-B0345058A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530" y="277718"/>
            <a:ext cx="5198270" cy="1105789"/>
          </a:xfrm>
        </p:spPr>
        <p:txBody>
          <a:bodyPr/>
          <a:lstStyle/>
          <a:p>
            <a:r>
              <a:rPr lang="en-US" b="1" dirty="0">
                <a:latin typeface="Helvetica Neue" panose="02000503000000020004" pitchFamily="2" charset="0"/>
              </a:rPr>
              <a:t>Merging Rules</a:t>
            </a:r>
            <a:br>
              <a:rPr lang="en-US" b="1" dirty="0">
                <a:latin typeface="Helvetica Neue" panose="02000503000000020004" pitchFamily="2" charset="0"/>
              </a:rPr>
            </a:br>
            <a:r>
              <a:rPr lang="en-GB" sz="1800" dirty="0">
                <a:latin typeface="Helvetica Neue Light" panose="02000403000000020004" pitchFamily="2" charset="0"/>
              </a:rPr>
              <a:t>Reconcile multiple interpretations</a:t>
            </a:r>
            <a:endParaRPr lang="en-US" sz="1800" dirty="0">
              <a:latin typeface="Helvetica Neue Light" panose="02000403000000020004" pitchFamily="2" charset="0"/>
            </a:endParaRPr>
          </a:p>
        </p:txBody>
      </p:sp>
      <p:sp>
        <p:nvSpPr>
          <p:cNvPr id="44" name="Content Placeholder 5">
            <a:extLst>
              <a:ext uri="{FF2B5EF4-FFF2-40B4-BE49-F238E27FC236}">
                <a16:creationId xmlns:a16="http://schemas.microsoft.com/office/drawing/2014/main" id="{13F5D9AD-BF1C-C64F-A8E7-C5C34FE83067}"/>
              </a:ext>
            </a:extLst>
          </p:cNvPr>
          <p:cNvSpPr txBox="1">
            <a:spLocks/>
          </p:cNvSpPr>
          <p:nvPr/>
        </p:nvSpPr>
        <p:spPr>
          <a:xfrm>
            <a:off x="6782453" y="400399"/>
            <a:ext cx="2151063" cy="430213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285750" indent="-285750" algn="l" defTabSz="914318" rtl="0" eaLnBrk="1" latinLnBrk="0" hangingPunct="1">
              <a:lnSpc>
                <a:spcPct val="120000"/>
              </a:lnSpc>
              <a:spcBef>
                <a:spcPts val="1000"/>
              </a:spcBef>
              <a:buFontTx/>
              <a:buBlip>
                <a:blip r:embed="rId3"/>
              </a:buBlip>
              <a:defRPr sz="16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3888" indent="-28575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8525" indent="-17145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Tx/>
              <a:buBlip>
                <a:blip r:embed="rId4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3638" indent="-17145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Tx/>
              <a:buBlip>
                <a:blip r:embed="rId4"/>
              </a:buBlip>
              <a:tabLst>
                <a:tab pos="1163638" algn="l"/>
              </a:tabLst>
              <a:defRPr sz="10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63638" indent="-17145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Tx/>
              <a:buBlip>
                <a:blip r:embed="rId4"/>
              </a:buBlip>
              <a:defRPr sz="100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rgbClr val="285096"/>
                </a:solidFill>
              </a:rPr>
              <a:t>Hanafi </a:t>
            </a:r>
            <a:r>
              <a:rPr lang="en-US" sz="1400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 [</a:t>
            </a:r>
            <a:r>
              <a:rPr lang="en-US" sz="1400" dirty="0">
                <a:solidFill>
                  <a:srgbClr val="285096"/>
                </a:solidFill>
              </a:rPr>
              <a:t>2017]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A3B4F58A-358C-714A-A37A-6D5AF1C4751C}"/>
              </a:ext>
            </a:extLst>
          </p:cNvPr>
          <p:cNvSpPr txBox="1">
            <a:spLocks/>
          </p:cNvSpPr>
          <p:nvPr/>
        </p:nvSpPr>
        <p:spPr>
          <a:xfrm>
            <a:off x="369664" y="818650"/>
            <a:ext cx="8458200" cy="3483959"/>
          </a:xfrm>
          <a:prstGeom prst="rect">
            <a:avLst/>
          </a:prstGeom>
        </p:spPr>
        <p:txBody>
          <a:bodyPr/>
          <a:lstStyle>
            <a:lvl1pPr marL="285750" indent="-285750" algn="l" defTabSz="914318" rtl="0" eaLnBrk="1" latinLnBrk="0" hangingPunct="1">
              <a:lnSpc>
                <a:spcPct val="120000"/>
              </a:lnSpc>
              <a:spcBef>
                <a:spcPts val="1000"/>
              </a:spcBef>
              <a:buFontTx/>
              <a:buBlip>
                <a:blip r:embed="rId3"/>
              </a:buBlip>
              <a:defRPr sz="16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3888" indent="-28575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8525" indent="-17145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Tx/>
              <a:buBlip>
                <a:blip r:embed="rId4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3638" indent="-17145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Tx/>
              <a:buBlip>
                <a:blip r:embed="rId4"/>
              </a:buBlip>
              <a:tabLst>
                <a:tab pos="1163638" algn="l"/>
              </a:tabLst>
              <a:defRPr sz="10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63638" indent="-17145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Tx/>
              <a:buBlip>
                <a:blip r:embed="rId4"/>
              </a:buBlip>
              <a:defRPr sz="100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2" indent="-342892" defTabSz="914378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1400" dirty="0"/>
          </a:p>
          <a:p>
            <a:pPr marL="342892" indent="-342892" defTabSz="914378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1400" dirty="0"/>
          </a:p>
          <a:p>
            <a:pPr marL="342892" indent="-342892" defTabSz="914378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1400" dirty="0"/>
          </a:p>
          <a:p>
            <a:pPr marL="342892" indent="-342892" defTabSz="914378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1400" dirty="0"/>
          </a:p>
          <a:p>
            <a:pPr marL="342892" indent="-342892" defTabSz="914378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1400" dirty="0"/>
          </a:p>
          <a:p>
            <a:pPr marL="342892" indent="-342892" defTabSz="914378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1400" dirty="0"/>
          </a:p>
          <a:p>
            <a:pPr marL="342892" indent="-342892" defTabSz="914378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1400" dirty="0"/>
          </a:p>
          <a:p>
            <a:pPr marL="342892" indent="-342892" defTabSz="914378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1400" dirty="0"/>
          </a:p>
          <a:p>
            <a:pPr marL="342892" indent="-342892" defTabSz="914378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1400" dirty="0"/>
          </a:p>
          <a:p>
            <a:pPr marL="342892" indent="-342892" defTabSz="914378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1400" dirty="0"/>
          </a:p>
          <a:p>
            <a:pPr marL="342892" indent="-342892" defTabSz="914378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1400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6275DE5-6AED-5240-9DE7-F93567F0DC91}"/>
              </a:ext>
            </a:extLst>
          </p:cNvPr>
          <p:cNvGrpSpPr/>
          <p:nvPr/>
        </p:nvGrpSpPr>
        <p:grpSpPr>
          <a:xfrm>
            <a:off x="350029" y="1507535"/>
            <a:ext cx="4199665" cy="1552329"/>
            <a:chOff x="934448" y="2984435"/>
            <a:chExt cx="10886160" cy="5725968"/>
          </a:xfrm>
        </p:grpSpPr>
        <p:sp>
          <p:nvSpPr>
            <p:cNvPr id="45" name="Shape 254">
              <a:extLst>
                <a:ext uri="{FF2B5EF4-FFF2-40B4-BE49-F238E27FC236}">
                  <a16:creationId xmlns:a16="http://schemas.microsoft.com/office/drawing/2014/main" id="{E00DA183-88D7-3D4A-A469-01C417DC97B4}"/>
                </a:ext>
              </a:extLst>
            </p:cNvPr>
            <p:cNvSpPr/>
            <p:nvPr/>
          </p:nvSpPr>
          <p:spPr>
            <a:xfrm>
              <a:off x="4483335" y="3174975"/>
              <a:ext cx="1097422" cy="581379"/>
            </a:xfrm>
            <a:prstGeom prst="rect">
              <a:avLst/>
            </a:prstGeom>
            <a:solidFill>
              <a:srgbClr val="FFFFFF"/>
            </a:solidFill>
            <a:ln w="25400">
              <a:solidFill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/>
            <a:lstStyle>
              <a:lvl1pPr defTabSz="1300480">
                <a:spcBef>
                  <a:spcPts val="2000"/>
                </a:spcBef>
                <a:defRPr sz="3000"/>
              </a:lvl1pPr>
            </a:lstStyle>
            <a:p>
              <a:pPr lvl="0" algn="ctr">
                <a:defRPr sz="1800"/>
              </a:pPr>
              <a:r>
                <a:rPr sz="1050" dirty="0">
                  <a:latin typeface="Helvetica Neue Regular" charset="0"/>
                </a:rPr>
                <a:t>5</a:t>
              </a:r>
            </a:p>
          </p:txBody>
        </p:sp>
        <p:sp>
          <p:nvSpPr>
            <p:cNvPr id="46" name="Shape 255">
              <a:extLst>
                <a:ext uri="{FF2B5EF4-FFF2-40B4-BE49-F238E27FC236}">
                  <a16:creationId xmlns:a16="http://schemas.microsoft.com/office/drawing/2014/main" id="{2D943B79-AF10-4C44-9BAB-8CC467884E6E}"/>
                </a:ext>
              </a:extLst>
            </p:cNvPr>
            <p:cNvSpPr/>
            <p:nvPr/>
          </p:nvSpPr>
          <p:spPr>
            <a:xfrm>
              <a:off x="9198242" y="3174976"/>
              <a:ext cx="2039784" cy="581380"/>
            </a:xfrm>
            <a:prstGeom prst="rect">
              <a:avLst/>
            </a:prstGeom>
            <a:solidFill>
              <a:srgbClr val="FFFFFF"/>
            </a:solidFill>
            <a:ln w="25400">
              <a:solidFill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/>
            <a:lstStyle>
              <a:lvl1pPr defTabSz="1300480">
                <a:spcBef>
                  <a:spcPts val="2000"/>
                </a:spcBef>
                <a:defRPr sz="3000"/>
              </a:lvl1pPr>
            </a:lstStyle>
            <a:p>
              <a:pPr lvl="0" algn="ctr">
                <a:defRPr sz="1800"/>
              </a:pPr>
              <a:r>
                <a:rPr sz="1050" dirty="0">
                  <a:latin typeface="Helvetica Neue Regular" charset="0"/>
                </a:rPr>
                <a:t>percent</a:t>
              </a:r>
            </a:p>
          </p:txBody>
        </p:sp>
        <p:sp>
          <p:nvSpPr>
            <p:cNvPr id="47" name="Shape 256">
              <a:extLst>
                <a:ext uri="{FF2B5EF4-FFF2-40B4-BE49-F238E27FC236}">
                  <a16:creationId xmlns:a16="http://schemas.microsoft.com/office/drawing/2014/main" id="{38665C63-DB2A-1F4C-908D-ED6D4639F8EC}"/>
                </a:ext>
              </a:extLst>
            </p:cNvPr>
            <p:cNvSpPr/>
            <p:nvPr/>
          </p:nvSpPr>
          <p:spPr>
            <a:xfrm>
              <a:off x="4523337" y="5735039"/>
              <a:ext cx="2446397" cy="509750"/>
            </a:xfrm>
            <a:prstGeom prst="roundRect">
              <a:avLst>
                <a:gd name="adj" fmla="val 20731"/>
              </a:avLst>
            </a:prstGeom>
            <a:solidFill>
              <a:srgbClr val="297FD5">
                <a:alpha val="47000"/>
              </a:srgbClr>
            </a:solidFill>
            <a:ln w="25400">
              <a:solidFill>
                <a:srgbClr val="1F5FA0"/>
              </a:solidFill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50800" tIns="50800" rIns="50800" bIns="50800" anchor="ctr"/>
            <a:lstStyle>
              <a:lvl1pPr defTabSz="1300480">
                <a:spcBef>
                  <a:spcPts val="2000"/>
                </a:spcBef>
                <a:defRPr sz="2000"/>
              </a:lvl1pPr>
            </a:lstStyle>
            <a:p>
              <a:pPr lvl="0" algn="ctr">
                <a:defRPr sz="1800"/>
              </a:pPr>
              <a:r>
                <a:rPr sz="800" dirty="0">
                  <a:latin typeface="Helvetica Neue Regular" charset="0"/>
                </a:rPr>
                <a:t>L: ‘5’ = 0.4</a:t>
              </a:r>
            </a:p>
          </p:txBody>
        </p:sp>
        <p:sp>
          <p:nvSpPr>
            <p:cNvPr id="48" name="Shape 257">
              <a:extLst>
                <a:ext uri="{FF2B5EF4-FFF2-40B4-BE49-F238E27FC236}">
                  <a16:creationId xmlns:a16="http://schemas.microsoft.com/office/drawing/2014/main" id="{6AE521ED-6414-214E-8441-0D323091958A}"/>
                </a:ext>
              </a:extLst>
            </p:cNvPr>
            <p:cNvSpPr/>
            <p:nvPr/>
          </p:nvSpPr>
          <p:spPr>
            <a:xfrm>
              <a:off x="8649267" y="4118760"/>
              <a:ext cx="2964818" cy="691168"/>
            </a:xfrm>
            <a:prstGeom prst="roundRect">
              <a:avLst>
                <a:gd name="adj" fmla="val 17624"/>
              </a:avLst>
            </a:prstGeom>
            <a:solidFill>
              <a:srgbClr val="F3B283"/>
            </a:solidFill>
            <a:ln w="25400">
              <a:solidFill>
                <a:srgbClr val="7D715C"/>
              </a:solidFill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50800" tIns="50800" rIns="50800" bIns="50800" anchor="ctr"/>
            <a:lstStyle>
              <a:lvl1pPr defTabSz="1300480">
                <a:spcBef>
                  <a:spcPts val="2000"/>
                </a:spcBef>
                <a:defRPr sz="2000"/>
              </a:lvl1pPr>
            </a:lstStyle>
            <a:p>
              <a:pPr lvl="0">
                <a:defRPr sz="1800"/>
              </a:pPr>
              <a:r>
                <a:rPr sz="800" dirty="0">
                  <a:latin typeface="Helvetica Neue Regular" charset="0"/>
                </a:rPr>
                <a:t>P: Percentage = 1.0</a:t>
              </a:r>
            </a:p>
          </p:txBody>
        </p:sp>
        <p:sp>
          <p:nvSpPr>
            <p:cNvPr id="49" name="Shape 258">
              <a:extLst>
                <a:ext uri="{FF2B5EF4-FFF2-40B4-BE49-F238E27FC236}">
                  <a16:creationId xmlns:a16="http://schemas.microsoft.com/office/drawing/2014/main" id="{87FD2F96-102E-4C47-BA0B-049C7570D359}"/>
                </a:ext>
              </a:extLst>
            </p:cNvPr>
            <p:cNvSpPr/>
            <p:nvPr/>
          </p:nvSpPr>
          <p:spPr>
            <a:xfrm>
              <a:off x="9207688" y="7399922"/>
              <a:ext cx="2612918" cy="690283"/>
            </a:xfrm>
            <a:prstGeom prst="roundRect">
              <a:avLst>
                <a:gd name="adj" fmla="val 21793"/>
              </a:avLst>
            </a:prstGeom>
            <a:solidFill>
              <a:srgbClr val="FFFF00">
                <a:alpha val="52999"/>
              </a:srgbClr>
            </a:solidFill>
            <a:ln w="25400">
              <a:solidFill>
                <a:srgbClr val="E0E000"/>
              </a:solidFill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50800" tIns="50800" rIns="50800" bIns="50800" anchor="ctr"/>
            <a:lstStyle>
              <a:lvl1pPr defTabSz="1300480">
                <a:spcBef>
                  <a:spcPts val="2000"/>
                </a:spcBef>
                <a:defRPr sz="2000"/>
              </a:lvl1pPr>
            </a:lstStyle>
            <a:p>
              <a:pPr lvl="0">
                <a:defRPr sz="1800"/>
              </a:pPr>
              <a:r>
                <a:rPr sz="800" dirty="0">
                  <a:latin typeface="Helvetica Neue Regular" charset="0"/>
                </a:rPr>
                <a:t>R: [A-Za-z]+ = 0.2</a:t>
              </a:r>
            </a:p>
          </p:txBody>
        </p:sp>
        <p:sp>
          <p:nvSpPr>
            <p:cNvPr id="51" name="Shape 259">
              <a:extLst>
                <a:ext uri="{FF2B5EF4-FFF2-40B4-BE49-F238E27FC236}">
                  <a16:creationId xmlns:a16="http://schemas.microsoft.com/office/drawing/2014/main" id="{83A49A0D-4CE5-F244-BDEC-13370BC28C19}"/>
                </a:ext>
              </a:extLst>
            </p:cNvPr>
            <p:cNvSpPr/>
            <p:nvPr/>
          </p:nvSpPr>
          <p:spPr>
            <a:xfrm>
              <a:off x="9207688" y="5066693"/>
              <a:ext cx="2612918" cy="739320"/>
            </a:xfrm>
            <a:prstGeom prst="roundRect">
              <a:avLst>
                <a:gd name="adj" fmla="val 20802"/>
              </a:avLst>
            </a:prstGeom>
            <a:solidFill>
              <a:srgbClr val="297FD5">
                <a:alpha val="47000"/>
              </a:srgbClr>
            </a:solidFill>
            <a:ln w="25400">
              <a:solidFill>
                <a:srgbClr val="1F5FA0"/>
              </a:solidFill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50800" tIns="50800" rIns="50800" bIns="50800" anchor="ctr"/>
            <a:lstStyle>
              <a:lvl1pPr defTabSz="1300480">
                <a:spcBef>
                  <a:spcPts val="2000"/>
                </a:spcBef>
                <a:defRPr sz="2000"/>
              </a:lvl1pPr>
            </a:lstStyle>
            <a:p>
              <a:pPr lvl="0" algn="ctr">
                <a:defRPr sz="1800"/>
              </a:pPr>
              <a:r>
                <a:rPr sz="900" dirty="0">
                  <a:latin typeface="Helvetica Neue Regular" charset="0"/>
                </a:rPr>
                <a:t>L: ‘percent’ = 0.4</a:t>
              </a:r>
            </a:p>
          </p:txBody>
        </p:sp>
        <p:sp>
          <p:nvSpPr>
            <p:cNvPr id="52" name="Shape 260">
              <a:extLst>
                <a:ext uri="{FF2B5EF4-FFF2-40B4-BE49-F238E27FC236}">
                  <a16:creationId xmlns:a16="http://schemas.microsoft.com/office/drawing/2014/main" id="{6100E450-8916-0B45-AA2A-46F2CFA07525}"/>
                </a:ext>
              </a:extLst>
            </p:cNvPr>
            <p:cNvSpPr/>
            <p:nvPr/>
          </p:nvSpPr>
          <p:spPr>
            <a:xfrm>
              <a:off x="9207690" y="5913223"/>
              <a:ext cx="2612918" cy="522288"/>
            </a:xfrm>
            <a:prstGeom prst="roundRect">
              <a:avLst>
                <a:gd name="adj" fmla="val 21793"/>
              </a:avLst>
            </a:prstGeom>
            <a:solidFill>
              <a:srgbClr val="FFFF00">
                <a:alpha val="52999"/>
              </a:srgbClr>
            </a:solidFill>
            <a:ln w="25400">
              <a:solidFill>
                <a:srgbClr val="E0E000"/>
              </a:solidFill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50800" tIns="50800" rIns="50800" bIns="50800" anchor="ctr"/>
            <a:lstStyle>
              <a:lvl1pPr defTabSz="1300480">
                <a:spcBef>
                  <a:spcPts val="2000"/>
                </a:spcBef>
                <a:defRPr sz="2000"/>
              </a:lvl1pPr>
            </a:lstStyle>
            <a:p>
              <a:pPr lvl="0" algn="ctr">
                <a:defRPr sz="1800"/>
              </a:pPr>
              <a:r>
                <a:rPr sz="800" dirty="0">
                  <a:latin typeface="Helvetica Neue Regular" charset="0"/>
                </a:rPr>
                <a:t>R: [A-Za-z]+ = 0.2</a:t>
              </a:r>
            </a:p>
          </p:txBody>
        </p:sp>
        <p:sp>
          <p:nvSpPr>
            <p:cNvPr id="53" name="Shape 261">
              <a:extLst>
                <a:ext uri="{FF2B5EF4-FFF2-40B4-BE49-F238E27FC236}">
                  <a16:creationId xmlns:a16="http://schemas.microsoft.com/office/drawing/2014/main" id="{F89CC5FF-ECA8-784E-99A9-357FFFC38926}"/>
                </a:ext>
              </a:extLst>
            </p:cNvPr>
            <p:cNvSpPr/>
            <p:nvPr/>
          </p:nvSpPr>
          <p:spPr>
            <a:xfrm>
              <a:off x="1678947" y="5431753"/>
              <a:ext cx="454873" cy="590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ln w="25400">
              <a:solidFill/>
            </a:ln>
          </p:spPr>
          <p:txBody>
            <a:bodyPr lIns="0" tIns="0" rIns="0" bIns="0" anchor="ctr"/>
            <a:lstStyle/>
            <a:p>
              <a:pPr defTabSz="1300448">
                <a:spcBef>
                  <a:spcPts val="2000"/>
                </a:spcBef>
                <a:defRPr sz="2800">
                  <a:solidFill>
                    <a:srgbClr val="595959"/>
                  </a:solidFill>
                </a:defRPr>
              </a:pPr>
              <a:endParaRPr sz="2800" dirty="0">
                <a:latin typeface="Helvetica Neue Regular" charset="0"/>
              </a:endParaRPr>
            </a:p>
          </p:txBody>
        </p:sp>
        <p:sp>
          <p:nvSpPr>
            <p:cNvPr id="54" name="Shape 262">
              <a:extLst>
                <a:ext uri="{FF2B5EF4-FFF2-40B4-BE49-F238E27FC236}">
                  <a16:creationId xmlns:a16="http://schemas.microsoft.com/office/drawing/2014/main" id="{C2F26650-D57A-6640-A648-BA7D30675D7B}"/>
                </a:ext>
              </a:extLst>
            </p:cNvPr>
            <p:cNvSpPr/>
            <p:nvPr/>
          </p:nvSpPr>
          <p:spPr>
            <a:xfrm>
              <a:off x="946032" y="2984435"/>
              <a:ext cx="1562364" cy="100282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 lvl="0">
                <a:defRPr sz="1800"/>
              </a:pPr>
              <a:r>
                <a:rPr sz="1100" dirty="0">
                  <a:latin typeface="Helvetica Neue" panose="02000503000000020004" pitchFamily="2" charset="0"/>
                </a:rPr>
                <a:t>Tokens:</a:t>
              </a:r>
            </a:p>
          </p:txBody>
        </p:sp>
        <p:sp>
          <p:nvSpPr>
            <p:cNvPr id="55" name="Shape 263">
              <a:extLst>
                <a:ext uri="{FF2B5EF4-FFF2-40B4-BE49-F238E27FC236}">
                  <a16:creationId xmlns:a16="http://schemas.microsoft.com/office/drawing/2014/main" id="{F11E783C-A476-9445-8C94-C522E7621075}"/>
                </a:ext>
              </a:extLst>
            </p:cNvPr>
            <p:cNvSpPr/>
            <p:nvPr/>
          </p:nvSpPr>
          <p:spPr>
            <a:xfrm flipV="1">
              <a:off x="2121150" y="4545398"/>
              <a:ext cx="6491500" cy="1192254"/>
            </a:xfrm>
            <a:prstGeom prst="line">
              <a:avLst/>
            </a:prstGeom>
            <a:ln w="25400">
              <a:solidFill/>
              <a:miter lim="400000"/>
            </a:ln>
          </p:spPr>
          <p:txBody>
            <a:bodyPr lIns="0" tIns="0" rIns="0" bIns="0" anchor="ctr"/>
            <a:lstStyle/>
            <a:p>
              <a:pPr lvl="0"/>
              <a:endParaRPr sz="700" dirty="0">
                <a:latin typeface="Helvetica Neue Regular" charset="0"/>
              </a:endParaRPr>
            </a:p>
          </p:txBody>
        </p:sp>
        <p:sp>
          <p:nvSpPr>
            <p:cNvPr id="56" name="Shape 264">
              <a:extLst>
                <a:ext uri="{FF2B5EF4-FFF2-40B4-BE49-F238E27FC236}">
                  <a16:creationId xmlns:a16="http://schemas.microsoft.com/office/drawing/2014/main" id="{FBFE0B2B-9503-8E47-B9E1-EC9A453538E9}"/>
                </a:ext>
              </a:extLst>
            </p:cNvPr>
            <p:cNvSpPr/>
            <p:nvPr/>
          </p:nvSpPr>
          <p:spPr>
            <a:xfrm>
              <a:off x="2119041" y="5765401"/>
              <a:ext cx="2369683" cy="274544"/>
            </a:xfrm>
            <a:prstGeom prst="line">
              <a:avLst/>
            </a:prstGeom>
            <a:ln w="25400">
              <a:solidFill/>
              <a:miter lim="400000"/>
            </a:ln>
          </p:spPr>
          <p:txBody>
            <a:bodyPr lIns="0" tIns="0" rIns="0" bIns="0" anchor="ctr"/>
            <a:lstStyle/>
            <a:p>
              <a:pPr lvl="0"/>
              <a:endParaRPr sz="700" dirty="0">
                <a:latin typeface="Helvetica Neue Regular" charset="0"/>
              </a:endParaRPr>
            </a:p>
          </p:txBody>
        </p:sp>
        <p:sp>
          <p:nvSpPr>
            <p:cNvPr id="57" name="Shape 265">
              <a:extLst>
                <a:ext uri="{FF2B5EF4-FFF2-40B4-BE49-F238E27FC236}">
                  <a16:creationId xmlns:a16="http://schemas.microsoft.com/office/drawing/2014/main" id="{6854DF4A-2B01-5646-97F9-C1BD20FA6F2E}"/>
                </a:ext>
              </a:extLst>
            </p:cNvPr>
            <p:cNvSpPr/>
            <p:nvPr/>
          </p:nvSpPr>
          <p:spPr>
            <a:xfrm flipV="1">
              <a:off x="6998863" y="5583250"/>
              <a:ext cx="2186344" cy="378502"/>
            </a:xfrm>
            <a:prstGeom prst="line">
              <a:avLst/>
            </a:prstGeom>
            <a:ln w="25400">
              <a:solidFill/>
              <a:miter lim="400000"/>
            </a:ln>
          </p:spPr>
          <p:txBody>
            <a:bodyPr lIns="0" tIns="0" rIns="0" bIns="0" anchor="ctr"/>
            <a:lstStyle/>
            <a:p>
              <a:pPr lvl="0"/>
              <a:endParaRPr sz="700" dirty="0">
                <a:latin typeface="Helvetica Neue Regular" charset="0"/>
              </a:endParaRPr>
            </a:p>
          </p:txBody>
        </p:sp>
        <p:sp>
          <p:nvSpPr>
            <p:cNvPr id="58" name="Shape 266">
              <a:extLst>
                <a:ext uri="{FF2B5EF4-FFF2-40B4-BE49-F238E27FC236}">
                  <a16:creationId xmlns:a16="http://schemas.microsoft.com/office/drawing/2014/main" id="{0F7E4DDC-C4E6-0E49-A505-204272EA160C}"/>
                </a:ext>
              </a:extLst>
            </p:cNvPr>
            <p:cNvSpPr/>
            <p:nvPr/>
          </p:nvSpPr>
          <p:spPr>
            <a:xfrm>
              <a:off x="6994283" y="5983691"/>
              <a:ext cx="2178775" cy="216170"/>
            </a:xfrm>
            <a:prstGeom prst="line">
              <a:avLst/>
            </a:prstGeom>
            <a:ln w="25400">
              <a:solidFill/>
              <a:miter lim="400000"/>
            </a:ln>
          </p:spPr>
          <p:txBody>
            <a:bodyPr lIns="0" tIns="0" rIns="0" bIns="0" anchor="ctr"/>
            <a:lstStyle/>
            <a:p>
              <a:pPr lvl="0"/>
              <a:endParaRPr sz="700" dirty="0">
                <a:latin typeface="Helvetica Neue Regular" charset="0"/>
              </a:endParaRPr>
            </a:p>
          </p:txBody>
        </p:sp>
        <p:sp>
          <p:nvSpPr>
            <p:cNvPr id="59" name="Shape 267">
              <a:extLst>
                <a:ext uri="{FF2B5EF4-FFF2-40B4-BE49-F238E27FC236}">
                  <a16:creationId xmlns:a16="http://schemas.microsoft.com/office/drawing/2014/main" id="{5FA7BA60-BC4A-1244-9EFD-43112F7E1084}"/>
                </a:ext>
              </a:extLst>
            </p:cNvPr>
            <p:cNvSpPr/>
            <p:nvPr/>
          </p:nvSpPr>
          <p:spPr>
            <a:xfrm>
              <a:off x="7004086" y="7224324"/>
              <a:ext cx="2168971" cy="414067"/>
            </a:xfrm>
            <a:prstGeom prst="line">
              <a:avLst/>
            </a:prstGeom>
            <a:ln w="25400">
              <a:solidFill/>
              <a:miter lim="400000"/>
            </a:ln>
          </p:spPr>
          <p:txBody>
            <a:bodyPr lIns="0" tIns="0" rIns="0" bIns="0" anchor="ctr"/>
            <a:lstStyle/>
            <a:p>
              <a:pPr lvl="0"/>
              <a:endParaRPr sz="700" dirty="0">
                <a:latin typeface="Helvetica Neue Regular" charset="0"/>
              </a:endParaRPr>
            </a:p>
          </p:txBody>
        </p:sp>
        <p:sp>
          <p:nvSpPr>
            <p:cNvPr id="60" name="Shape 270">
              <a:extLst>
                <a:ext uri="{FF2B5EF4-FFF2-40B4-BE49-F238E27FC236}">
                  <a16:creationId xmlns:a16="http://schemas.microsoft.com/office/drawing/2014/main" id="{A334AAD6-7E66-C94C-821B-B07AD115CDA2}"/>
                </a:ext>
              </a:extLst>
            </p:cNvPr>
            <p:cNvSpPr/>
            <p:nvPr/>
          </p:nvSpPr>
          <p:spPr>
            <a:xfrm>
              <a:off x="946032" y="3870791"/>
              <a:ext cx="1088669" cy="100282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 lvl="0">
                <a:defRPr sz="1800"/>
              </a:pPr>
              <a:r>
                <a:rPr sz="1100" dirty="0">
                  <a:latin typeface="Helvetica Neue" panose="02000503000000020004" pitchFamily="2" charset="0"/>
                </a:rPr>
                <a:t>Tree:</a:t>
              </a:r>
            </a:p>
          </p:txBody>
        </p:sp>
        <p:grpSp>
          <p:nvGrpSpPr>
            <p:cNvPr id="61" name="Group 274">
              <a:extLst>
                <a:ext uri="{FF2B5EF4-FFF2-40B4-BE49-F238E27FC236}">
                  <a16:creationId xmlns:a16="http://schemas.microsoft.com/office/drawing/2014/main" id="{F53453ED-D8A0-3F4D-BF58-D9C7DC189EE0}"/>
                </a:ext>
              </a:extLst>
            </p:cNvPr>
            <p:cNvGrpSpPr/>
            <p:nvPr/>
          </p:nvGrpSpPr>
          <p:grpSpPr>
            <a:xfrm>
              <a:off x="934448" y="7707580"/>
              <a:ext cx="6305659" cy="1002823"/>
              <a:chOff x="0" y="-177843"/>
              <a:chExt cx="6305658" cy="1002819"/>
            </a:xfrm>
          </p:grpSpPr>
          <p:sp>
            <p:nvSpPr>
              <p:cNvPr id="67" name="Shape 271">
                <a:extLst>
                  <a:ext uri="{FF2B5EF4-FFF2-40B4-BE49-F238E27FC236}">
                    <a16:creationId xmlns:a16="http://schemas.microsoft.com/office/drawing/2014/main" id="{F2C5538A-0EB7-B046-AE6C-D871AE4C17BF}"/>
                  </a:ext>
                </a:extLst>
              </p:cNvPr>
              <p:cNvSpPr/>
              <p:nvPr/>
            </p:nvSpPr>
            <p:spPr>
              <a:xfrm>
                <a:off x="0" y="-177843"/>
                <a:ext cx="1096980" cy="100281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lvl="0">
                  <a:defRPr sz="1800"/>
                </a:pPr>
                <a:r>
                  <a:rPr sz="1100" dirty="0">
                    <a:latin typeface="Helvetica Neue" panose="02000503000000020004" pitchFamily="2" charset="0"/>
                  </a:rPr>
                  <a:t>Rule:</a:t>
                </a:r>
              </a:p>
            </p:txBody>
          </p:sp>
          <p:sp>
            <p:nvSpPr>
              <p:cNvPr id="68" name="Shape 272">
                <a:extLst>
                  <a:ext uri="{FF2B5EF4-FFF2-40B4-BE49-F238E27FC236}">
                    <a16:creationId xmlns:a16="http://schemas.microsoft.com/office/drawing/2014/main" id="{0CEB21F5-48E0-B442-8540-D6BA0B90C9A2}"/>
                  </a:ext>
                </a:extLst>
              </p:cNvPr>
              <p:cNvSpPr/>
              <p:nvPr/>
            </p:nvSpPr>
            <p:spPr>
              <a:xfrm>
                <a:off x="1276003" y="70041"/>
                <a:ext cx="2446396" cy="509749"/>
              </a:xfrm>
              <a:prstGeom prst="roundRect">
                <a:avLst>
                  <a:gd name="adj" fmla="val 21718"/>
                </a:avLst>
              </a:prstGeom>
              <a:solidFill>
                <a:srgbClr val="FFFF00">
                  <a:alpha val="52999"/>
                </a:srgbClr>
              </a:solidFill>
              <a:ln w="25400" cap="flat">
                <a:solidFill>
                  <a:srgbClr val="E0E000"/>
                </a:solidFill>
                <a:prstDash val="solid"/>
                <a:bevel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defTabSz="1300480">
                  <a:spcBef>
                    <a:spcPts val="2000"/>
                  </a:spcBef>
                  <a:defRPr sz="2000"/>
                </a:lvl1pPr>
              </a:lstStyle>
              <a:p>
                <a:pPr lvl="0">
                  <a:defRPr sz="1800"/>
                </a:pPr>
                <a:r>
                  <a:rPr sz="800" dirty="0">
                    <a:latin typeface="Helvetica Neue Regular" charset="0"/>
                  </a:rPr>
                  <a:t>R: [0-9]+ = 0.2</a:t>
                </a:r>
              </a:p>
            </p:txBody>
          </p:sp>
          <p:sp>
            <p:nvSpPr>
              <p:cNvPr id="69" name="Shape 273">
                <a:extLst>
                  <a:ext uri="{FF2B5EF4-FFF2-40B4-BE49-F238E27FC236}">
                    <a16:creationId xmlns:a16="http://schemas.microsoft.com/office/drawing/2014/main" id="{0269B062-4ABC-024E-B70B-A2E65CD70CBE}"/>
                  </a:ext>
                </a:extLst>
              </p:cNvPr>
              <p:cNvSpPr/>
              <p:nvPr/>
            </p:nvSpPr>
            <p:spPr>
              <a:xfrm>
                <a:off x="3897362" y="71407"/>
                <a:ext cx="2408296" cy="508001"/>
              </a:xfrm>
              <a:prstGeom prst="roundRect">
                <a:avLst>
                  <a:gd name="adj" fmla="val 20802"/>
                </a:avLst>
              </a:prstGeom>
              <a:solidFill>
                <a:srgbClr val="297FD5">
                  <a:alpha val="47000"/>
                </a:srgbClr>
              </a:solidFill>
              <a:ln w="25400" cap="flat">
                <a:solidFill>
                  <a:srgbClr val="1F5FA0"/>
                </a:solidFill>
                <a:prstDash val="solid"/>
                <a:bevel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defTabSz="1300480">
                  <a:spcBef>
                    <a:spcPts val="2000"/>
                  </a:spcBef>
                  <a:defRPr sz="2000"/>
                </a:lvl1pPr>
              </a:lstStyle>
              <a:p>
                <a:pPr lvl="0">
                  <a:defRPr sz="1800"/>
                </a:pPr>
                <a:r>
                  <a:rPr sz="800" dirty="0">
                    <a:latin typeface="Helvetica Neue Regular" charset="0"/>
                  </a:rPr>
                  <a:t>L: ‘percent’ = 0.4</a:t>
                </a:r>
              </a:p>
            </p:txBody>
          </p:sp>
        </p:grpSp>
        <p:grpSp>
          <p:nvGrpSpPr>
            <p:cNvPr id="62" name="Group 279">
              <a:extLst>
                <a:ext uri="{FF2B5EF4-FFF2-40B4-BE49-F238E27FC236}">
                  <a16:creationId xmlns:a16="http://schemas.microsoft.com/office/drawing/2014/main" id="{B4772DC1-A650-9841-9026-32D4FF5D0945}"/>
                </a:ext>
              </a:extLst>
            </p:cNvPr>
            <p:cNvGrpSpPr/>
            <p:nvPr/>
          </p:nvGrpSpPr>
          <p:grpSpPr>
            <a:xfrm>
              <a:off x="2145970" y="5754345"/>
              <a:ext cx="9674637" cy="1664185"/>
              <a:chOff x="0" y="-1"/>
              <a:chExt cx="9674636" cy="1664184"/>
            </a:xfrm>
          </p:grpSpPr>
          <p:sp>
            <p:nvSpPr>
              <p:cNvPr id="63" name="Shape 275">
                <a:extLst>
                  <a:ext uri="{FF2B5EF4-FFF2-40B4-BE49-F238E27FC236}">
                    <a16:creationId xmlns:a16="http://schemas.microsoft.com/office/drawing/2014/main" id="{BCF22F6A-0B88-A941-A5FA-C04753103E33}"/>
                  </a:ext>
                </a:extLst>
              </p:cNvPr>
              <p:cNvSpPr/>
              <p:nvPr/>
            </p:nvSpPr>
            <p:spPr>
              <a:xfrm>
                <a:off x="2391559" y="1154433"/>
                <a:ext cx="2446396" cy="509750"/>
              </a:xfrm>
              <a:prstGeom prst="roundRect">
                <a:avLst>
                  <a:gd name="adj" fmla="val 21718"/>
                </a:avLst>
              </a:prstGeom>
              <a:solidFill>
                <a:srgbClr val="FFFF00">
                  <a:alpha val="52999"/>
                </a:srgbClr>
              </a:solidFill>
              <a:ln w="25400" cap="flat">
                <a:solidFill>
                  <a:srgbClr val="FF2800"/>
                </a:solidFill>
                <a:prstDash val="solid"/>
                <a:bevel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 defTabSz="1300480">
                  <a:spcBef>
                    <a:spcPts val="2000"/>
                  </a:spcBef>
                  <a:defRPr sz="2000"/>
                </a:lvl1pPr>
              </a:lstStyle>
              <a:p>
                <a:pPr lvl="0" algn="ctr">
                  <a:defRPr sz="1800"/>
                </a:pPr>
                <a:r>
                  <a:rPr sz="800" dirty="0">
                    <a:latin typeface="Helvetica Neue Regular" charset="0"/>
                  </a:rPr>
                  <a:t>R: [0-9]+ = 0.2</a:t>
                </a:r>
              </a:p>
            </p:txBody>
          </p:sp>
          <p:sp>
            <p:nvSpPr>
              <p:cNvPr id="64" name="Shape 276">
                <a:extLst>
                  <a:ext uri="{FF2B5EF4-FFF2-40B4-BE49-F238E27FC236}">
                    <a16:creationId xmlns:a16="http://schemas.microsoft.com/office/drawing/2014/main" id="{39CFAE76-A782-2440-BBA3-B9D6D882D8D0}"/>
                  </a:ext>
                </a:extLst>
              </p:cNvPr>
              <p:cNvSpPr/>
              <p:nvPr/>
            </p:nvSpPr>
            <p:spPr>
              <a:xfrm>
                <a:off x="7084425" y="824515"/>
                <a:ext cx="2590211" cy="629970"/>
              </a:xfrm>
              <a:prstGeom prst="roundRect">
                <a:avLst>
                  <a:gd name="adj" fmla="val 20802"/>
                </a:avLst>
              </a:prstGeom>
              <a:solidFill>
                <a:srgbClr val="297FD5">
                  <a:alpha val="47000"/>
                </a:srgbClr>
              </a:solidFill>
              <a:ln w="25400" cap="flat">
                <a:solidFill>
                  <a:srgbClr val="FF2800"/>
                </a:solidFill>
                <a:prstDash val="solid"/>
                <a:bevel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 defTabSz="1300480">
                  <a:spcBef>
                    <a:spcPts val="2000"/>
                  </a:spcBef>
                  <a:defRPr sz="2000"/>
                </a:lvl1pPr>
              </a:lstStyle>
              <a:p>
                <a:pPr lvl="0" algn="ctr">
                  <a:defRPr sz="1800"/>
                </a:pPr>
                <a:r>
                  <a:rPr sz="900" dirty="0">
                    <a:latin typeface="Helvetica Neue Regular" charset="0"/>
                  </a:rPr>
                  <a:t>L: ‘percent’ = 0.4</a:t>
                </a:r>
              </a:p>
            </p:txBody>
          </p:sp>
          <p:sp>
            <p:nvSpPr>
              <p:cNvPr id="65" name="Shape 277">
                <a:extLst>
                  <a:ext uri="{FF2B5EF4-FFF2-40B4-BE49-F238E27FC236}">
                    <a16:creationId xmlns:a16="http://schemas.microsoft.com/office/drawing/2014/main" id="{64A731AA-D03F-F64E-BEB1-5F754F72F28A}"/>
                  </a:ext>
                </a:extLst>
              </p:cNvPr>
              <p:cNvSpPr/>
              <p:nvPr/>
            </p:nvSpPr>
            <p:spPr>
              <a:xfrm>
                <a:off x="0" y="-1"/>
                <a:ext cx="2344208" cy="1375297"/>
              </a:xfrm>
              <a:prstGeom prst="line">
                <a:avLst/>
              </a:prstGeom>
              <a:noFill/>
              <a:ln w="25400" cap="flat">
                <a:solidFill>
                  <a:srgbClr val="FF28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  <a:endParaRPr sz="700" dirty="0">
                  <a:latin typeface="Helvetica Neue Regular" charset="0"/>
                </a:endParaRPr>
              </a:p>
            </p:txBody>
          </p:sp>
          <p:sp>
            <p:nvSpPr>
              <p:cNvPr id="66" name="Shape 278">
                <a:extLst>
                  <a:ext uri="{FF2B5EF4-FFF2-40B4-BE49-F238E27FC236}">
                    <a16:creationId xmlns:a16="http://schemas.microsoft.com/office/drawing/2014/main" id="{19CB3D56-BB88-CD47-93A4-12244BC90FBB}"/>
                  </a:ext>
                </a:extLst>
              </p:cNvPr>
              <p:cNvSpPr/>
              <p:nvPr/>
            </p:nvSpPr>
            <p:spPr>
              <a:xfrm flipV="1">
                <a:off x="4852701" y="1159760"/>
                <a:ext cx="2198382" cy="294729"/>
              </a:xfrm>
              <a:prstGeom prst="line">
                <a:avLst/>
              </a:prstGeom>
              <a:noFill/>
              <a:ln w="25400" cap="flat">
                <a:solidFill>
                  <a:srgbClr val="FF28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  <a:endParaRPr sz="700" dirty="0">
                  <a:latin typeface="Helvetica Neue Regular" charset="0"/>
                </a:endParaRPr>
              </a:p>
            </p:txBody>
          </p:sp>
        </p:grp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1E41CE93-900B-1841-A239-4180A859568F}"/>
              </a:ext>
            </a:extLst>
          </p:cNvPr>
          <p:cNvGrpSpPr/>
          <p:nvPr/>
        </p:nvGrpSpPr>
        <p:grpSpPr>
          <a:xfrm>
            <a:off x="2855180" y="3637459"/>
            <a:ext cx="4424477" cy="889662"/>
            <a:chOff x="3396302" y="3635056"/>
            <a:chExt cx="3883355" cy="780855"/>
          </a:xfrm>
        </p:grpSpPr>
        <p:sp>
          <p:nvSpPr>
            <p:cNvPr id="87" name="Shape 316">
              <a:extLst>
                <a:ext uri="{FF2B5EF4-FFF2-40B4-BE49-F238E27FC236}">
                  <a16:creationId xmlns:a16="http://schemas.microsoft.com/office/drawing/2014/main" id="{9647E73F-B471-8741-8AD5-CBC75A4F761C}"/>
                </a:ext>
              </a:extLst>
            </p:cNvPr>
            <p:cNvSpPr/>
            <p:nvPr/>
          </p:nvSpPr>
          <p:spPr>
            <a:xfrm>
              <a:off x="4477733" y="3922118"/>
              <a:ext cx="787595" cy="203982"/>
            </a:xfrm>
            <a:prstGeom prst="roundRect">
              <a:avLst>
                <a:gd name="adj" fmla="val 22959"/>
              </a:avLst>
            </a:prstGeom>
            <a:solidFill>
              <a:srgbClr val="BAB6FE">
                <a:alpha val="47000"/>
              </a:srgbClr>
            </a:solidFill>
            <a:ln w="25400">
              <a:solidFill>
                <a:srgbClr val="7E7BAC"/>
              </a:solidFill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50800" tIns="50800" rIns="50800" bIns="50800" anchor="ctr"/>
            <a:lstStyle>
              <a:lvl1pPr defTabSz="1300480">
                <a:spcBef>
                  <a:spcPts val="2000"/>
                </a:spcBef>
                <a:defRPr sz="2000"/>
              </a:lvl1pPr>
            </a:lstStyle>
            <a:p>
              <a:pPr lvl="0">
                <a:defRPr sz="1800"/>
              </a:pPr>
              <a:r>
                <a:rPr lang="en-US" sz="800" dirty="0">
                  <a:latin typeface="Helvetica Neue Regular" charset="0"/>
                </a:rPr>
                <a:t>L</a:t>
              </a:r>
              <a:r>
                <a:rPr sz="800" dirty="0">
                  <a:latin typeface="Helvetica Neue Regular" charset="0"/>
                </a:rPr>
                <a:t>: {</a:t>
              </a:r>
              <a:r>
                <a:rPr lang="en-US" sz="800" dirty="0">
                  <a:latin typeface="Helvetica Neue Regular" charset="0"/>
                </a:rPr>
                <a:t>'</a:t>
              </a:r>
              <a:r>
                <a:rPr sz="800" dirty="0">
                  <a:latin typeface="Helvetica Neue Regular" charset="0"/>
                </a:rPr>
                <a:t>5</a:t>
              </a:r>
              <a:r>
                <a:rPr lang="en-US" sz="800" dirty="0">
                  <a:latin typeface="Helvetica Neue Regular" charset="0"/>
                </a:rPr>
                <a:t>'</a:t>
              </a:r>
              <a:r>
                <a:rPr sz="800" dirty="0">
                  <a:latin typeface="Helvetica Neue Regular" charset="0"/>
                </a:rPr>
                <a:t>, </a:t>
              </a:r>
              <a:r>
                <a:rPr lang="en-US" sz="800" dirty="0">
                  <a:latin typeface="Helvetica Neue Regular" charset="0"/>
                </a:rPr>
                <a:t>'</a:t>
              </a:r>
              <a:r>
                <a:rPr sz="800" dirty="0">
                  <a:latin typeface="Helvetica Neue Regular" charset="0"/>
                </a:rPr>
                <a:t>6</a:t>
              </a:r>
              <a:r>
                <a:rPr lang="en-US" sz="800" dirty="0">
                  <a:latin typeface="Helvetica Neue Regular" charset="0"/>
                </a:rPr>
                <a:t>'</a:t>
              </a:r>
              <a:r>
                <a:rPr sz="800" dirty="0">
                  <a:latin typeface="Helvetica Neue Regular" charset="0"/>
                </a:rPr>
                <a:t>} = 0.4</a:t>
              </a:r>
            </a:p>
          </p:txBody>
        </p:sp>
        <p:sp>
          <p:nvSpPr>
            <p:cNvPr id="88" name="Shape 317">
              <a:extLst>
                <a:ext uri="{FF2B5EF4-FFF2-40B4-BE49-F238E27FC236}">
                  <a16:creationId xmlns:a16="http://schemas.microsoft.com/office/drawing/2014/main" id="{B1371510-B9D7-8245-A660-7D4F5396C2A2}"/>
                </a:ext>
              </a:extLst>
            </p:cNvPr>
            <p:cNvSpPr/>
            <p:nvPr/>
          </p:nvSpPr>
          <p:spPr>
            <a:xfrm>
              <a:off x="4402189" y="3635056"/>
              <a:ext cx="944109" cy="203982"/>
            </a:xfrm>
            <a:prstGeom prst="roundRect">
              <a:avLst>
                <a:gd name="adj" fmla="val 19518"/>
              </a:avLst>
            </a:prstGeom>
            <a:solidFill>
              <a:srgbClr val="F3B283"/>
            </a:solidFill>
            <a:ln w="25400">
              <a:solidFill>
                <a:srgbClr val="7D715C"/>
              </a:solidFill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50800" tIns="50800" rIns="50800" bIns="50800" anchor="ctr"/>
            <a:lstStyle>
              <a:lvl1pPr defTabSz="1300480">
                <a:spcBef>
                  <a:spcPts val="2000"/>
                </a:spcBef>
                <a:defRPr sz="2000"/>
              </a:lvl1pPr>
            </a:lstStyle>
            <a:p>
              <a:pPr lvl="0">
                <a:defRPr sz="1800"/>
              </a:pPr>
              <a:r>
                <a:rPr sz="800" dirty="0">
                  <a:latin typeface="Helvetica Neue Regular" charset="0"/>
                </a:rPr>
                <a:t>P: Percentage = 1.0</a:t>
              </a:r>
            </a:p>
          </p:txBody>
        </p:sp>
        <p:sp>
          <p:nvSpPr>
            <p:cNvPr id="89" name="Shape 318">
              <a:extLst>
                <a:ext uri="{FF2B5EF4-FFF2-40B4-BE49-F238E27FC236}">
                  <a16:creationId xmlns:a16="http://schemas.microsoft.com/office/drawing/2014/main" id="{F1438FD6-1995-DA42-A0CA-FF5C42A1DC95}"/>
                </a:ext>
              </a:extLst>
            </p:cNvPr>
            <p:cNvSpPr/>
            <p:nvPr/>
          </p:nvSpPr>
          <p:spPr>
            <a:xfrm flipV="1">
              <a:off x="3486949" y="3719906"/>
              <a:ext cx="905677" cy="288597"/>
            </a:xfrm>
            <a:prstGeom prst="line">
              <a:avLst/>
            </a:prstGeom>
            <a:ln w="25400">
              <a:solidFill/>
              <a:miter lim="400000"/>
            </a:ln>
          </p:spPr>
          <p:txBody>
            <a:bodyPr lIns="0" tIns="0" rIns="0" bIns="0" anchor="ctr"/>
            <a:lstStyle/>
            <a:p>
              <a:pPr lvl="0"/>
              <a:endParaRPr sz="700" dirty="0">
                <a:latin typeface="Helvetica Neue Regular" charset="0"/>
              </a:endParaRPr>
            </a:p>
          </p:txBody>
        </p:sp>
        <p:sp>
          <p:nvSpPr>
            <p:cNvPr id="90" name="Shape 319">
              <a:extLst>
                <a:ext uri="{FF2B5EF4-FFF2-40B4-BE49-F238E27FC236}">
                  <a16:creationId xmlns:a16="http://schemas.microsoft.com/office/drawing/2014/main" id="{166FBD49-E8DA-CD47-8196-84451DA6B54C}"/>
                </a:ext>
              </a:extLst>
            </p:cNvPr>
            <p:cNvSpPr/>
            <p:nvPr/>
          </p:nvSpPr>
          <p:spPr>
            <a:xfrm>
              <a:off x="3489237" y="4015169"/>
              <a:ext cx="986991" cy="0"/>
            </a:xfrm>
            <a:prstGeom prst="line">
              <a:avLst/>
            </a:prstGeom>
            <a:ln w="25400">
              <a:solidFill/>
              <a:miter lim="400000"/>
            </a:ln>
          </p:spPr>
          <p:txBody>
            <a:bodyPr lIns="0" tIns="0" rIns="0" bIns="0" anchor="ctr"/>
            <a:lstStyle/>
            <a:p>
              <a:pPr lvl="0"/>
              <a:endParaRPr sz="700" dirty="0">
                <a:latin typeface="Helvetica Neue Regular" charset="0"/>
              </a:endParaRPr>
            </a:p>
          </p:txBody>
        </p:sp>
        <p:sp>
          <p:nvSpPr>
            <p:cNvPr id="91" name="Shape 320">
              <a:extLst>
                <a:ext uri="{FF2B5EF4-FFF2-40B4-BE49-F238E27FC236}">
                  <a16:creationId xmlns:a16="http://schemas.microsoft.com/office/drawing/2014/main" id="{D7B8FCE7-C615-AB43-AE65-2AAC66CF0357}"/>
                </a:ext>
              </a:extLst>
            </p:cNvPr>
            <p:cNvSpPr/>
            <p:nvPr/>
          </p:nvSpPr>
          <p:spPr>
            <a:xfrm>
              <a:off x="5267432" y="4036958"/>
              <a:ext cx="981228" cy="0"/>
            </a:xfrm>
            <a:prstGeom prst="line">
              <a:avLst/>
            </a:prstGeom>
            <a:ln w="25400">
              <a:solidFill/>
              <a:miter lim="400000"/>
            </a:ln>
          </p:spPr>
          <p:txBody>
            <a:bodyPr lIns="0" tIns="0" rIns="0" bIns="0" anchor="ctr"/>
            <a:lstStyle/>
            <a:p>
              <a:pPr lvl="0"/>
              <a:endParaRPr sz="700" dirty="0">
                <a:latin typeface="Helvetica Neue Regular" charset="0"/>
              </a:endParaRPr>
            </a:p>
          </p:txBody>
        </p:sp>
        <p:sp>
          <p:nvSpPr>
            <p:cNvPr id="92" name="Shape 321">
              <a:extLst>
                <a:ext uri="{FF2B5EF4-FFF2-40B4-BE49-F238E27FC236}">
                  <a16:creationId xmlns:a16="http://schemas.microsoft.com/office/drawing/2014/main" id="{C6520A18-96D6-7649-8F84-6FA95512818F}"/>
                </a:ext>
              </a:extLst>
            </p:cNvPr>
            <p:cNvSpPr/>
            <p:nvPr/>
          </p:nvSpPr>
          <p:spPr>
            <a:xfrm>
              <a:off x="3482876" y="4020383"/>
              <a:ext cx="984791" cy="288560"/>
            </a:xfrm>
            <a:prstGeom prst="line">
              <a:avLst/>
            </a:prstGeom>
            <a:ln w="25400">
              <a:solidFill/>
              <a:miter lim="400000"/>
            </a:ln>
          </p:spPr>
          <p:txBody>
            <a:bodyPr lIns="0" tIns="0" rIns="0" bIns="0" anchor="ctr"/>
            <a:lstStyle/>
            <a:p>
              <a:pPr lvl="0"/>
              <a:endParaRPr sz="700" dirty="0">
                <a:latin typeface="Helvetica Neue Regular" charset="0"/>
              </a:endParaRPr>
            </a:p>
          </p:txBody>
        </p:sp>
        <p:sp>
          <p:nvSpPr>
            <p:cNvPr id="93" name="Shape 322">
              <a:extLst>
                <a:ext uri="{FF2B5EF4-FFF2-40B4-BE49-F238E27FC236}">
                  <a16:creationId xmlns:a16="http://schemas.microsoft.com/office/drawing/2014/main" id="{441A63FE-98A7-B847-8042-F37F79BD6F43}"/>
                </a:ext>
              </a:extLst>
            </p:cNvPr>
            <p:cNvSpPr/>
            <p:nvPr/>
          </p:nvSpPr>
          <p:spPr>
            <a:xfrm>
              <a:off x="5265770" y="4301922"/>
              <a:ext cx="981228" cy="0"/>
            </a:xfrm>
            <a:prstGeom prst="line">
              <a:avLst/>
            </a:prstGeom>
            <a:ln w="25400">
              <a:solidFill/>
              <a:miter lim="400000"/>
            </a:ln>
          </p:spPr>
          <p:txBody>
            <a:bodyPr lIns="0" tIns="0" rIns="0" bIns="0" anchor="ctr"/>
            <a:lstStyle/>
            <a:p>
              <a:pPr lvl="0"/>
              <a:endParaRPr sz="700" dirty="0">
                <a:latin typeface="Helvetica Neue Regular" charset="0"/>
              </a:endParaRPr>
            </a:p>
          </p:txBody>
        </p:sp>
        <p:sp>
          <p:nvSpPr>
            <p:cNvPr id="94" name="Shape 323">
              <a:extLst>
                <a:ext uri="{FF2B5EF4-FFF2-40B4-BE49-F238E27FC236}">
                  <a16:creationId xmlns:a16="http://schemas.microsoft.com/office/drawing/2014/main" id="{2DB9F2F1-B3AC-E243-AB68-76E6B7E2DCF5}"/>
                </a:ext>
              </a:extLst>
            </p:cNvPr>
            <p:cNvSpPr/>
            <p:nvPr/>
          </p:nvSpPr>
          <p:spPr>
            <a:xfrm>
              <a:off x="4477375" y="4209179"/>
              <a:ext cx="787395" cy="206732"/>
            </a:xfrm>
            <a:prstGeom prst="roundRect">
              <a:avLst>
                <a:gd name="adj" fmla="val 23732"/>
              </a:avLst>
            </a:prstGeom>
            <a:solidFill>
              <a:srgbClr val="FFFF00">
                <a:alpha val="52999"/>
              </a:srgbClr>
            </a:solidFill>
            <a:ln w="25400">
              <a:solidFill>
                <a:srgbClr val="E0E000"/>
              </a:solidFill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50800" tIns="50800" rIns="50800" bIns="50800" anchor="ctr"/>
            <a:lstStyle>
              <a:lvl1pPr defTabSz="1300480">
                <a:spcBef>
                  <a:spcPts val="2000"/>
                </a:spcBef>
                <a:defRPr sz="2000"/>
              </a:lvl1pPr>
            </a:lstStyle>
            <a:p>
              <a:pPr lvl="0">
                <a:defRPr sz="1800"/>
              </a:pPr>
              <a:r>
                <a:rPr sz="800" dirty="0">
                  <a:latin typeface="Helvetica Neue Regular" charset="0"/>
                </a:rPr>
                <a:t>R: [0-9]+ = 0.2</a:t>
              </a:r>
            </a:p>
          </p:txBody>
        </p:sp>
        <p:sp>
          <p:nvSpPr>
            <p:cNvPr id="95" name="Shape 324">
              <a:extLst>
                <a:ext uri="{FF2B5EF4-FFF2-40B4-BE49-F238E27FC236}">
                  <a16:creationId xmlns:a16="http://schemas.microsoft.com/office/drawing/2014/main" id="{28CCB6EB-C45B-6741-B479-E0F32C90B1E4}"/>
                </a:ext>
              </a:extLst>
            </p:cNvPr>
            <p:cNvSpPr/>
            <p:nvPr/>
          </p:nvSpPr>
          <p:spPr>
            <a:xfrm>
              <a:off x="3396302" y="3906492"/>
              <a:ext cx="181011" cy="211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25400">
              <a:solidFill/>
            </a:ln>
          </p:spPr>
          <p:txBody>
            <a:bodyPr lIns="0" tIns="0" rIns="0" bIns="0" anchor="ctr"/>
            <a:lstStyle/>
            <a:p>
              <a:pPr defTabSz="1300448">
                <a:spcBef>
                  <a:spcPts val="2000"/>
                </a:spcBef>
                <a:defRPr sz="2800">
                  <a:solidFill>
                    <a:srgbClr val="595959"/>
                  </a:solidFill>
                </a:defRPr>
              </a:pPr>
              <a:endParaRPr sz="4000" dirty="0">
                <a:latin typeface="Helvetica Neue Regular" charset="0"/>
              </a:endParaRPr>
            </a:p>
          </p:txBody>
        </p:sp>
        <p:sp>
          <p:nvSpPr>
            <p:cNvPr id="96" name="Shape 330">
              <a:extLst>
                <a:ext uri="{FF2B5EF4-FFF2-40B4-BE49-F238E27FC236}">
                  <a16:creationId xmlns:a16="http://schemas.microsoft.com/office/drawing/2014/main" id="{6BB2A65F-FB18-684E-A1F7-3ABAD138AF38}"/>
                </a:ext>
              </a:extLst>
            </p:cNvPr>
            <p:cNvSpPr/>
            <p:nvPr/>
          </p:nvSpPr>
          <p:spPr>
            <a:xfrm>
              <a:off x="6250764" y="4210554"/>
              <a:ext cx="1028893" cy="203982"/>
            </a:xfrm>
            <a:prstGeom prst="roundRect">
              <a:avLst>
                <a:gd name="adj" fmla="val 22959"/>
              </a:avLst>
            </a:prstGeom>
            <a:solidFill>
              <a:srgbClr val="BAB6FE">
                <a:alpha val="47000"/>
              </a:srgbClr>
            </a:solidFill>
            <a:ln w="25400">
              <a:solidFill>
                <a:srgbClr val="7E7BAC"/>
              </a:solidFill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50800" tIns="50800" rIns="50800" bIns="50800" anchor="ctr"/>
            <a:lstStyle>
              <a:lvl1pPr defTabSz="1300480">
                <a:spcBef>
                  <a:spcPts val="2000"/>
                </a:spcBef>
                <a:defRPr sz="2000"/>
              </a:lvl1pPr>
            </a:lstStyle>
            <a:p>
              <a:pPr lvl="0">
                <a:defRPr sz="1800"/>
              </a:pPr>
              <a:r>
                <a:rPr lang="en-US" sz="800" dirty="0">
                  <a:latin typeface="Helvetica Neue Regular" charset="0"/>
                </a:rPr>
                <a:t>L</a:t>
              </a:r>
              <a:r>
                <a:rPr sz="800" dirty="0">
                  <a:latin typeface="Helvetica Neue Regular" charset="0"/>
                </a:rPr>
                <a:t>: {percent, %} = 0.4</a:t>
              </a:r>
            </a:p>
          </p:txBody>
        </p:sp>
        <p:sp>
          <p:nvSpPr>
            <p:cNvPr id="97" name="Shape 331">
              <a:extLst>
                <a:ext uri="{FF2B5EF4-FFF2-40B4-BE49-F238E27FC236}">
                  <a16:creationId xmlns:a16="http://schemas.microsoft.com/office/drawing/2014/main" id="{67C1C25A-3C38-1844-A151-BE80392087CF}"/>
                </a:ext>
              </a:extLst>
            </p:cNvPr>
            <p:cNvSpPr/>
            <p:nvPr/>
          </p:nvSpPr>
          <p:spPr>
            <a:xfrm>
              <a:off x="6250764" y="3922118"/>
              <a:ext cx="1028893" cy="203982"/>
            </a:xfrm>
            <a:prstGeom prst="roundRect">
              <a:avLst>
                <a:gd name="adj" fmla="val 22959"/>
              </a:avLst>
            </a:prstGeom>
            <a:solidFill>
              <a:srgbClr val="BAB6FE">
                <a:alpha val="47000"/>
              </a:srgbClr>
            </a:solidFill>
            <a:ln w="25400">
              <a:solidFill>
                <a:srgbClr val="7E7BAC"/>
              </a:solidFill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50800" tIns="50800" rIns="50800" bIns="50800" anchor="ctr"/>
            <a:lstStyle>
              <a:lvl1pPr defTabSz="1300480">
                <a:spcBef>
                  <a:spcPts val="2000"/>
                </a:spcBef>
                <a:defRPr sz="2000"/>
              </a:lvl1pPr>
            </a:lstStyle>
            <a:p>
              <a:pPr lvl="0">
                <a:defRPr sz="1800"/>
              </a:pPr>
              <a:r>
                <a:rPr lang="en-US" sz="800" dirty="0">
                  <a:latin typeface="Helvetica Neue Regular" charset="0"/>
                </a:rPr>
                <a:t>L</a:t>
              </a:r>
              <a:r>
                <a:rPr sz="800" dirty="0">
                  <a:latin typeface="Helvetica Neue Regular" charset="0"/>
                </a:rPr>
                <a:t>: {percent, %} = 0.4</a:t>
              </a:r>
            </a:p>
          </p:txBody>
        </p:sp>
      </p:grpSp>
      <p:sp>
        <p:nvSpPr>
          <p:cNvPr id="100" name="Shape 203">
            <a:extLst>
              <a:ext uri="{FF2B5EF4-FFF2-40B4-BE49-F238E27FC236}">
                <a16:creationId xmlns:a16="http://schemas.microsoft.com/office/drawing/2014/main" id="{3FF261C2-2B47-FD44-8129-DF9875A37E4F}"/>
              </a:ext>
            </a:extLst>
          </p:cNvPr>
          <p:cNvSpPr/>
          <p:nvPr/>
        </p:nvSpPr>
        <p:spPr>
          <a:xfrm>
            <a:off x="4587811" y="3205625"/>
            <a:ext cx="2110667" cy="3360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 b="0"/>
            </a:pPr>
            <a:r>
              <a:rPr lang="en-US" sz="1350" dirty="0">
                <a:latin typeface="Helvetica Neue" panose="02000503000000020004" pitchFamily="2" charset="0"/>
              </a:rPr>
              <a:t>[5 percent, 6%]</a:t>
            </a:r>
            <a:endParaRPr sz="1350" dirty="0">
              <a:latin typeface="Helvetica Neue" panose="02000503000000020004" pitchFamily="2" charset="0"/>
            </a:endParaRPr>
          </a:p>
        </p:txBody>
      </p:sp>
      <p:sp>
        <p:nvSpPr>
          <p:cNvPr id="101" name="Shape 204">
            <a:extLst>
              <a:ext uri="{FF2B5EF4-FFF2-40B4-BE49-F238E27FC236}">
                <a16:creationId xmlns:a16="http://schemas.microsoft.com/office/drawing/2014/main" id="{38DBAB6E-A3B4-324D-8658-335B046362DA}"/>
              </a:ext>
            </a:extLst>
          </p:cNvPr>
          <p:cNvSpPr/>
          <p:nvPr/>
        </p:nvSpPr>
        <p:spPr>
          <a:xfrm>
            <a:off x="3326254" y="3198562"/>
            <a:ext cx="1259444" cy="33604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l" defTabSz="1300480">
              <a:spcBef>
                <a:spcPts val="2000"/>
              </a:spcBef>
              <a:defRPr sz="2800"/>
            </a:lvl1pPr>
          </a:lstStyle>
          <a:p>
            <a:pPr lvl="0">
              <a:defRPr sz="1800"/>
            </a:pPr>
            <a:r>
              <a:rPr lang="en-US" sz="1600" dirty="0">
                <a:latin typeface="Helvetica Neue" panose="02000503000000020004" pitchFamily="2" charset="0"/>
              </a:rPr>
              <a:t>Intersection</a:t>
            </a:r>
            <a:r>
              <a:rPr sz="1600" dirty="0">
                <a:latin typeface="Helvetica Neue" panose="02000503000000020004" pitchFamily="2" charset="0"/>
              </a:rPr>
              <a:t>:</a:t>
            </a:r>
          </a:p>
        </p:txBody>
      </p:sp>
      <p:sp>
        <p:nvSpPr>
          <p:cNvPr id="102" name="Shape 203">
            <a:extLst>
              <a:ext uri="{FF2B5EF4-FFF2-40B4-BE49-F238E27FC236}">
                <a16:creationId xmlns:a16="http://schemas.microsoft.com/office/drawing/2014/main" id="{79749177-DD2A-7A4E-8B4F-024A57C59CF1}"/>
              </a:ext>
            </a:extLst>
          </p:cNvPr>
          <p:cNvSpPr/>
          <p:nvPr/>
        </p:nvSpPr>
        <p:spPr>
          <a:xfrm>
            <a:off x="1863608" y="1151724"/>
            <a:ext cx="991572" cy="3360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 b="0"/>
            </a:pPr>
            <a:r>
              <a:rPr sz="1425" dirty="0">
                <a:latin typeface="Helvetica Neue" panose="02000503000000020004" pitchFamily="2" charset="0"/>
              </a:rPr>
              <a:t>5 percent</a:t>
            </a:r>
          </a:p>
        </p:txBody>
      </p:sp>
      <p:sp>
        <p:nvSpPr>
          <p:cNvPr id="103" name="Shape 204">
            <a:extLst>
              <a:ext uri="{FF2B5EF4-FFF2-40B4-BE49-F238E27FC236}">
                <a16:creationId xmlns:a16="http://schemas.microsoft.com/office/drawing/2014/main" id="{104F808F-E5DE-7E48-A488-20BD7B251BD7}"/>
              </a:ext>
            </a:extLst>
          </p:cNvPr>
          <p:cNvSpPr/>
          <p:nvPr/>
        </p:nvSpPr>
        <p:spPr>
          <a:xfrm>
            <a:off x="1039471" y="1149153"/>
            <a:ext cx="1000221" cy="336042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l" defTabSz="1300480">
              <a:spcBef>
                <a:spcPts val="2000"/>
              </a:spcBef>
              <a:defRPr sz="2800"/>
            </a:lvl1pPr>
          </a:lstStyle>
          <a:p>
            <a:pPr lvl="0">
              <a:defRPr sz="1800"/>
            </a:pPr>
            <a:r>
              <a:rPr sz="1600" dirty="0">
                <a:latin typeface="Helvetica Neue" panose="02000503000000020004" pitchFamily="2" charset="0"/>
              </a:rPr>
              <a:t>Example:</a:t>
            </a:r>
          </a:p>
        </p:txBody>
      </p:sp>
      <p:sp>
        <p:nvSpPr>
          <p:cNvPr id="104" name="Shape 203">
            <a:extLst>
              <a:ext uri="{FF2B5EF4-FFF2-40B4-BE49-F238E27FC236}">
                <a16:creationId xmlns:a16="http://schemas.microsoft.com/office/drawing/2014/main" id="{0F9AD17A-4374-5042-9EE6-08DF0BD83482}"/>
              </a:ext>
            </a:extLst>
          </p:cNvPr>
          <p:cNvSpPr/>
          <p:nvPr/>
        </p:nvSpPr>
        <p:spPr>
          <a:xfrm>
            <a:off x="6737912" y="1152189"/>
            <a:ext cx="991572" cy="3360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 b="0"/>
            </a:pPr>
            <a:r>
              <a:rPr lang="en-US" sz="1425" dirty="0">
                <a:latin typeface="Helvetica Neue" panose="02000503000000020004" pitchFamily="2" charset="0"/>
              </a:rPr>
              <a:t>6 %</a:t>
            </a:r>
            <a:endParaRPr sz="1425" dirty="0">
              <a:latin typeface="Helvetica Neue" panose="02000503000000020004" pitchFamily="2" charset="0"/>
            </a:endParaRPr>
          </a:p>
        </p:txBody>
      </p:sp>
      <p:sp>
        <p:nvSpPr>
          <p:cNvPr id="105" name="Shape 204">
            <a:extLst>
              <a:ext uri="{FF2B5EF4-FFF2-40B4-BE49-F238E27FC236}">
                <a16:creationId xmlns:a16="http://schemas.microsoft.com/office/drawing/2014/main" id="{E2AD5977-E3F8-8F41-BD04-65D94F2748D9}"/>
              </a:ext>
            </a:extLst>
          </p:cNvPr>
          <p:cNvSpPr/>
          <p:nvPr/>
        </p:nvSpPr>
        <p:spPr>
          <a:xfrm>
            <a:off x="5913775" y="1149618"/>
            <a:ext cx="1000221" cy="336042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l" defTabSz="1300480">
              <a:spcBef>
                <a:spcPts val="2000"/>
              </a:spcBef>
              <a:defRPr sz="2800"/>
            </a:lvl1pPr>
          </a:lstStyle>
          <a:p>
            <a:pPr lvl="0">
              <a:defRPr sz="1800"/>
            </a:pPr>
            <a:r>
              <a:rPr sz="1600" dirty="0">
                <a:latin typeface="Helvetica Neue" panose="02000503000000020004" pitchFamily="2" charset="0"/>
              </a:rPr>
              <a:t>Example: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3CE6AB0-D453-8E40-8DFF-3DCF64BB5D1F}"/>
              </a:ext>
            </a:extLst>
          </p:cNvPr>
          <p:cNvGrpSpPr/>
          <p:nvPr/>
        </p:nvGrpSpPr>
        <p:grpSpPr>
          <a:xfrm>
            <a:off x="5042211" y="1559733"/>
            <a:ext cx="3833611" cy="1503467"/>
            <a:chOff x="6722948" y="2079644"/>
            <a:chExt cx="5111481" cy="2004623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1472D0E6-63C1-B040-9B18-32D795D5BD3A}"/>
                </a:ext>
              </a:extLst>
            </p:cNvPr>
            <p:cNvGrpSpPr/>
            <p:nvPr/>
          </p:nvGrpSpPr>
          <p:grpSpPr>
            <a:xfrm>
              <a:off x="6722948" y="2540233"/>
              <a:ext cx="5111481" cy="1219429"/>
              <a:chOff x="5042210" y="1497397"/>
              <a:chExt cx="3833611" cy="914572"/>
            </a:xfrm>
          </p:grpSpPr>
          <p:sp>
            <p:nvSpPr>
              <p:cNvPr id="71" name="Shape 301">
                <a:extLst>
                  <a:ext uri="{FF2B5EF4-FFF2-40B4-BE49-F238E27FC236}">
                    <a16:creationId xmlns:a16="http://schemas.microsoft.com/office/drawing/2014/main" id="{DEAE0785-B24D-9C47-845A-9C6F29300831}"/>
                  </a:ext>
                </a:extLst>
              </p:cNvPr>
              <p:cNvSpPr/>
              <p:nvPr/>
            </p:nvSpPr>
            <p:spPr>
              <a:xfrm>
                <a:off x="6123641" y="1784458"/>
                <a:ext cx="787595" cy="203982"/>
              </a:xfrm>
              <a:prstGeom prst="roundRect">
                <a:avLst>
                  <a:gd name="adj" fmla="val 22959"/>
                </a:avLst>
              </a:prstGeom>
              <a:solidFill>
                <a:srgbClr val="297FD5">
                  <a:alpha val="47000"/>
                </a:srgbClr>
              </a:solidFill>
              <a:ln w="25400">
                <a:solidFill>
                  <a:srgbClr val="1F5FA0"/>
                </a:solidFill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>
                <a:lvl1pPr defTabSz="1300480">
                  <a:spcBef>
                    <a:spcPts val="2000"/>
                  </a:spcBef>
                  <a:defRPr sz="2000"/>
                </a:lvl1pPr>
              </a:lstStyle>
              <a:p>
                <a:pPr lvl="0">
                  <a:defRPr sz="1800"/>
                </a:pPr>
                <a:r>
                  <a:rPr sz="700" dirty="0">
                    <a:latin typeface="Helvetica Neue Regular" charset="0"/>
                  </a:rPr>
                  <a:t>L: ‘6’ = 0.4</a:t>
                </a:r>
              </a:p>
            </p:txBody>
          </p:sp>
          <p:sp>
            <p:nvSpPr>
              <p:cNvPr id="72" name="Shape 302">
                <a:extLst>
                  <a:ext uri="{FF2B5EF4-FFF2-40B4-BE49-F238E27FC236}">
                    <a16:creationId xmlns:a16="http://schemas.microsoft.com/office/drawing/2014/main" id="{F5547EE4-ADCA-A74D-B770-6E6CE1478CE0}"/>
                  </a:ext>
                </a:extLst>
              </p:cNvPr>
              <p:cNvSpPr/>
              <p:nvPr/>
            </p:nvSpPr>
            <p:spPr>
              <a:xfrm>
                <a:off x="6048097" y="1497397"/>
                <a:ext cx="944109" cy="203982"/>
              </a:xfrm>
              <a:prstGeom prst="roundRect">
                <a:avLst>
                  <a:gd name="adj" fmla="val 19518"/>
                </a:avLst>
              </a:prstGeom>
              <a:solidFill>
                <a:srgbClr val="F3B283"/>
              </a:solidFill>
              <a:ln w="25400">
                <a:solidFill>
                  <a:srgbClr val="7D715C"/>
                </a:solidFill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>
                <a:lvl1pPr defTabSz="1300480">
                  <a:spcBef>
                    <a:spcPts val="2000"/>
                  </a:spcBef>
                  <a:defRPr sz="2000"/>
                </a:lvl1pPr>
              </a:lstStyle>
              <a:p>
                <a:pPr lvl="0">
                  <a:defRPr sz="1800"/>
                </a:pPr>
                <a:r>
                  <a:rPr sz="700" dirty="0">
                    <a:latin typeface="Helvetica Neue Regular" charset="0"/>
                  </a:rPr>
                  <a:t>P: Percentage = 1.0</a:t>
                </a:r>
              </a:p>
            </p:txBody>
          </p:sp>
          <p:sp>
            <p:nvSpPr>
              <p:cNvPr id="73" name="Shape 303">
                <a:extLst>
                  <a:ext uri="{FF2B5EF4-FFF2-40B4-BE49-F238E27FC236}">
                    <a16:creationId xmlns:a16="http://schemas.microsoft.com/office/drawing/2014/main" id="{7EE8D636-E86E-764C-BFA8-B00F1AACA68B}"/>
                  </a:ext>
                </a:extLst>
              </p:cNvPr>
              <p:cNvSpPr/>
              <p:nvPr/>
            </p:nvSpPr>
            <p:spPr>
              <a:xfrm>
                <a:off x="7946416" y="2207987"/>
                <a:ext cx="929405" cy="203982"/>
              </a:xfrm>
              <a:prstGeom prst="roundRect">
                <a:avLst>
                  <a:gd name="adj" fmla="val 24052"/>
                </a:avLst>
              </a:prstGeom>
              <a:solidFill>
                <a:srgbClr val="FFFF00">
                  <a:alpha val="52999"/>
                </a:srgbClr>
              </a:solidFill>
              <a:ln w="25400">
                <a:solidFill>
                  <a:srgbClr val="E0E000"/>
                </a:solidFill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>
                <a:lvl1pPr defTabSz="1300480">
                  <a:spcBef>
                    <a:spcPts val="2000"/>
                  </a:spcBef>
                  <a:defRPr sz="2000"/>
                </a:lvl1pPr>
              </a:lstStyle>
              <a:p>
                <a:pPr lvl="0">
                  <a:defRPr sz="1800"/>
                </a:pPr>
                <a:r>
                  <a:rPr sz="700" dirty="0">
                    <a:latin typeface="Helvetica Neue Regular" charset="0"/>
                  </a:rPr>
                  <a:t>R: symbols = 0.2</a:t>
                </a:r>
              </a:p>
            </p:txBody>
          </p:sp>
          <p:sp>
            <p:nvSpPr>
              <p:cNvPr id="74" name="Shape 304">
                <a:extLst>
                  <a:ext uri="{FF2B5EF4-FFF2-40B4-BE49-F238E27FC236}">
                    <a16:creationId xmlns:a16="http://schemas.microsoft.com/office/drawing/2014/main" id="{A3A048C3-D6CB-BE41-8640-30A05C1B2C1C}"/>
                  </a:ext>
                </a:extLst>
              </p:cNvPr>
              <p:cNvSpPr/>
              <p:nvPr/>
            </p:nvSpPr>
            <p:spPr>
              <a:xfrm>
                <a:off x="7946416" y="1511782"/>
                <a:ext cx="929405" cy="203595"/>
              </a:xfrm>
              <a:prstGeom prst="roundRect">
                <a:avLst>
                  <a:gd name="adj" fmla="val 23003"/>
                </a:avLst>
              </a:prstGeom>
              <a:solidFill>
                <a:srgbClr val="297FD5">
                  <a:alpha val="47000"/>
                </a:srgbClr>
              </a:solidFill>
              <a:ln w="25400">
                <a:solidFill>
                  <a:srgbClr val="1F5FA0"/>
                </a:solidFill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>
                <a:lvl1pPr defTabSz="1300480">
                  <a:spcBef>
                    <a:spcPts val="2000"/>
                  </a:spcBef>
                  <a:defRPr sz="2000"/>
                </a:lvl1pPr>
              </a:lstStyle>
              <a:p>
                <a:pPr lvl="0">
                  <a:defRPr sz="1800"/>
                </a:pPr>
                <a:r>
                  <a:rPr sz="700" dirty="0">
                    <a:latin typeface="Helvetica Neue Regular" charset="0"/>
                  </a:rPr>
                  <a:t>L: ‘%’ = 0.4</a:t>
                </a:r>
              </a:p>
            </p:txBody>
          </p:sp>
          <p:sp>
            <p:nvSpPr>
              <p:cNvPr id="75" name="Shape 305">
                <a:extLst>
                  <a:ext uri="{FF2B5EF4-FFF2-40B4-BE49-F238E27FC236}">
                    <a16:creationId xmlns:a16="http://schemas.microsoft.com/office/drawing/2014/main" id="{8DE84842-9E41-E84C-A02A-E0BB40757EDB}"/>
                  </a:ext>
                </a:extLst>
              </p:cNvPr>
              <p:cNvSpPr/>
              <p:nvPr/>
            </p:nvSpPr>
            <p:spPr>
              <a:xfrm>
                <a:off x="7946416" y="1743915"/>
                <a:ext cx="929405" cy="203595"/>
              </a:xfrm>
              <a:prstGeom prst="roundRect">
                <a:avLst>
                  <a:gd name="adj" fmla="val 24097"/>
                </a:avLst>
              </a:prstGeom>
              <a:solidFill>
                <a:srgbClr val="FFFF00">
                  <a:alpha val="52999"/>
                </a:srgbClr>
              </a:solidFill>
              <a:ln w="25400">
                <a:solidFill>
                  <a:srgbClr val="E0E000"/>
                </a:solidFill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>
                <a:lvl1pPr defTabSz="1300480">
                  <a:spcBef>
                    <a:spcPts val="2000"/>
                  </a:spcBef>
                  <a:defRPr sz="2000"/>
                </a:lvl1pPr>
              </a:lstStyle>
              <a:p>
                <a:pPr lvl="0">
                  <a:defRPr sz="1800"/>
                </a:pPr>
                <a:r>
                  <a:rPr sz="700" dirty="0">
                    <a:latin typeface="Helvetica Neue Regular" charset="0"/>
                  </a:rPr>
                  <a:t>R: symbols = 0.2</a:t>
                </a:r>
              </a:p>
            </p:txBody>
          </p:sp>
          <p:sp>
            <p:nvSpPr>
              <p:cNvPr id="76" name="Shape 306">
                <a:extLst>
                  <a:ext uri="{FF2B5EF4-FFF2-40B4-BE49-F238E27FC236}">
                    <a16:creationId xmlns:a16="http://schemas.microsoft.com/office/drawing/2014/main" id="{A54FCB20-8934-9E43-88AC-9EA0066B7A88}"/>
                  </a:ext>
                </a:extLst>
              </p:cNvPr>
              <p:cNvSpPr/>
              <p:nvPr/>
            </p:nvSpPr>
            <p:spPr>
              <a:xfrm flipV="1">
                <a:off x="5132857" y="1582247"/>
                <a:ext cx="905677" cy="288597"/>
              </a:xfrm>
              <a:prstGeom prst="line">
                <a:avLst/>
              </a:prstGeom>
              <a:ln w="25400">
                <a:solidFill/>
                <a:miter lim="400000"/>
              </a:ln>
            </p:spPr>
            <p:txBody>
              <a:bodyPr lIns="0" tIns="0" rIns="0" bIns="0" anchor="ctr"/>
              <a:lstStyle/>
              <a:p>
                <a:pPr lvl="0"/>
                <a:endParaRPr sz="600" dirty="0">
                  <a:latin typeface="Helvetica Neue Regular" charset="0"/>
                </a:endParaRPr>
              </a:p>
            </p:txBody>
          </p:sp>
          <p:sp>
            <p:nvSpPr>
              <p:cNvPr id="77" name="Shape 307">
                <a:extLst>
                  <a:ext uri="{FF2B5EF4-FFF2-40B4-BE49-F238E27FC236}">
                    <a16:creationId xmlns:a16="http://schemas.microsoft.com/office/drawing/2014/main" id="{7B2ED002-3FE8-3D4B-B8D8-DAD33FA9E2C7}"/>
                  </a:ext>
                </a:extLst>
              </p:cNvPr>
              <p:cNvSpPr/>
              <p:nvPr/>
            </p:nvSpPr>
            <p:spPr>
              <a:xfrm>
                <a:off x="5135145" y="1877510"/>
                <a:ext cx="986991" cy="0"/>
              </a:xfrm>
              <a:prstGeom prst="line">
                <a:avLst/>
              </a:prstGeom>
              <a:ln w="25400">
                <a:solidFill/>
                <a:miter lim="400000"/>
              </a:ln>
            </p:spPr>
            <p:txBody>
              <a:bodyPr lIns="0" tIns="0" rIns="0" bIns="0" anchor="ctr"/>
              <a:lstStyle/>
              <a:p>
                <a:pPr lvl="0"/>
                <a:endParaRPr sz="600" dirty="0">
                  <a:latin typeface="Helvetica Neue Regular" charset="0"/>
                </a:endParaRPr>
              </a:p>
            </p:txBody>
          </p:sp>
          <p:sp>
            <p:nvSpPr>
              <p:cNvPr id="78" name="Shape 308">
                <a:extLst>
                  <a:ext uri="{FF2B5EF4-FFF2-40B4-BE49-F238E27FC236}">
                    <a16:creationId xmlns:a16="http://schemas.microsoft.com/office/drawing/2014/main" id="{C19488DC-F403-0740-A0CF-ECF2A873A2E0}"/>
                  </a:ext>
                </a:extLst>
              </p:cNvPr>
              <p:cNvSpPr/>
              <p:nvPr/>
            </p:nvSpPr>
            <p:spPr>
              <a:xfrm flipV="1">
                <a:off x="6913340" y="1610715"/>
                <a:ext cx="1030973" cy="288584"/>
              </a:xfrm>
              <a:prstGeom prst="line">
                <a:avLst/>
              </a:prstGeom>
              <a:ln w="25400">
                <a:solidFill/>
                <a:miter lim="400000"/>
              </a:ln>
            </p:spPr>
            <p:txBody>
              <a:bodyPr lIns="0" tIns="0" rIns="0" bIns="0" anchor="ctr"/>
              <a:lstStyle/>
              <a:p>
                <a:pPr lvl="0"/>
                <a:endParaRPr sz="600" dirty="0">
                  <a:latin typeface="Helvetica Neue Regular" charset="0"/>
                </a:endParaRPr>
              </a:p>
            </p:txBody>
          </p:sp>
          <p:sp>
            <p:nvSpPr>
              <p:cNvPr id="79" name="Shape 309">
                <a:extLst>
                  <a:ext uri="{FF2B5EF4-FFF2-40B4-BE49-F238E27FC236}">
                    <a16:creationId xmlns:a16="http://schemas.microsoft.com/office/drawing/2014/main" id="{141298A6-C3D0-B34F-8711-B09F2CD27817}"/>
                  </a:ext>
                </a:extLst>
              </p:cNvPr>
              <p:cNvSpPr/>
              <p:nvPr/>
            </p:nvSpPr>
            <p:spPr>
              <a:xfrm flipV="1">
                <a:off x="6913260" y="1837502"/>
                <a:ext cx="1031131" cy="75381"/>
              </a:xfrm>
              <a:prstGeom prst="line">
                <a:avLst/>
              </a:prstGeom>
              <a:ln w="25400">
                <a:solidFill/>
                <a:miter lim="400000"/>
              </a:ln>
            </p:spPr>
            <p:txBody>
              <a:bodyPr lIns="0" tIns="0" rIns="0" bIns="0" anchor="ctr"/>
              <a:lstStyle/>
              <a:p>
                <a:pPr lvl="0"/>
                <a:endParaRPr sz="600" dirty="0">
                  <a:latin typeface="Helvetica Neue Regular" charset="0"/>
                </a:endParaRPr>
              </a:p>
            </p:txBody>
          </p:sp>
          <p:sp>
            <p:nvSpPr>
              <p:cNvPr id="80" name="Shape 310">
                <a:extLst>
                  <a:ext uri="{FF2B5EF4-FFF2-40B4-BE49-F238E27FC236}">
                    <a16:creationId xmlns:a16="http://schemas.microsoft.com/office/drawing/2014/main" id="{92771DD4-2A2D-AB44-A83B-D60FB3A58533}"/>
                  </a:ext>
                </a:extLst>
              </p:cNvPr>
              <p:cNvSpPr/>
              <p:nvPr/>
            </p:nvSpPr>
            <p:spPr>
              <a:xfrm>
                <a:off x="6924098" y="2186434"/>
                <a:ext cx="1009455" cy="101917"/>
              </a:xfrm>
              <a:prstGeom prst="line">
                <a:avLst/>
              </a:prstGeom>
              <a:ln w="25400">
                <a:solidFill/>
                <a:miter lim="400000"/>
              </a:ln>
            </p:spPr>
            <p:txBody>
              <a:bodyPr lIns="0" tIns="0" rIns="0" bIns="0" anchor="ctr"/>
              <a:lstStyle/>
              <a:p>
                <a:pPr lvl="0"/>
                <a:endParaRPr sz="600" dirty="0">
                  <a:latin typeface="Helvetica Neue Regular" charset="0"/>
                </a:endParaRPr>
              </a:p>
            </p:txBody>
          </p:sp>
          <p:sp>
            <p:nvSpPr>
              <p:cNvPr id="81" name="Shape 311">
                <a:extLst>
                  <a:ext uri="{FF2B5EF4-FFF2-40B4-BE49-F238E27FC236}">
                    <a16:creationId xmlns:a16="http://schemas.microsoft.com/office/drawing/2014/main" id="{75E61DE8-2B40-CA46-8755-FC290531356B}"/>
                  </a:ext>
                </a:extLst>
              </p:cNvPr>
              <p:cNvSpPr/>
              <p:nvPr/>
            </p:nvSpPr>
            <p:spPr>
              <a:xfrm>
                <a:off x="5128784" y="1882724"/>
                <a:ext cx="984791" cy="288560"/>
              </a:xfrm>
              <a:prstGeom prst="line">
                <a:avLst/>
              </a:prstGeom>
              <a:ln w="25400">
                <a:solidFill>
                  <a:schemeClr val="accent4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 lvl="0"/>
                <a:endParaRPr sz="600" dirty="0">
                  <a:latin typeface="Helvetica Neue Regular" charset="0"/>
                </a:endParaRPr>
              </a:p>
            </p:txBody>
          </p:sp>
          <p:sp>
            <p:nvSpPr>
              <p:cNvPr id="82" name="Shape 312">
                <a:extLst>
                  <a:ext uri="{FF2B5EF4-FFF2-40B4-BE49-F238E27FC236}">
                    <a16:creationId xmlns:a16="http://schemas.microsoft.com/office/drawing/2014/main" id="{6A06F6E4-2CBE-2946-988E-BDF84CC21BE1}"/>
                  </a:ext>
                </a:extLst>
              </p:cNvPr>
              <p:cNvSpPr/>
              <p:nvPr/>
            </p:nvSpPr>
            <p:spPr>
              <a:xfrm flipV="1">
                <a:off x="6924804" y="2103352"/>
                <a:ext cx="1008045" cy="60911"/>
              </a:xfrm>
              <a:prstGeom prst="line">
                <a:avLst/>
              </a:prstGeom>
              <a:ln w="25400">
                <a:solidFill>
                  <a:schemeClr val="accent4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 lvl="0"/>
                <a:endParaRPr sz="600" dirty="0">
                  <a:latin typeface="Helvetica Neue Regular" charset="0"/>
                </a:endParaRPr>
              </a:p>
            </p:txBody>
          </p:sp>
          <p:sp>
            <p:nvSpPr>
              <p:cNvPr id="83" name="Shape 313">
                <a:extLst>
                  <a:ext uri="{FF2B5EF4-FFF2-40B4-BE49-F238E27FC236}">
                    <a16:creationId xmlns:a16="http://schemas.microsoft.com/office/drawing/2014/main" id="{EC1CB26E-E852-4340-BC22-420E1E9B7371}"/>
                  </a:ext>
                </a:extLst>
              </p:cNvPr>
              <p:cNvSpPr/>
              <p:nvPr/>
            </p:nvSpPr>
            <p:spPr>
              <a:xfrm>
                <a:off x="6123283" y="2071519"/>
                <a:ext cx="787395" cy="206733"/>
              </a:xfrm>
              <a:prstGeom prst="roundRect">
                <a:avLst>
                  <a:gd name="adj" fmla="val 23732"/>
                </a:avLst>
              </a:prstGeom>
              <a:solidFill>
                <a:srgbClr val="FFFF00">
                  <a:alpha val="52999"/>
                </a:srgbClr>
              </a:solidFill>
              <a:ln w="25400">
                <a:solidFill>
                  <a:srgbClr val="E0E000"/>
                </a:solidFill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>
                <a:lvl1pPr defTabSz="1300480">
                  <a:spcBef>
                    <a:spcPts val="2000"/>
                  </a:spcBef>
                  <a:defRPr sz="2000"/>
                </a:lvl1pPr>
              </a:lstStyle>
              <a:p>
                <a:pPr lvl="0">
                  <a:defRPr sz="1800"/>
                </a:pPr>
                <a:r>
                  <a:rPr sz="700" dirty="0">
                    <a:latin typeface="Helvetica Neue Regular" charset="0"/>
                  </a:rPr>
                  <a:t>R: [0-9]+ = 0.2</a:t>
                </a:r>
              </a:p>
            </p:txBody>
          </p:sp>
          <p:sp>
            <p:nvSpPr>
              <p:cNvPr id="84" name="Shape 314">
                <a:extLst>
                  <a:ext uri="{FF2B5EF4-FFF2-40B4-BE49-F238E27FC236}">
                    <a16:creationId xmlns:a16="http://schemas.microsoft.com/office/drawing/2014/main" id="{8BE52385-FEEA-E449-A3DA-F467678674F9}"/>
                  </a:ext>
                </a:extLst>
              </p:cNvPr>
              <p:cNvSpPr/>
              <p:nvPr/>
            </p:nvSpPr>
            <p:spPr>
              <a:xfrm>
                <a:off x="7946416" y="1976048"/>
                <a:ext cx="929405" cy="203595"/>
              </a:xfrm>
              <a:prstGeom prst="roundRect">
                <a:avLst>
                  <a:gd name="adj" fmla="val 23003"/>
                </a:avLst>
              </a:prstGeom>
              <a:solidFill>
                <a:srgbClr val="297FD5">
                  <a:alpha val="47000"/>
                </a:srgbClr>
              </a:solidFill>
              <a:ln w="25400">
                <a:solidFill>
                  <a:srgbClr val="1F5FA0"/>
                </a:solidFill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>
                <a:lvl1pPr defTabSz="1300480">
                  <a:spcBef>
                    <a:spcPts val="2000"/>
                  </a:spcBef>
                  <a:defRPr sz="2000"/>
                </a:lvl1pPr>
              </a:lstStyle>
              <a:p>
                <a:pPr lvl="0">
                  <a:defRPr sz="1800"/>
                </a:pPr>
                <a:r>
                  <a:rPr sz="700" dirty="0">
                    <a:latin typeface="Helvetica Neue Regular" charset="0"/>
                  </a:rPr>
                  <a:t>L: ‘%’ = 0.4</a:t>
                </a:r>
              </a:p>
            </p:txBody>
          </p:sp>
          <p:sp>
            <p:nvSpPr>
              <p:cNvPr id="85" name="Shape 315">
                <a:extLst>
                  <a:ext uri="{FF2B5EF4-FFF2-40B4-BE49-F238E27FC236}">
                    <a16:creationId xmlns:a16="http://schemas.microsoft.com/office/drawing/2014/main" id="{FF967E74-BB2E-9B41-8F0F-388015CD1B99}"/>
                  </a:ext>
                </a:extLst>
              </p:cNvPr>
              <p:cNvSpPr/>
              <p:nvPr/>
            </p:nvSpPr>
            <p:spPr>
              <a:xfrm>
                <a:off x="5042210" y="1768832"/>
                <a:ext cx="181011" cy="2112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>
                <a:solidFill/>
              </a:ln>
            </p:spPr>
            <p:txBody>
              <a:bodyPr lIns="0" tIns="0" rIns="0" bIns="0" anchor="ctr"/>
              <a:lstStyle/>
              <a:p>
                <a:pPr defTabSz="1300448">
                  <a:spcBef>
                    <a:spcPts val="2000"/>
                  </a:spcBef>
                  <a:defRPr sz="2800">
                    <a:solidFill>
                      <a:srgbClr val="595959"/>
                    </a:solidFill>
                  </a:defRPr>
                </a:pPr>
                <a:endParaRPr sz="3600" dirty="0">
                  <a:latin typeface="Helvetica Neue Regular" charset="0"/>
                </a:endParaRPr>
              </a:p>
            </p:txBody>
          </p:sp>
        </p:grpSp>
        <p:sp>
          <p:nvSpPr>
            <p:cNvPr id="106" name="Shape 254">
              <a:extLst>
                <a:ext uri="{FF2B5EF4-FFF2-40B4-BE49-F238E27FC236}">
                  <a16:creationId xmlns:a16="http://schemas.microsoft.com/office/drawing/2014/main" id="{4FFCDE91-D3CF-B245-B64B-824E08EBB775}"/>
                </a:ext>
              </a:extLst>
            </p:cNvPr>
            <p:cNvSpPr/>
            <p:nvPr/>
          </p:nvSpPr>
          <p:spPr>
            <a:xfrm>
              <a:off x="8305325" y="2079644"/>
              <a:ext cx="564485" cy="210152"/>
            </a:xfrm>
            <a:prstGeom prst="rect">
              <a:avLst/>
            </a:prstGeom>
            <a:solidFill>
              <a:srgbClr val="FFFFFF"/>
            </a:solidFill>
            <a:ln w="25400">
              <a:solidFill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/>
            <a:lstStyle>
              <a:lvl1pPr defTabSz="1300480">
                <a:spcBef>
                  <a:spcPts val="2000"/>
                </a:spcBef>
                <a:defRPr sz="3000"/>
              </a:lvl1pPr>
            </a:lstStyle>
            <a:p>
              <a:pPr lvl="0" algn="ctr">
                <a:defRPr sz="1800"/>
              </a:pPr>
              <a:r>
                <a:rPr lang="en-US" sz="1050" dirty="0">
                  <a:latin typeface="Helvetica Neue Regular" charset="0"/>
                </a:rPr>
                <a:t>6</a:t>
              </a:r>
              <a:endParaRPr sz="1050" dirty="0">
                <a:latin typeface="Helvetica Neue Regular" charset="0"/>
              </a:endParaRPr>
            </a:p>
          </p:txBody>
        </p:sp>
        <p:sp>
          <p:nvSpPr>
            <p:cNvPr id="107" name="Shape 255">
              <a:extLst>
                <a:ext uri="{FF2B5EF4-FFF2-40B4-BE49-F238E27FC236}">
                  <a16:creationId xmlns:a16="http://schemas.microsoft.com/office/drawing/2014/main" id="{C7579823-5777-6948-B1B8-1AC1B8500F42}"/>
                </a:ext>
              </a:extLst>
            </p:cNvPr>
            <p:cNvSpPr/>
            <p:nvPr/>
          </p:nvSpPr>
          <p:spPr>
            <a:xfrm>
              <a:off x="10955728" y="2080294"/>
              <a:ext cx="564486" cy="221996"/>
            </a:xfrm>
            <a:prstGeom prst="rect">
              <a:avLst/>
            </a:prstGeom>
            <a:solidFill>
              <a:srgbClr val="FFFFFF"/>
            </a:solidFill>
            <a:ln w="25400">
              <a:solidFill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/>
            <a:lstStyle>
              <a:lvl1pPr defTabSz="1300480">
                <a:spcBef>
                  <a:spcPts val="2000"/>
                </a:spcBef>
                <a:defRPr sz="3000"/>
              </a:lvl1pPr>
            </a:lstStyle>
            <a:p>
              <a:pPr lvl="0" algn="ctr">
                <a:defRPr sz="1800"/>
              </a:pPr>
              <a:r>
                <a:rPr lang="en-US" sz="1050" dirty="0">
                  <a:latin typeface="Helvetica Neue Regular" charset="0"/>
                </a:rPr>
                <a:t>%</a:t>
              </a:r>
              <a:endParaRPr sz="1050" dirty="0">
                <a:latin typeface="Helvetica Neue Regular" charset="0"/>
              </a:endParaRPr>
            </a:p>
          </p:txBody>
        </p:sp>
        <p:sp>
          <p:nvSpPr>
            <p:cNvPr id="108" name="Shape 271">
              <a:extLst>
                <a:ext uri="{FF2B5EF4-FFF2-40B4-BE49-F238E27FC236}">
                  <a16:creationId xmlns:a16="http://schemas.microsoft.com/office/drawing/2014/main" id="{45E6A273-F8CA-EE40-83A7-E59F605A703B}"/>
                </a:ext>
              </a:extLst>
            </p:cNvPr>
            <p:cNvSpPr/>
            <p:nvPr/>
          </p:nvSpPr>
          <p:spPr>
            <a:xfrm>
              <a:off x="6795933" y="3721775"/>
              <a:ext cx="564257" cy="3624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/>
              </a:pPr>
              <a:r>
                <a:rPr sz="1100" dirty="0">
                  <a:latin typeface="Helvetica Neue" panose="02000503000000020004" pitchFamily="2" charset="0"/>
                </a:rPr>
                <a:t>Rule:</a:t>
              </a:r>
            </a:p>
          </p:txBody>
        </p:sp>
        <p:sp>
          <p:nvSpPr>
            <p:cNvPr id="109" name="Shape 272">
              <a:extLst>
                <a:ext uri="{FF2B5EF4-FFF2-40B4-BE49-F238E27FC236}">
                  <a16:creationId xmlns:a16="http://schemas.microsoft.com/office/drawing/2014/main" id="{A3969FDA-2938-994F-B3DB-C8C80EF5FAC0}"/>
                </a:ext>
              </a:extLst>
            </p:cNvPr>
            <p:cNvSpPr/>
            <p:nvPr/>
          </p:nvSpPr>
          <p:spPr>
            <a:xfrm>
              <a:off x="7452275" y="3811376"/>
              <a:ext cx="1258362" cy="184260"/>
            </a:xfrm>
            <a:prstGeom prst="roundRect">
              <a:avLst>
                <a:gd name="adj" fmla="val 21718"/>
              </a:avLst>
            </a:prstGeom>
            <a:solidFill>
              <a:srgbClr val="FFFF00">
                <a:alpha val="52999"/>
              </a:srgbClr>
            </a:solidFill>
            <a:ln w="25400" cap="flat">
              <a:solidFill>
                <a:srgbClr val="E0E000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1300480">
                <a:spcBef>
                  <a:spcPts val="2000"/>
                </a:spcBef>
                <a:defRPr sz="2000"/>
              </a:lvl1pPr>
            </a:lstStyle>
            <a:p>
              <a:pPr lvl="0">
                <a:defRPr sz="1800"/>
              </a:pPr>
              <a:r>
                <a:rPr sz="800" dirty="0">
                  <a:latin typeface="Helvetica Neue Regular" charset="0"/>
                </a:rPr>
                <a:t>R: [0-9]+ = 0.2</a:t>
              </a:r>
            </a:p>
          </p:txBody>
        </p:sp>
        <p:sp>
          <p:nvSpPr>
            <p:cNvPr id="110" name="Shape 273">
              <a:extLst>
                <a:ext uri="{FF2B5EF4-FFF2-40B4-BE49-F238E27FC236}">
                  <a16:creationId xmlns:a16="http://schemas.microsoft.com/office/drawing/2014/main" id="{BAF5DD37-5F9D-1C48-A192-6F4A3A4BC8CA}"/>
                </a:ext>
              </a:extLst>
            </p:cNvPr>
            <p:cNvSpPr/>
            <p:nvPr/>
          </p:nvSpPr>
          <p:spPr>
            <a:xfrm>
              <a:off x="8800633" y="3811870"/>
              <a:ext cx="1238764" cy="183628"/>
            </a:xfrm>
            <a:prstGeom prst="roundRect">
              <a:avLst>
                <a:gd name="adj" fmla="val 20802"/>
              </a:avLst>
            </a:prstGeom>
            <a:solidFill>
              <a:srgbClr val="297FD5">
                <a:alpha val="47000"/>
              </a:srgbClr>
            </a:solidFill>
            <a:ln w="25400" cap="flat">
              <a:solidFill>
                <a:srgbClr val="1F5FA0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1300480">
                <a:spcBef>
                  <a:spcPts val="2000"/>
                </a:spcBef>
                <a:defRPr sz="2000"/>
              </a:lvl1pPr>
            </a:lstStyle>
            <a:p>
              <a:pPr lvl="0">
                <a:defRPr sz="1800"/>
              </a:pPr>
              <a:r>
                <a:rPr sz="800" dirty="0">
                  <a:latin typeface="Helvetica Neue Regular" charset="0"/>
                </a:rPr>
                <a:t>L: ‘</a:t>
              </a:r>
              <a:r>
                <a:rPr lang="en-US" sz="800" dirty="0">
                  <a:latin typeface="Helvetica Neue Regular" charset="0"/>
                </a:rPr>
                <a:t>%</a:t>
              </a:r>
              <a:r>
                <a:rPr sz="800" dirty="0">
                  <a:latin typeface="Helvetica Neue Regular" charset="0"/>
                </a:rPr>
                <a:t>’ = 0.4</a:t>
              </a:r>
            </a:p>
          </p:txBody>
        </p: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20A8BDAF-D761-F745-BF50-DD74E09E4C22}"/>
              </a:ext>
            </a:extLst>
          </p:cNvPr>
          <p:cNvGrpSpPr/>
          <p:nvPr/>
        </p:nvGrpSpPr>
        <p:grpSpPr>
          <a:xfrm>
            <a:off x="350029" y="1510215"/>
            <a:ext cx="4199665" cy="1552329"/>
            <a:chOff x="934448" y="2984435"/>
            <a:chExt cx="10886160" cy="5725968"/>
          </a:xfrm>
        </p:grpSpPr>
        <p:sp>
          <p:nvSpPr>
            <p:cNvPr id="159" name="Shape 254">
              <a:extLst>
                <a:ext uri="{FF2B5EF4-FFF2-40B4-BE49-F238E27FC236}">
                  <a16:creationId xmlns:a16="http://schemas.microsoft.com/office/drawing/2014/main" id="{1C18873A-F4C4-B14A-B7D7-9A540EEBDCC4}"/>
                </a:ext>
              </a:extLst>
            </p:cNvPr>
            <p:cNvSpPr/>
            <p:nvPr/>
          </p:nvSpPr>
          <p:spPr>
            <a:xfrm>
              <a:off x="4483335" y="3174975"/>
              <a:ext cx="1097422" cy="581379"/>
            </a:xfrm>
            <a:prstGeom prst="rect">
              <a:avLst/>
            </a:prstGeom>
            <a:solidFill>
              <a:srgbClr val="FFFFFF"/>
            </a:solidFill>
            <a:ln w="25400">
              <a:solidFill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/>
            <a:lstStyle>
              <a:lvl1pPr defTabSz="1300480">
                <a:spcBef>
                  <a:spcPts val="2000"/>
                </a:spcBef>
                <a:defRPr sz="3000"/>
              </a:lvl1pPr>
            </a:lstStyle>
            <a:p>
              <a:pPr lvl="0" algn="ctr">
                <a:defRPr sz="1800"/>
              </a:pPr>
              <a:r>
                <a:rPr sz="1050" dirty="0">
                  <a:latin typeface="Helvetica Neue Regular" charset="0"/>
                </a:rPr>
                <a:t>5</a:t>
              </a:r>
            </a:p>
          </p:txBody>
        </p:sp>
        <p:sp>
          <p:nvSpPr>
            <p:cNvPr id="160" name="Shape 255">
              <a:extLst>
                <a:ext uri="{FF2B5EF4-FFF2-40B4-BE49-F238E27FC236}">
                  <a16:creationId xmlns:a16="http://schemas.microsoft.com/office/drawing/2014/main" id="{315031E8-488C-E74C-8115-A8555FDAF5C7}"/>
                </a:ext>
              </a:extLst>
            </p:cNvPr>
            <p:cNvSpPr/>
            <p:nvPr/>
          </p:nvSpPr>
          <p:spPr>
            <a:xfrm>
              <a:off x="9198242" y="3174976"/>
              <a:ext cx="2039784" cy="581380"/>
            </a:xfrm>
            <a:prstGeom prst="rect">
              <a:avLst/>
            </a:prstGeom>
            <a:solidFill>
              <a:srgbClr val="FFFFFF"/>
            </a:solidFill>
            <a:ln w="25400">
              <a:solidFill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/>
            <a:lstStyle>
              <a:lvl1pPr defTabSz="1300480">
                <a:spcBef>
                  <a:spcPts val="2000"/>
                </a:spcBef>
                <a:defRPr sz="3000"/>
              </a:lvl1pPr>
            </a:lstStyle>
            <a:p>
              <a:pPr lvl="0" algn="ctr">
                <a:defRPr sz="1800"/>
              </a:pPr>
              <a:r>
                <a:rPr sz="1050" dirty="0">
                  <a:latin typeface="Helvetica Neue Regular" charset="0"/>
                </a:rPr>
                <a:t>percent</a:t>
              </a:r>
            </a:p>
          </p:txBody>
        </p:sp>
        <p:sp>
          <p:nvSpPr>
            <p:cNvPr id="161" name="Shape 256">
              <a:extLst>
                <a:ext uri="{FF2B5EF4-FFF2-40B4-BE49-F238E27FC236}">
                  <a16:creationId xmlns:a16="http://schemas.microsoft.com/office/drawing/2014/main" id="{5BF9FCA7-71EC-C543-AF49-0DC3160CF2F6}"/>
                </a:ext>
              </a:extLst>
            </p:cNvPr>
            <p:cNvSpPr/>
            <p:nvPr/>
          </p:nvSpPr>
          <p:spPr>
            <a:xfrm>
              <a:off x="4523337" y="5735039"/>
              <a:ext cx="2446397" cy="509750"/>
            </a:xfrm>
            <a:prstGeom prst="roundRect">
              <a:avLst>
                <a:gd name="adj" fmla="val 20731"/>
              </a:avLst>
            </a:prstGeom>
            <a:solidFill>
              <a:srgbClr val="297FD5">
                <a:alpha val="47000"/>
              </a:srgbClr>
            </a:solidFill>
            <a:ln w="25400">
              <a:solidFill>
                <a:srgbClr val="1F5FA0"/>
              </a:solidFill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50800" tIns="50800" rIns="50800" bIns="50800" anchor="ctr"/>
            <a:lstStyle>
              <a:lvl1pPr defTabSz="1300480">
                <a:spcBef>
                  <a:spcPts val="2000"/>
                </a:spcBef>
                <a:defRPr sz="2000"/>
              </a:lvl1pPr>
            </a:lstStyle>
            <a:p>
              <a:pPr lvl="0" algn="ctr">
                <a:defRPr sz="1800"/>
              </a:pPr>
              <a:r>
                <a:rPr lang="en-GB" sz="800" dirty="0">
                  <a:latin typeface="Helvetica Neue Regular" charset="0"/>
                </a:rPr>
                <a:t>L</a:t>
              </a:r>
              <a:r>
                <a:rPr sz="800" dirty="0">
                  <a:latin typeface="Helvetica Neue Regular" charset="0"/>
                </a:rPr>
                <a:t>: ‘5’ = 0.4</a:t>
              </a:r>
            </a:p>
          </p:txBody>
        </p:sp>
        <p:sp>
          <p:nvSpPr>
            <p:cNvPr id="162" name="Shape 257">
              <a:extLst>
                <a:ext uri="{FF2B5EF4-FFF2-40B4-BE49-F238E27FC236}">
                  <a16:creationId xmlns:a16="http://schemas.microsoft.com/office/drawing/2014/main" id="{20615A36-A31A-9E47-A3DE-9131EBD1A0FC}"/>
                </a:ext>
              </a:extLst>
            </p:cNvPr>
            <p:cNvSpPr/>
            <p:nvPr/>
          </p:nvSpPr>
          <p:spPr>
            <a:xfrm>
              <a:off x="8649267" y="4118760"/>
              <a:ext cx="2964818" cy="691168"/>
            </a:xfrm>
            <a:prstGeom prst="roundRect">
              <a:avLst>
                <a:gd name="adj" fmla="val 17624"/>
              </a:avLst>
            </a:prstGeom>
            <a:solidFill>
              <a:srgbClr val="F3B283"/>
            </a:solidFill>
            <a:ln w="25400">
              <a:solidFill>
                <a:srgbClr val="7D715C"/>
              </a:solidFill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50800" tIns="50800" rIns="50800" bIns="50800" anchor="ctr"/>
            <a:lstStyle>
              <a:lvl1pPr defTabSz="1300480">
                <a:spcBef>
                  <a:spcPts val="2000"/>
                </a:spcBef>
                <a:defRPr sz="2000"/>
              </a:lvl1pPr>
            </a:lstStyle>
            <a:p>
              <a:pPr lvl="0">
                <a:defRPr sz="1800"/>
              </a:pPr>
              <a:r>
                <a:rPr sz="800" dirty="0">
                  <a:latin typeface="Helvetica Neue Regular" charset="0"/>
                </a:rPr>
                <a:t>P: Percentage = 1.0</a:t>
              </a:r>
            </a:p>
          </p:txBody>
        </p:sp>
        <p:sp>
          <p:nvSpPr>
            <p:cNvPr id="163" name="Shape 258">
              <a:extLst>
                <a:ext uri="{FF2B5EF4-FFF2-40B4-BE49-F238E27FC236}">
                  <a16:creationId xmlns:a16="http://schemas.microsoft.com/office/drawing/2014/main" id="{59EB8CCF-6F6F-894E-96B2-C2991EB99720}"/>
                </a:ext>
              </a:extLst>
            </p:cNvPr>
            <p:cNvSpPr/>
            <p:nvPr/>
          </p:nvSpPr>
          <p:spPr>
            <a:xfrm>
              <a:off x="9207688" y="7399922"/>
              <a:ext cx="2612918" cy="690283"/>
            </a:xfrm>
            <a:prstGeom prst="roundRect">
              <a:avLst>
                <a:gd name="adj" fmla="val 21793"/>
              </a:avLst>
            </a:prstGeom>
            <a:solidFill>
              <a:srgbClr val="FFFF00">
                <a:alpha val="52999"/>
              </a:srgbClr>
            </a:solidFill>
            <a:ln w="25400">
              <a:solidFill>
                <a:srgbClr val="E0E000"/>
              </a:solidFill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50800" tIns="50800" rIns="50800" bIns="50800" anchor="ctr"/>
            <a:lstStyle>
              <a:lvl1pPr defTabSz="1300480">
                <a:spcBef>
                  <a:spcPts val="2000"/>
                </a:spcBef>
                <a:defRPr sz="2000"/>
              </a:lvl1pPr>
            </a:lstStyle>
            <a:p>
              <a:pPr lvl="0">
                <a:defRPr sz="1800"/>
              </a:pPr>
              <a:r>
                <a:rPr sz="800" dirty="0">
                  <a:latin typeface="Helvetica Neue Regular" charset="0"/>
                </a:rPr>
                <a:t>R: [A-Za-z]+ = 0.2</a:t>
              </a:r>
            </a:p>
          </p:txBody>
        </p:sp>
        <p:sp>
          <p:nvSpPr>
            <p:cNvPr id="164" name="Shape 259">
              <a:extLst>
                <a:ext uri="{FF2B5EF4-FFF2-40B4-BE49-F238E27FC236}">
                  <a16:creationId xmlns:a16="http://schemas.microsoft.com/office/drawing/2014/main" id="{118FE4D3-35D9-F049-BD32-43D00556C2FD}"/>
                </a:ext>
              </a:extLst>
            </p:cNvPr>
            <p:cNvSpPr/>
            <p:nvPr/>
          </p:nvSpPr>
          <p:spPr>
            <a:xfrm>
              <a:off x="9207688" y="5066693"/>
              <a:ext cx="2612918" cy="739320"/>
            </a:xfrm>
            <a:prstGeom prst="roundRect">
              <a:avLst>
                <a:gd name="adj" fmla="val 20802"/>
              </a:avLst>
            </a:prstGeom>
            <a:solidFill>
              <a:srgbClr val="297FD5">
                <a:alpha val="47000"/>
              </a:srgbClr>
            </a:solidFill>
            <a:ln w="25400">
              <a:solidFill>
                <a:srgbClr val="1F5FA0"/>
              </a:solidFill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50800" tIns="50800" rIns="50800" bIns="50800" anchor="ctr"/>
            <a:lstStyle>
              <a:lvl1pPr defTabSz="1300480">
                <a:spcBef>
                  <a:spcPts val="2000"/>
                </a:spcBef>
                <a:defRPr sz="2000"/>
              </a:lvl1pPr>
            </a:lstStyle>
            <a:p>
              <a:pPr lvl="0" algn="ctr">
                <a:defRPr sz="1800"/>
              </a:pPr>
              <a:r>
                <a:rPr sz="900" dirty="0">
                  <a:latin typeface="Helvetica Neue Regular" charset="0"/>
                </a:rPr>
                <a:t>L: ‘percent’ = 0.4</a:t>
              </a:r>
            </a:p>
          </p:txBody>
        </p:sp>
        <p:sp>
          <p:nvSpPr>
            <p:cNvPr id="165" name="Shape 260">
              <a:extLst>
                <a:ext uri="{FF2B5EF4-FFF2-40B4-BE49-F238E27FC236}">
                  <a16:creationId xmlns:a16="http://schemas.microsoft.com/office/drawing/2014/main" id="{F2A54227-CCE9-DF45-9441-5C58432DA605}"/>
                </a:ext>
              </a:extLst>
            </p:cNvPr>
            <p:cNvSpPr/>
            <p:nvPr/>
          </p:nvSpPr>
          <p:spPr>
            <a:xfrm>
              <a:off x="9207690" y="5913223"/>
              <a:ext cx="2612918" cy="522288"/>
            </a:xfrm>
            <a:prstGeom prst="roundRect">
              <a:avLst>
                <a:gd name="adj" fmla="val 21793"/>
              </a:avLst>
            </a:prstGeom>
            <a:solidFill>
              <a:srgbClr val="FFFF00">
                <a:alpha val="52999"/>
              </a:srgbClr>
            </a:solidFill>
            <a:ln w="25400">
              <a:solidFill>
                <a:srgbClr val="E0E000"/>
              </a:solidFill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50800" tIns="50800" rIns="50800" bIns="50800" anchor="ctr"/>
            <a:lstStyle>
              <a:lvl1pPr defTabSz="1300480">
                <a:spcBef>
                  <a:spcPts val="2000"/>
                </a:spcBef>
                <a:defRPr sz="2000"/>
              </a:lvl1pPr>
            </a:lstStyle>
            <a:p>
              <a:pPr lvl="0" algn="ctr">
                <a:defRPr sz="1800"/>
              </a:pPr>
              <a:r>
                <a:rPr sz="800" dirty="0">
                  <a:latin typeface="Helvetica Neue Regular" charset="0"/>
                </a:rPr>
                <a:t>R: [A-Za-z]+ = 0.2</a:t>
              </a:r>
            </a:p>
          </p:txBody>
        </p:sp>
        <p:sp>
          <p:nvSpPr>
            <p:cNvPr id="166" name="Shape 261">
              <a:extLst>
                <a:ext uri="{FF2B5EF4-FFF2-40B4-BE49-F238E27FC236}">
                  <a16:creationId xmlns:a16="http://schemas.microsoft.com/office/drawing/2014/main" id="{F5DCF763-20DA-0E4C-A9FF-DBCA827AC927}"/>
                </a:ext>
              </a:extLst>
            </p:cNvPr>
            <p:cNvSpPr/>
            <p:nvPr/>
          </p:nvSpPr>
          <p:spPr>
            <a:xfrm>
              <a:off x="1678947" y="5431753"/>
              <a:ext cx="454873" cy="590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ln w="25400">
              <a:solidFill/>
            </a:ln>
          </p:spPr>
          <p:txBody>
            <a:bodyPr lIns="0" tIns="0" rIns="0" bIns="0" anchor="ctr"/>
            <a:lstStyle/>
            <a:p>
              <a:pPr defTabSz="1300448">
                <a:spcBef>
                  <a:spcPts val="2000"/>
                </a:spcBef>
                <a:defRPr sz="2800">
                  <a:solidFill>
                    <a:srgbClr val="595959"/>
                  </a:solidFill>
                </a:defRPr>
              </a:pPr>
              <a:endParaRPr sz="2800" dirty="0">
                <a:latin typeface="Helvetica Neue Regular" charset="0"/>
              </a:endParaRPr>
            </a:p>
          </p:txBody>
        </p:sp>
        <p:sp>
          <p:nvSpPr>
            <p:cNvPr id="167" name="Shape 262">
              <a:extLst>
                <a:ext uri="{FF2B5EF4-FFF2-40B4-BE49-F238E27FC236}">
                  <a16:creationId xmlns:a16="http://schemas.microsoft.com/office/drawing/2014/main" id="{8F459CA4-EEF2-674E-A7A6-A26B1BD45E08}"/>
                </a:ext>
              </a:extLst>
            </p:cNvPr>
            <p:cNvSpPr/>
            <p:nvPr/>
          </p:nvSpPr>
          <p:spPr>
            <a:xfrm>
              <a:off x="946032" y="2984435"/>
              <a:ext cx="1562364" cy="100282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 lvl="0">
                <a:defRPr sz="1800"/>
              </a:pPr>
              <a:r>
                <a:rPr sz="1100" dirty="0">
                  <a:latin typeface="Helvetica Neue" panose="02000503000000020004" pitchFamily="2" charset="0"/>
                </a:rPr>
                <a:t>Tokens:</a:t>
              </a:r>
            </a:p>
          </p:txBody>
        </p:sp>
        <p:sp>
          <p:nvSpPr>
            <p:cNvPr id="168" name="Shape 263">
              <a:extLst>
                <a:ext uri="{FF2B5EF4-FFF2-40B4-BE49-F238E27FC236}">
                  <a16:creationId xmlns:a16="http://schemas.microsoft.com/office/drawing/2014/main" id="{BA4706CB-2EA5-E541-80BA-29F419D664AF}"/>
                </a:ext>
              </a:extLst>
            </p:cNvPr>
            <p:cNvSpPr/>
            <p:nvPr/>
          </p:nvSpPr>
          <p:spPr>
            <a:xfrm flipV="1">
              <a:off x="2121150" y="4545398"/>
              <a:ext cx="6491500" cy="1192254"/>
            </a:xfrm>
            <a:prstGeom prst="line">
              <a:avLst/>
            </a:prstGeom>
            <a:ln w="25400">
              <a:solidFill/>
              <a:miter lim="400000"/>
            </a:ln>
          </p:spPr>
          <p:txBody>
            <a:bodyPr lIns="0" tIns="0" rIns="0" bIns="0" anchor="ctr"/>
            <a:lstStyle/>
            <a:p>
              <a:pPr lvl="0"/>
              <a:endParaRPr sz="700" dirty="0">
                <a:latin typeface="Helvetica Neue Regular" charset="0"/>
              </a:endParaRPr>
            </a:p>
          </p:txBody>
        </p:sp>
        <p:sp>
          <p:nvSpPr>
            <p:cNvPr id="169" name="Shape 264">
              <a:extLst>
                <a:ext uri="{FF2B5EF4-FFF2-40B4-BE49-F238E27FC236}">
                  <a16:creationId xmlns:a16="http://schemas.microsoft.com/office/drawing/2014/main" id="{D7769656-48B0-FA4A-A313-8FC75374CCE5}"/>
                </a:ext>
              </a:extLst>
            </p:cNvPr>
            <p:cNvSpPr/>
            <p:nvPr/>
          </p:nvSpPr>
          <p:spPr>
            <a:xfrm>
              <a:off x="2119041" y="5765401"/>
              <a:ext cx="2369683" cy="274544"/>
            </a:xfrm>
            <a:prstGeom prst="line">
              <a:avLst/>
            </a:prstGeom>
            <a:ln w="25400">
              <a:solidFill/>
              <a:miter lim="400000"/>
            </a:ln>
          </p:spPr>
          <p:txBody>
            <a:bodyPr lIns="0" tIns="0" rIns="0" bIns="0" anchor="ctr"/>
            <a:lstStyle/>
            <a:p>
              <a:pPr lvl="0"/>
              <a:endParaRPr sz="700" dirty="0">
                <a:latin typeface="Helvetica Neue Regular" charset="0"/>
              </a:endParaRPr>
            </a:p>
          </p:txBody>
        </p:sp>
        <p:sp>
          <p:nvSpPr>
            <p:cNvPr id="170" name="Shape 265">
              <a:extLst>
                <a:ext uri="{FF2B5EF4-FFF2-40B4-BE49-F238E27FC236}">
                  <a16:creationId xmlns:a16="http://schemas.microsoft.com/office/drawing/2014/main" id="{3B602DF1-A780-1A4E-A82B-00321ACD5BCC}"/>
                </a:ext>
              </a:extLst>
            </p:cNvPr>
            <p:cNvSpPr/>
            <p:nvPr/>
          </p:nvSpPr>
          <p:spPr>
            <a:xfrm flipV="1">
              <a:off x="6998863" y="5583250"/>
              <a:ext cx="2186344" cy="378502"/>
            </a:xfrm>
            <a:prstGeom prst="line">
              <a:avLst/>
            </a:prstGeom>
            <a:ln w="25400">
              <a:solidFill/>
              <a:miter lim="400000"/>
            </a:ln>
          </p:spPr>
          <p:txBody>
            <a:bodyPr lIns="0" tIns="0" rIns="0" bIns="0" anchor="ctr"/>
            <a:lstStyle/>
            <a:p>
              <a:pPr lvl="0"/>
              <a:endParaRPr sz="700" dirty="0">
                <a:latin typeface="Helvetica Neue Regular" charset="0"/>
              </a:endParaRPr>
            </a:p>
          </p:txBody>
        </p:sp>
        <p:sp>
          <p:nvSpPr>
            <p:cNvPr id="171" name="Shape 266">
              <a:extLst>
                <a:ext uri="{FF2B5EF4-FFF2-40B4-BE49-F238E27FC236}">
                  <a16:creationId xmlns:a16="http://schemas.microsoft.com/office/drawing/2014/main" id="{B2ACE813-B66F-3243-9014-36A18F501315}"/>
                </a:ext>
              </a:extLst>
            </p:cNvPr>
            <p:cNvSpPr/>
            <p:nvPr/>
          </p:nvSpPr>
          <p:spPr>
            <a:xfrm>
              <a:off x="6994283" y="5983691"/>
              <a:ext cx="2178775" cy="216170"/>
            </a:xfrm>
            <a:prstGeom prst="line">
              <a:avLst/>
            </a:prstGeom>
            <a:ln w="25400">
              <a:solidFill/>
              <a:miter lim="400000"/>
            </a:ln>
          </p:spPr>
          <p:txBody>
            <a:bodyPr lIns="0" tIns="0" rIns="0" bIns="0" anchor="ctr"/>
            <a:lstStyle/>
            <a:p>
              <a:pPr lvl="0"/>
              <a:endParaRPr sz="700" dirty="0">
                <a:latin typeface="Helvetica Neue Regular" charset="0"/>
              </a:endParaRPr>
            </a:p>
          </p:txBody>
        </p:sp>
        <p:sp>
          <p:nvSpPr>
            <p:cNvPr id="172" name="Shape 267">
              <a:extLst>
                <a:ext uri="{FF2B5EF4-FFF2-40B4-BE49-F238E27FC236}">
                  <a16:creationId xmlns:a16="http://schemas.microsoft.com/office/drawing/2014/main" id="{9A952A18-F9EB-2F44-AE2F-D84C8D408CAD}"/>
                </a:ext>
              </a:extLst>
            </p:cNvPr>
            <p:cNvSpPr/>
            <p:nvPr/>
          </p:nvSpPr>
          <p:spPr>
            <a:xfrm>
              <a:off x="7004086" y="7224324"/>
              <a:ext cx="2168971" cy="414067"/>
            </a:xfrm>
            <a:prstGeom prst="line">
              <a:avLst/>
            </a:prstGeom>
            <a:ln w="25400">
              <a:solidFill/>
              <a:miter lim="400000"/>
            </a:ln>
          </p:spPr>
          <p:txBody>
            <a:bodyPr lIns="0" tIns="0" rIns="0" bIns="0" anchor="ctr"/>
            <a:lstStyle/>
            <a:p>
              <a:pPr lvl="0"/>
              <a:endParaRPr sz="700" dirty="0">
                <a:latin typeface="Helvetica Neue Regular" charset="0"/>
              </a:endParaRPr>
            </a:p>
          </p:txBody>
        </p:sp>
        <p:sp>
          <p:nvSpPr>
            <p:cNvPr id="173" name="Shape 270">
              <a:extLst>
                <a:ext uri="{FF2B5EF4-FFF2-40B4-BE49-F238E27FC236}">
                  <a16:creationId xmlns:a16="http://schemas.microsoft.com/office/drawing/2014/main" id="{A1CF09E8-55F4-8543-9F42-5D7628A32645}"/>
                </a:ext>
              </a:extLst>
            </p:cNvPr>
            <p:cNvSpPr/>
            <p:nvPr/>
          </p:nvSpPr>
          <p:spPr>
            <a:xfrm>
              <a:off x="946032" y="3870791"/>
              <a:ext cx="1101135" cy="100282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 lvl="0">
                <a:defRPr sz="1800"/>
              </a:pPr>
              <a:r>
                <a:rPr sz="1100" dirty="0">
                  <a:latin typeface="Helvetica Neue" panose="02000503000000020004" pitchFamily="2" charset="0"/>
                </a:rPr>
                <a:t>Tree:</a:t>
              </a:r>
            </a:p>
          </p:txBody>
        </p:sp>
        <p:grpSp>
          <p:nvGrpSpPr>
            <p:cNvPr id="174" name="Group 274">
              <a:extLst>
                <a:ext uri="{FF2B5EF4-FFF2-40B4-BE49-F238E27FC236}">
                  <a16:creationId xmlns:a16="http://schemas.microsoft.com/office/drawing/2014/main" id="{0468391A-683F-2C43-8AC3-50C714547AFF}"/>
                </a:ext>
              </a:extLst>
            </p:cNvPr>
            <p:cNvGrpSpPr/>
            <p:nvPr/>
          </p:nvGrpSpPr>
          <p:grpSpPr>
            <a:xfrm>
              <a:off x="934448" y="7707580"/>
              <a:ext cx="6305659" cy="1002823"/>
              <a:chOff x="0" y="-177843"/>
              <a:chExt cx="6305658" cy="1002819"/>
            </a:xfrm>
          </p:grpSpPr>
          <p:sp>
            <p:nvSpPr>
              <p:cNvPr id="180" name="Shape 271">
                <a:extLst>
                  <a:ext uri="{FF2B5EF4-FFF2-40B4-BE49-F238E27FC236}">
                    <a16:creationId xmlns:a16="http://schemas.microsoft.com/office/drawing/2014/main" id="{239A7E96-8807-8849-B729-94DDC56DE777}"/>
                  </a:ext>
                </a:extLst>
              </p:cNvPr>
              <p:cNvSpPr/>
              <p:nvPr/>
            </p:nvSpPr>
            <p:spPr>
              <a:xfrm>
                <a:off x="0" y="-177843"/>
                <a:ext cx="1096980" cy="100281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lvl="0">
                  <a:defRPr sz="1800"/>
                </a:pPr>
                <a:r>
                  <a:rPr sz="1100" dirty="0">
                    <a:latin typeface="Helvetica Neue" panose="02000503000000020004" pitchFamily="2" charset="0"/>
                  </a:rPr>
                  <a:t>Rule:</a:t>
                </a:r>
              </a:p>
            </p:txBody>
          </p:sp>
          <p:sp>
            <p:nvSpPr>
              <p:cNvPr id="181" name="Shape 272">
                <a:extLst>
                  <a:ext uri="{FF2B5EF4-FFF2-40B4-BE49-F238E27FC236}">
                    <a16:creationId xmlns:a16="http://schemas.microsoft.com/office/drawing/2014/main" id="{39234DF0-7E63-424C-BACB-AFF86060B9CB}"/>
                  </a:ext>
                </a:extLst>
              </p:cNvPr>
              <p:cNvSpPr/>
              <p:nvPr/>
            </p:nvSpPr>
            <p:spPr>
              <a:xfrm>
                <a:off x="1276003" y="70041"/>
                <a:ext cx="2446396" cy="509749"/>
              </a:xfrm>
              <a:prstGeom prst="roundRect">
                <a:avLst>
                  <a:gd name="adj" fmla="val 21718"/>
                </a:avLst>
              </a:prstGeom>
              <a:solidFill>
                <a:srgbClr val="FFFF00">
                  <a:alpha val="52999"/>
                </a:srgbClr>
              </a:solidFill>
              <a:ln w="25400" cap="flat">
                <a:solidFill>
                  <a:srgbClr val="E0E000"/>
                </a:solidFill>
                <a:prstDash val="solid"/>
                <a:bevel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defTabSz="1300480">
                  <a:spcBef>
                    <a:spcPts val="2000"/>
                  </a:spcBef>
                  <a:defRPr sz="2000"/>
                </a:lvl1pPr>
              </a:lstStyle>
              <a:p>
                <a:pPr lvl="0">
                  <a:defRPr sz="1800"/>
                </a:pPr>
                <a:r>
                  <a:rPr sz="800" dirty="0">
                    <a:latin typeface="Helvetica Neue Regular" charset="0"/>
                  </a:rPr>
                  <a:t>R: [0-9]+ = 0.2</a:t>
                </a:r>
              </a:p>
            </p:txBody>
          </p:sp>
          <p:sp>
            <p:nvSpPr>
              <p:cNvPr id="182" name="Shape 273">
                <a:extLst>
                  <a:ext uri="{FF2B5EF4-FFF2-40B4-BE49-F238E27FC236}">
                    <a16:creationId xmlns:a16="http://schemas.microsoft.com/office/drawing/2014/main" id="{83748A7C-C296-9C4E-8126-CF76F577E539}"/>
                  </a:ext>
                </a:extLst>
              </p:cNvPr>
              <p:cNvSpPr/>
              <p:nvPr/>
            </p:nvSpPr>
            <p:spPr>
              <a:xfrm>
                <a:off x="3897362" y="71407"/>
                <a:ext cx="2408296" cy="508001"/>
              </a:xfrm>
              <a:prstGeom prst="roundRect">
                <a:avLst>
                  <a:gd name="adj" fmla="val 20802"/>
                </a:avLst>
              </a:prstGeom>
              <a:solidFill>
                <a:srgbClr val="297FD5">
                  <a:alpha val="47000"/>
                </a:srgbClr>
              </a:solidFill>
              <a:ln w="25400" cap="flat">
                <a:solidFill>
                  <a:srgbClr val="1F5FA0"/>
                </a:solidFill>
                <a:prstDash val="solid"/>
                <a:bevel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defTabSz="1300480">
                  <a:spcBef>
                    <a:spcPts val="2000"/>
                  </a:spcBef>
                  <a:defRPr sz="2000"/>
                </a:lvl1pPr>
              </a:lstStyle>
              <a:p>
                <a:pPr lvl="0">
                  <a:defRPr sz="1800"/>
                </a:pPr>
                <a:r>
                  <a:rPr sz="800" dirty="0">
                    <a:latin typeface="Helvetica Neue Regular" charset="0"/>
                  </a:rPr>
                  <a:t>L: ‘percent’ = 0.4</a:t>
                </a:r>
              </a:p>
            </p:txBody>
          </p:sp>
        </p:grpSp>
        <p:grpSp>
          <p:nvGrpSpPr>
            <p:cNvPr id="175" name="Group 279">
              <a:extLst>
                <a:ext uri="{FF2B5EF4-FFF2-40B4-BE49-F238E27FC236}">
                  <a16:creationId xmlns:a16="http://schemas.microsoft.com/office/drawing/2014/main" id="{A9AB1728-4057-2E45-A9BC-49921D51E882}"/>
                </a:ext>
              </a:extLst>
            </p:cNvPr>
            <p:cNvGrpSpPr/>
            <p:nvPr/>
          </p:nvGrpSpPr>
          <p:grpSpPr>
            <a:xfrm>
              <a:off x="2145970" y="5754345"/>
              <a:ext cx="9674637" cy="1664185"/>
              <a:chOff x="0" y="-1"/>
              <a:chExt cx="9674636" cy="1664184"/>
            </a:xfrm>
          </p:grpSpPr>
          <p:sp>
            <p:nvSpPr>
              <p:cNvPr id="176" name="Shape 275">
                <a:extLst>
                  <a:ext uri="{FF2B5EF4-FFF2-40B4-BE49-F238E27FC236}">
                    <a16:creationId xmlns:a16="http://schemas.microsoft.com/office/drawing/2014/main" id="{0B4A4278-E75B-5D49-B1A3-5FC591897A6E}"/>
                  </a:ext>
                </a:extLst>
              </p:cNvPr>
              <p:cNvSpPr/>
              <p:nvPr/>
            </p:nvSpPr>
            <p:spPr>
              <a:xfrm>
                <a:off x="2391559" y="1154433"/>
                <a:ext cx="2446396" cy="509750"/>
              </a:xfrm>
              <a:prstGeom prst="roundRect">
                <a:avLst>
                  <a:gd name="adj" fmla="val 21718"/>
                </a:avLst>
              </a:prstGeom>
              <a:solidFill>
                <a:srgbClr val="FFFF00">
                  <a:alpha val="52999"/>
                </a:srgbClr>
              </a:solidFill>
              <a:ln w="25400" cap="flat">
                <a:solidFill>
                  <a:srgbClr val="FF2800"/>
                </a:solidFill>
                <a:prstDash val="solid"/>
                <a:bevel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 defTabSz="1300480">
                  <a:spcBef>
                    <a:spcPts val="2000"/>
                  </a:spcBef>
                  <a:defRPr sz="2000"/>
                </a:lvl1pPr>
              </a:lstStyle>
              <a:p>
                <a:pPr lvl="0" algn="ctr">
                  <a:defRPr sz="1800"/>
                </a:pPr>
                <a:r>
                  <a:rPr sz="800" dirty="0">
                    <a:latin typeface="Helvetica Neue Regular" charset="0"/>
                  </a:rPr>
                  <a:t>R: [0-9]+ = 0.2</a:t>
                </a:r>
              </a:p>
            </p:txBody>
          </p:sp>
          <p:sp>
            <p:nvSpPr>
              <p:cNvPr id="177" name="Shape 276">
                <a:extLst>
                  <a:ext uri="{FF2B5EF4-FFF2-40B4-BE49-F238E27FC236}">
                    <a16:creationId xmlns:a16="http://schemas.microsoft.com/office/drawing/2014/main" id="{CC92B561-1A47-2D49-AED6-55EA600ECCA3}"/>
                  </a:ext>
                </a:extLst>
              </p:cNvPr>
              <p:cNvSpPr/>
              <p:nvPr/>
            </p:nvSpPr>
            <p:spPr>
              <a:xfrm>
                <a:off x="7084425" y="824515"/>
                <a:ext cx="2590211" cy="629970"/>
              </a:xfrm>
              <a:prstGeom prst="roundRect">
                <a:avLst>
                  <a:gd name="adj" fmla="val 20802"/>
                </a:avLst>
              </a:prstGeom>
              <a:solidFill>
                <a:srgbClr val="297FD5">
                  <a:alpha val="47000"/>
                </a:srgbClr>
              </a:solidFill>
              <a:ln w="25400" cap="flat">
                <a:solidFill>
                  <a:srgbClr val="FF2800"/>
                </a:solidFill>
                <a:prstDash val="solid"/>
                <a:bevel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 defTabSz="1300480">
                  <a:spcBef>
                    <a:spcPts val="2000"/>
                  </a:spcBef>
                  <a:defRPr sz="2000"/>
                </a:lvl1pPr>
              </a:lstStyle>
              <a:p>
                <a:pPr lvl="0" algn="ctr">
                  <a:defRPr sz="1800"/>
                </a:pPr>
                <a:r>
                  <a:rPr sz="900" dirty="0">
                    <a:latin typeface="Helvetica Neue Regular" charset="0"/>
                  </a:rPr>
                  <a:t>L: ‘percent’ = 0.4</a:t>
                </a:r>
              </a:p>
            </p:txBody>
          </p:sp>
          <p:sp>
            <p:nvSpPr>
              <p:cNvPr id="178" name="Shape 277">
                <a:extLst>
                  <a:ext uri="{FF2B5EF4-FFF2-40B4-BE49-F238E27FC236}">
                    <a16:creationId xmlns:a16="http://schemas.microsoft.com/office/drawing/2014/main" id="{7D0FFC73-6583-584F-8121-E1D5E592346D}"/>
                  </a:ext>
                </a:extLst>
              </p:cNvPr>
              <p:cNvSpPr/>
              <p:nvPr/>
            </p:nvSpPr>
            <p:spPr>
              <a:xfrm>
                <a:off x="0" y="-1"/>
                <a:ext cx="2344208" cy="1375297"/>
              </a:xfrm>
              <a:prstGeom prst="line">
                <a:avLst/>
              </a:prstGeom>
              <a:noFill/>
              <a:ln w="25400" cap="flat">
                <a:solidFill>
                  <a:srgbClr val="FF28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  <a:endParaRPr sz="700" dirty="0">
                  <a:latin typeface="Helvetica Neue Regular" charset="0"/>
                </a:endParaRPr>
              </a:p>
            </p:txBody>
          </p:sp>
          <p:sp>
            <p:nvSpPr>
              <p:cNvPr id="179" name="Shape 278">
                <a:extLst>
                  <a:ext uri="{FF2B5EF4-FFF2-40B4-BE49-F238E27FC236}">
                    <a16:creationId xmlns:a16="http://schemas.microsoft.com/office/drawing/2014/main" id="{B5F1FFE8-972A-C242-ADF0-7673C22FFBF3}"/>
                  </a:ext>
                </a:extLst>
              </p:cNvPr>
              <p:cNvSpPr/>
              <p:nvPr/>
            </p:nvSpPr>
            <p:spPr>
              <a:xfrm flipV="1">
                <a:off x="4852701" y="1159760"/>
                <a:ext cx="2198382" cy="294729"/>
              </a:xfrm>
              <a:prstGeom prst="line">
                <a:avLst/>
              </a:prstGeom>
              <a:noFill/>
              <a:ln w="25400" cap="flat">
                <a:solidFill>
                  <a:srgbClr val="FF28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  <a:endParaRPr sz="700" dirty="0">
                  <a:latin typeface="Helvetica Neue Regular" charset="0"/>
                </a:endParaRPr>
              </a:p>
            </p:txBody>
          </p:sp>
        </p:grp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2FF8C550-487D-494E-9E72-2750C182767D}"/>
              </a:ext>
            </a:extLst>
          </p:cNvPr>
          <p:cNvGrpSpPr/>
          <p:nvPr/>
        </p:nvGrpSpPr>
        <p:grpSpPr>
          <a:xfrm>
            <a:off x="5042211" y="1562414"/>
            <a:ext cx="3833611" cy="1503467"/>
            <a:chOff x="6722948" y="2079644"/>
            <a:chExt cx="5111481" cy="2004623"/>
          </a:xfrm>
        </p:grpSpPr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0EE72CAC-1B39-7A46-8A84-0F83BF0E6B8B}"/>
                </a:ext>
              </a:extLst>
            </p:cNvPr>
            <p:cNvGrpSpPr/>
            <p:nvPr/>
          </p:nvGrpSpPr>
          <p:grpSpPr>
            <a:xfrm>
              <a:off x="6722948" y="2540233"/>
              <a:ext cx="5111481" cy="1219429"/>
              <a:chOff x="5042210" y="1497397"/>
              <a:chExt cx="3833611" cy="914572"/>
            </a:xfrm>
          </p:grpSpPr>
          <p:sp>
            <p:nvSpPr>
              <p:cNvPr id="190" name="Shape 301">
                <a:extLst>
                  <a:ext uri="{FF2B5EF4-FFF2-40B4-BE49-F238E27FC236}">
                    <a16:creationId xmlns:a16="http://schemas.microsoft.com/office/drawing/2014/main" id="{66D6B98F-B6FD-464E-8D5F-18F48718EA2C}"/>
                  </a:ext>
                </a:extLst>
              </p:cNvPr>
              <p:cNvSpPr/>
              <p:nvPr/>
            </p:nvSpPr>
            <p:spPr>
              <a:xfrm>
                <a:off x="6123641" y="1784458"/>
                <a:ext cx="787595" cy="203982"/>
              </a:xfrm>
              <a:prstGeom prst="roundRect">
                <a:avLst>
                  <a:gd name="adj" fmla="val 22959"/>
                </a:avLst>
              </a:prstGeom>
              <a:solidFill>
                <a:srgbClr val="297FD5">
                  <a:alpha val="47000"/>
                </a:srgbClr>
              </a:solidFill>
              <a:ln w="25400">
                <a:solidFill>
                  <a:srgbClr val="1F5FA0"/>
                </a:solidFill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>
                <a:lvl1pPr defTabSz="1300480">
                  <a:spcBef>
                    <a:spcPts val="2000"/>
                  </a:spcBef>
                  <a:defRPr sz="2000"/>
                </a:lvl1pPr>
              </a:lstStyle>
              <a:p>
                <a:pPr lvl="0">
                  <a:defRPr sz="1800"/>
                </a:pPr>
                <a:r>
                  <a:rPr lang="en-GB" sz="700" dirty="0">
                    <a:latin typeface="Helvetica Neue Regular" charset="0"/>
                  </a:rPr>
                  <a:t>L</a:t>
                </a:r>
                <a:r>
                  <a:rPr sz="700" dirty="0">
                    <a:latin typeface="Helvetica Neue Regular" charset="0"/>
                  </a:rPr>
                  <a:t>: </a:t>
                </a:r>
                <a:r>
                  <a:rPr lang="en-GB" sz="700" dirty="0">
                    <a:latin typeface="Helvetica Neue Regular" charset="0"/>
                  </a:rPr>
                  <a:t>‘</a:t>
                </a:r>
                <a:r>
                  <a:rPr sz="700" dirty="0">
                    <a:latin typeface="Helvetica Neue Regular" charset="0"/>
                  </a:rPr>
                  <a:t>6’ = 0.4</a:t>
                </a:r>
              </a:p>
            </p:txBody>
          </p:sp>
          <p:sp>
            <p:nvSpPr>
              <p:cNvPr id="191" name="Shape 302">
                <a:extLst>
                  <a:ext uri="{FF2B5EF4-FFF2-40B4-BE49-F238E27FC236}">
                    <a16:creationId xmlns:a16="http://schemas.microsoft.com/office/drawing/2014/main" id="{C09ED9B4-365D-FE4C-B538-118F4A2100A8}"/>
                  </a:ext>
                </a:extLst>
              </p:cNvPr>
              <p:cNvSpPr/>
              <p:nvPr/>
            </p:nvSpPr>
            <p:spPr>
              <a:xfrm>
                <a:off x="6048097" y="1497397"/>
                <a:ext cx="944109" cy="203982"/>
              </a:xfrm>
              <a:prstGeom prst="roundRect">
                <a:avLst>
                  <a:gd name="adj" fmla="val 19518"/>
                </a:avLst>
              </a:prstGeom>
              <a:solidFill>
                <a:srgbClr val="F3B283"/>
              </a:solidFill>
              <a:ln w="25400">
                <a:solidFill>
                  <a:srgbClr val="7D715C"/>
                </a:solidFill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>
                <a:lvl1pPr defTabSz="1300480">
                  <a:spcBef>
                    <a:spcPts val="2000"/>
                  </a:spcBef>
                  <a:defRPr sz="2000"/>
                </a:lvl1pPr>
              </a:lstStyle>
              <a:p>
                <a:pPr lvl="0">
                  <a:defRPr sz="1800"/>
                </a:pPr>
                <a:r>
                  <a:rPr sz="700" dirty="0">
                    <a:latin typeface="Helvetica Neue Regular" charset="0"/>
                  </a:rPr>
                  <a:t>P: Percentage = 1.0</a:t>
                </a:r>
              </a:p>
            </p:txBody>
          </p:sp>
          <p:sp>
            <p:nvSpPr>
              <p:cNvPr id="192" name="Shape 303">
                <a:extLst>
                  <a:ext uri="{FF2B5EF4-FFF2-40B4-BE49-F238E27FC236}">
                    <a16:creationId xmlns:a16="http://schemas.microsoft.com/office/drawing/2014/main" id="{7300409B-955A-ED4D-B41E-E33EC30CC2EC}"/>
                  </a:ext>
                </a:extLst>
              </p:cNvPr>
              <p:cNvSpPr/>
              <p:nvPr/>
            </p:nvSpPr>
            <p:spPr>
              <a:xfrm>
                <a:off x="7946416" y="2207987"/>
                <a:ext cx="929405" cy="203982"/>
              </a:xfrm>
              <a:prstGeom prst="roundRect">
                <a:avLst>
                  <a:gd name="adj" fmla="val 24052"/>
                </a:avLst>
              </a:prstGeom>
              <a:solidFill>
                <a:srgbClr val="FFFF00">
                  <a:alpha val="52999"/>
                </a:srgbClr>
              </a:solidFill>
              <a:ln w="25400">
                <a:solidFill>
                  <a:srgbClr val="E0E000"/>
                </a:solidFill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>
                <a:lvl1pPr defTabSz="1300480">
                  <a:spcBef>
                    <a:spcPts val="2000"/>
                  </a:spcBef>
                  <a:defRPr sz="2000"/>
                </a:lvl1pPr>
              </a:lstStyle>
              <a:p>
                <a:pPr lvl="0">
                  <a:defRPr sz="1800"/>
                </a:pPr>
                <a:r>
                  <a:rPr sz="700" dirty="0">
                    <a:latin typeface="Helvetica Neue Regular" charset="0"/>
                  </a:rPr>
                  <a:t>R: symbols = 0.2</a:t>
                </a:r>
              </a:p>
            </p:txBody>
          </p:sp>
          <p:sp>
            <p:nvSpPr>
              <p:cNvPr id="193" name="Shape 304">
                <a:extLst>
                  <a:ext uri="{FF2B5EF4-FFF2-40B4-BE49-F238E27FC236}">
                    <a16:creationId xmlns:a16="http://schemas.microsoft.com/office/drawing/2014/main" id="{AE7AF983-AE91-CD4E-B28F-1C63F690E7D6}"/>
                  </a:ext>
                </a:extLst>
              </p:cNvPr>
              <p:cNvSpPr/>
              <p:nvPr/>
            </p:nvSpPr>
            <p:spPr>
              <a:xfrm>
                <a:off x="7946416" y="1511782"/>
                <a:ext cx="929405" cy="203595"/>
              </a:xfrm>
              <a:prstGeom prst="roundRect">
                <a:avLst>
                  <a:gd name="adj" fmla="val 23003"/>
                </a:avLst>
              </a:prstGeom>
              <a:solidFill>
                <a:srgbClr val="297FD5">
                  <a:alpha val="47000"/>
                </a:srgbClr>
              </a:solidFill>
              <a:ln w="25400">
                <a:solidFill>
                  <a:srgbClr val="1F5FA0"/>
                </a:solidFill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>
                <a:lvl1pPr defTabSz="1300480">
                  <a:spcBef>
                    <a:spcPts val="2000"/>
                  </a:spcBef>
                  <a:defRPr sz="2000"/>
                </a:lvl1pPr>
              </a:lstStyle>
              <a:p>
                <a:pPr lvl="0">
                  <a:defRPr sz="1800"/>
                </a:pPr>
                <a:r>
                  <a:rPr sz="700" dirty="0">
                    <a:latin typeface="Helvetica Neue Regular" charset="0"/>
                  </a:rPr>
                  <a:t>L: ‘%’ = 0.4</a:t>
                </a:r>
              </a:p>
            </p:txBody>
          </p:sp>
          <p:sp>
            <p:nvSpPr>
              <p:cNvPr id="194" name="Shape 305">
                <a:extLst>
                  <a:ext uri="{FF2B5EF4-FFF2-40B4-BE49-F238E27FC236}">
                    <a16:creationId xmlns:a16="http://schemas.microsoft.com/office/drawing/2014/main" id="{BA8C9CE2-2F52-5548-8B76-CF517E11F93E}"/>
                  </a:ext>
                </a:extLst>
              </p:cNvPr>
              <p:cNvSpPr/>
              <p:nvPr/>
            </p:nvSpPr>
            <p:spPr>
              <a:xfrm>
                <a:off x="7946416" y="1743915"/>
                <a:ext cx="929405" cy="203595"/>
              </a:xfrm>
              <a:prstGeom prst="roundRect">
                <a:avLst>
                  <a:gd name="adj" fmla="val 24097"/>
                </a:avLst>
              </a:prstGeom>
              <a:solidFill>
                <a:srgbClr val="FFFF00">
                  <a:alpha val="52999"/>
                </a:srgbClr>
              </a:solidFill>
              <a:ln w="25400">
                <a:solidFill>
                  <a:srgbClr val="E0E000"/>
                </a:solidFill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>
                <a:lvl1pPr defTabSz="1300480">
                  <a:spcBef>
                    <a:spcPts val="2000"/>
                  </a:spcBef>
                  <a:defRPr sz="2000"/>
                </a:lvl1pPr>
              </a:lstStyle>
              <a:p>
                <a:pPr lvl="0">
                  <a:defRPr sz="1800"/>
                </a:pPr>
                <a:r>
                  <a:rPr sz="700" dirty="0">
                    <a:latin typeface="Helvetica Neue Regular" charset="0"/>
                  </a:rPr>
                  <a:t>R: symbols = 0.2</a:t>
                </a:r>
              </a:p>
            </p:txBody>
          </p:sp>
          <p:sp>
            <p:nvSpPr>
              <p:cNvPr id="195" name="Shape 306">
                <a:extLst>
                  <a:ext uri="{FF2B5EF4-FFF2-40B4-BE49-F238E27FC236}">
                    <a16:creationId xmlns:a16="http://schemas.microsoft.com/office/drawing/2014/main" id="{A35BF2C1-EAFA-DB4C-8E44-D0ABF532E3A6}"/>
                  </a:ext>
                </a:extLst>
              </p:cNvPr>
              <p:cNvSpPr/>
              <p:nvPr/>
            </p:nvSpPr>
            <p:spPr>
              <a:xfrm flipV="1">
                <a:off x="5132857" y="1582247"/>
                <a:ext cx="905677" cy="288597"/>
              </a:xfrm>
              <a:prstGeom prst="line">
                <a:avLst/>
              </a:prstGeom>
              <a:ln w="25400">
                <a:solidFill/>
                <a:miter lim="400000"/>
              </a:ln>
            </p:spPr>
            <p:txBody>
              <a:bodyPr lIns="0" tIns="0" rIns="0" bIns="0" anchor="ctr"/>
              <a:lstStyle/>
              <a:p>
                <a:pPr lvl="0"/>
                <a:endParaRPr sz="600" dirty="0">
                  <a:latin typeface="Helvetica Neue Regular" charset="0"/>
                </a:endParaRPr>
              </a:p>
            </p:txBody>
          </p:sp>
          <p:sp>
            <p:nvSpPr>
              <p:cNvPr id="196" name="Shape 307">
                <a:extLst>
                  <a:ext uri="{FF2B5EF4-FFF2-40B4-BE49-F238E27FC236}">
                    <a16:creationId xmlns:a16="http://schemas.microsoft.com/office/drawing/2014/main" id="{D6992E6F-30B8-0A42-A425-9B2E850657B0}"/>
                  </a:ext>
                </a:extLst>
              </p:cNvPr>
              <p:cNvSpPr/>
              <p:nvPr/>
            </p:nvSpPr>
            <p:spPr>
              <a:xfrm>
                <a:off x="5135145" y="1877510"/>
                <a:ext cx="986991" cy="0"/>
              </a:xfrm>
              <a:prstGeom prst="line">
                <a:avLst/>
              </a:prstGeom>
              <a:ln w="25400">
                <a:solidFill/>
                <a:miter lim="400000"/>
              </a:ln>
            </p:spPr>
            <p:txBody>
              <a:bodyPr lIns="0" tIns="0" rIns="0" bIns="0" anchor="ctr"/>
              <a:lstStyle/>
              <a:p>
                <a:pPr lvl="0"/>
                <a:endParaRPr sz="600" dirty="0">
                  <a:latin typeface="Helvetica Neue Regular" charset="0"/>
                </a:endParaRPr>
              </a:p>
            </p:txBody>
          </p:sp>
          <p:sp>
            <p:nvSpPr>
              <p:cNvPr id="197" name="Shape 308">
                <a:extLst>
                  <a:ext uri="{FF2B5EF4-FFF2-40B4-BE49-F238E27FC236}">
                    <a16:creationId xmlns:a16="http://schemas.microsoft.com/office/drawing/2014/main" id="{A2AC9587-D213-A345-B3DA-958F39BB891B}"/>
                  </a:ext>
                </a:extLst>
              </p:cNvPr>
              <p:cNvSpPr/>
              <p:nvPr/>
            </p:nvSpPr>
            <p:spPr>
              <a:xfrm flipV="1">
                <a:off x="6913340" y="1610715"/>
                <a:ext cx="1030973" cy="288584"/>
              </a:xfrm>
              <a:prstGeom prst="line">
                <a:avLst/>
              </a:prstGeom>
              <a:ln w="25400">
                <a:solidFill/>
                <a:miter lim="400000"/>
              </a:ln>
            </p:spPr>
            <p:txBody>
              <a:bodyPr lIns="0" tIns="0" rIns="0" bIns="0" anchor="ctr"/>
              <a:lstStyle/>
              <a:p>
                <a:pPr lvl="0"/>
                <a:endParaRPr sz="600" dirty="0">
                  <a:latin typeface="Helvetica Neue Regular" charset="0"/>
                </a:endParaRPr>
              </a:p>
            </p:txBody>
          </p:sp>
          <p:sp>
            <p:nvSpPr>
              <p:cNvPr id="198" name="Shape 309">
                <a:extLst>
                  <a:ext uri="{FF2B5EF4-FFF2-40B4-BE49-F238E27FC236}">
                    <a16:creationId xmlns:a16="http://schemas.microsoft.com/office/drawing/2014/main" id="{91CB93F4-6BEB-6848-A4F7-9B7E493D93E7}"/>
                  </a:ext>
                </a:extLst>
              </p:cNvPr>
              <p:cNvSpPr/>
              <p:nvPr/>
            </p:nvSpPr>
            <p:spPr>
              <a:xfrm flipV="1">
                <a:off x="6913260" y="1837502"/>
                <a:ext cx="1031131" cy="75381"/>
              </a:xfrm>
              <a:prstGeom prst="line">
                <a:avLst/>
              </a:prstGeom>
              <a:ln w="25400">
                <a:solidFill/>
                <a:miter lim="400000"/>
              </a:ln>
            </p:spPr>
            <p:txBody>
              <a:bodyPr lIns="0" tIns="0" rIns="0" bIns="0" anchor="ctr"/>
              <a:lstStyle/>
              <a:p>
                <a:pPr lvl="0"/>
                <a:endParaRPr sz="600" dirty="0">
                  <a:latin typeface="Helvetica Neue Regular" charset="0"/>
                </a:endParaRPr>
              </a:p>
            </p:txBody>
          </p:sp>
          <p:sp>
            <p:nvSpPr>
              <p:cNvPr id="199" name="Shape 310">
                <a:extLst>
                  <a:ext uri="{FF2B5EF4-FFF2-40B4-BE49-F238E27FC236}">
                    <a16:creationId xmlns:a16="http://schemas.microsoft.com/office/drawing/2014/main" id="{C8B0F6E2-EF43-0A49-AA10-0CD52AAC227A}"/>
                  </a:ext>
                </a:extLst>
              </p:cNvPr>
              <p:cNvSpPr/>
              <p:nvPr/>
            </p:nvSpPr>
            <p:spPr>
              <a:xfrm>
                <a:off x="6924098" y="2186434"/>
                <a:ext cx="1009455" cy="101917"/>
              </a:xfrm>
              <a:prstGeom prst="line">
                <a:avLst/>
              </a:prstGeom>
              <a:ln w="25400">
                <a:solidFill/>
                <a:miter lim="400000"/>
              </a:ln>
            </p:spPr>
            <p:txBody>
              <a:bodyPr lIns="0" tIns="0" rIns="0" bIns="0" anchor="ctr"/>
              <a:lstStyle/>
              <a:p>
                <a:pPr lvl="0"/>
                <a:endParaRPr sz="600" dirty="0">
                  <a:latin typeface="Helvetica Neue Regular" charset="0"/>
                </a:endParaRPr>
              </a:p>
            </p:txBody>
          </p:sp>
          <p:sp>
            <p:nvSpPr>
              <p:cNvPr id="200" name="Shape 311">
                <a:extLst>
                  <a:ext uri="{FF2B5EF4-FFF2-40B4-BE49-F238E27FC236}">
                    <a16:creationId xmlns:a16="http://schemas.microsoft.com/office/drawing/2014/main" id="{93FD1477-53F9-D545-843A-65E7DF202772}"/>
                  </a:ext>
                </a:extLst>
              </p:cNvPr>
              <p:cNvSpPr/>
              <p:nvPr/>
            </p:nvSpPr>
            <p:spPr>
              <a:xfrm>
                <a:off x="5128784" y="1882724"/>
                <a:ext cx="984791" cy="288560"/>
              </a:xfrm>
              <a:prstGeom prst="line">
                <a:avLst/>
              </a:prstGeom>
              <a:ln w="25400">
                <a:solidFill>
                  <a:schemeClr val="accent4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 lvl="0"/>
                <a:endParaRPr sz="600" dirty="0">
                  <a:latin typeface="Helvetica Neue Regular" charset="0"/>
                </a:endParaRPr>
              </a:p>
            </p:txBody>
          </p:sp>
          <p:sp>
            <p:nvSpPr>
              <p:cNvPr id="201" name="Shape 312">
                <a:extLst>
                  <a:ext uri="{FF2B5EF4-FFF2-40B4-BE49-F238E27FC236}">
                    <a16:creationId xmlns:a16="http://schemas.microsoft.com/office/drawing/2014/main" id="{0708DACC-21D9-7D43-9CCB-9E8DAB6ECB30}"/>
                  </a:ext>
                </a:extLst>
              </p:cNvPr>
              <p:cNvSpPr/>
              <p:nvPr/>
            </p:nvSpPr>
            <p:spPr>
              <a:xfrm flipV="1">
                <a:off x="6924804" y="2103352"/>
                <a:ext cx="1008045" cy="60911"/>
              </a:xfrm>
              <a:prstGeom prst="line">
                <a:avLst/>
              </a:prstGeom>
              <a:ln w="25400">
                <a:solidFill>
                  <a:schemeClr val="accent4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 lvl="0"/>
                <a:endParaRPr sz="600" dirty="0">
                  <a:latin typeface="Helvetica Neue Regular" charset="0"/>
                </a:endParaRPr>
              </a:p>
            </p:txBody>
          </p:sp>
          <p:sp>
            <p:nvSpPr>
              <p:cNvPr id="202" name="Shape 313">
                <a:extLst>
                  <a:ext uri="{FF2B5EF4-FFF2-40B4-BE49-F238E27FC236}">
                    <a16:creationId xmlns:a16="http://schemas.microsoft.com/office/drawing/2014/main" id="{66855206-DD38-7F45-9198-1762F9FB7544}"/>
                  </a:ext>
                </a:extLst>
              </p:cNvPr>
              <p:cNvSpPr/>
              <p:nvPr/>
            </p:nvSpPr>
            <p:spPr>
              <a:xfrm>
                <a:off x="6123283" y="2071519"/>
                <a:ext cx="787395" cy="206733"/>
              </a:xfrm>
              <a:prstGeom prst="roundRect">
                <a:avLst>
                  <a:gd name="adj" fmla="val 23732"/>
                </a:avLst>
              </a:prstGeom>
              <a:solidFill>
                <a:srgbClr val="FFFF00">
                  <a:alpha val="52999"/>
                </a:srgbClr>
              </a:solidFill>
              <a:ln w="25400">
                <a:solidFill>
                  <a:srgbClr val="E0E000"/>
                </a:solidFill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>
                <a:lvl1pPr defTabSz="1300480">
                  <a:spcBef>
                    <a:spcPts val="2000"/>
                  </a:spcBef>
                  <a:defRPr sz="2000"/>
                </a:lvl1pPr>
              </a:lstStyle>
              <a:p>
                <a:pPr lvl="0">
                  <a:defRPr sz="1800"/>
                </a:pPr>
                <a:r>
                  <a:rPr sz="700" dirty="0">
                    <a:latin typeface="Helvetica Neue Regular" charset="0"/>
                  </a:rPr>
                  <a:t>R: [0-9]+ = 0.2</a:t>
                </a:r>
              </a:p>
            </p:txBody>
          </p:sp>
          <p:sp>
            <p:nvSpPr>
              <p:cNvPr id="203" name="Shape 314">
                <a:extLst>
                  <a:ext uri="{FF2B5EF4-FFF2-40B4-BE49-F238E27FC236}">
                    <a16:creationId xmlns:a16="http://schemas.microsoft.com/office/drawing/2014/main" id="{7BDC30E1-0984-6F44-A11E-61D5F806D6D8}"/>
                  </a:ext>
                </a:extLst>
              </p:cNvPr>
              <p:cNvSpPr/>
              <p:nvPr/>
            </p:nvSpPr>
            <p:spPr>
              <a:xfrm>
                <a:off x="7946416" y="1976048"/>
                <a:ext cx="929405" cy="203595"/>
              </a:xfrm>
              <a:prstGeom prst="roundRect">
                <a:avLst>
                  <a:gd name="adj" fmla="val 23003"/>
                </a:avLst>
              </a:prstGeom>
              <a:solidFill>
                <a:srgbClr val="297FD5">
                  <a:alpha val="47000"/>
                </a:srgbClr>
              </a:solidFill>
              <a:ln w="25400">
                <a:solidFill>
                  <a:srgbClr val="1F5FA0"/>
                </a:solidFill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>
                <a:lvl1pPr defTabSz="1300480">
                  <a:spcBef>
                    <a:spcPts val="2000"/>
                  </a:spcBef>
                  <a:defRPr sz="2000"/>
                </a:lvl1pPr>
              </a:lstStyle>
              <a:p>
                <a:pPr lvl="0">
                  <a:defRPr sz="1800"/>
                </a:pPr>
                <a:r>
                  <a:rPr sz="700" dirty="0">
                    <a:latin typeface="Helvetica Neue Regular" charset="0"/>
                  </a:rPr>
                  <a:t>L: ‘%’ = 0.4</a:t>
                </a:r>
              </a:p>
            </p:txBody>
          </p:sp>
          <p:sp>
            <p:nvSpPr>
              <p:cNvPr id="204" name="Shape 315">
                <a:extLst>
                  <a:ext uri="{FF2B5EF4-FFF2-40B4-BE49-F238E27FC236}">
                    <a16:creationId xmlns:a16="http://schemas.microsoft.com/office/drawing/2014/main" id="{70AFB665-5F76-834B-8820-4EDD4C077B6F}"/>
                  </a:ext>
                </a:extLst>
              </p:cNvPr>
              <p:cNvSpPr/>
              <p:nvPr/>
            </p:nvSpPr>
            <p:spPr>
              <a:xfrm>
                <a:off x="5042210" y="1768832"/>
                <a:ext cx="181011" cy="2112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>
                <a:solidFill/>
              </a:ln>
            </p:spPr>
            <p:txBody>
              <a:bodyPr lIns="0" tIns="0" rIns="0" bIns="0" anchor="ctr"/>
              <a:lstStyle/>
              <a:p>
                <a:pPr defTabSz="1300448">
                  <a:spcBef>
                    <a:spcPts val="2000"/>
                  </a:spcBef>
                  <a:defRPr sz="2800">
                    <a:solidFill>
                      <a:srgbClr val="595959"/>
                    </a:solidFill>
                  </a:defRPr>
                </a:pPr>
                <a:endParaRPr sz="3600" dirty="0">
                  <a:latin typeface="Helvetica Neue Regular" charset="0"/>
                </a:endParaRPr>
              </a:p>
            </p:txBody>
          </p:sp>
        </p:grpSp>
        <p:sp>
          <p:nvSpPr>
            <p:cNvPr id="185" name="Shape 254">
              <a:extLst>
                <a:ext uri="{FF2B5EF4-FFF2-40B4-BE49-F238E27FC236}">
                  <a16:creationId xmlns:a16="http://schemas.microsoft.com/office/drawing/2014/main" id="{3D997C50-A5B4-0B4E-8B11-2D5481ECCDA5}"/>
                </a:ext>
              </a:extLst>
            </p:cNvPr>
            <p:cNvSpPr/>
            <p:nvPr/>
          </p:nvSpPr>
          <p:spPr>
            <a:xfrm>
              <a:off x="8305325" y="2079644"/>
              <a:ext cx="564485" cy="210152"/>
            </a:xfrm>
            <a:prstGeom prst="rect">
              <a:avLst/>
            </a:prstGeom>
            <a:solidFill>
              <a:srgbClr val="FFFFFF"/>
            </a:solidFill>
            <a:ln w="25400">
              <a:solidFill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/>
            <a:lstStyle>
              <a:lvl1pPr defTabSz="1300480">
                <a:spcBef>
                  <a:spcPts val="2000"/>
                </a:spcBef>
                <a:defRPr sz="3000"/>
              </a:lvl1pPr>
            </a:lstStyle>
            <a:p>
              <a:pPr lvl="0" algn="ctr">
                <a:defRPr sz="1800"/>
              </a:pPr>
              <a:r>
                <a:rPr lang="en-US" sz="1050" dirty="0">
                  <a:latin typeface="Helvetica Neue Regular" charset="0"/>
                </a:rPr>
                <a:t>6</a:t>
              </a:r>
              <a:endParaRPr sz="1050" dirty="0">
                <a:latin typeface="Helvetica Neue Regular" charset="0"/>
              </a:endParaRPr>
            </a:p>
          </p:txBody>
        </p:sp>
        <p:sp>
          <p:nvSpPr>
            <p:cNvPr id="186" name="Shape 255">
              <a:extLst>
                <a:ext uri="{FF2B5EF4-FFF2-40B4-BE49-F238E27FC236}">
                  <a16:creationId xmlns:a16="http://schemas.microsoft.com/office/drawing/2014/main" id="{C6DF50B1-4C5E-AE4A-983A-7E3B3E0D9D6C}"/>
                </a:ext>
              </a:extLst>
            </p:cNvPr>
            <p:cNvSpPr/>
            <p:nvPr/>
          </p:nvSpPr>
          <p:spPr>
            <a:xfrm>
              <a:off x="10955728" y="2080294"/>
              <a:ext cx="564486" cy="221996"/>
            </a:xfrm>
            <a:prstGeom prst="rect">
              <a:avLst/>
            </a:prstGeom>
            <a:solidFill>
              <a:srgbClr val="FFFFFF"/>
            </a:solidFill>
            <a:ln w="25400">
              <a:solidFill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/>
            <a:lstStyle>
              <a:lvl1pPr defTabSz="1300480">
                <a:spcBef>
                  <a:spcPts val="2000"/>
                </a:spcBef>
                <a:defRPr sz="3000"/>
              </a:lvl1pPr>
            </a:lstStyle>
            <a:p>
              <a:pPr lvl="0" algn="ctr">
                <a:defRPr sz="1800"/>
              </a:pPr>
              <a:r>
                <a:rPr lang="en-US" sz="1050" dirty="0">
                  <a:latin typeface="Helvetica Neue Regular" charset="0"/>
                </a:rPr>
                <a:t>%</a:t>
              </a:r>
              <a:endParaRPr sz="1050" dirty="0">
                <a:latin typeface="Helvetica Neue Regular" charset="0"/>
              </a:endParaRPr>
            </a:p>
          </p:txBody>
        </p:sp>
        <p:sp>
          <p:nvSpPr>
            <p:cNvPr id="187" name="Shape 271">
              <a:extLst>
                <a:ext uri="{FF2B5EF4-FFF2-40B4-BE49-F238E27FC236}">
                  <a16:creationId xmlns:a16="http://schemas.microsoft.com/office/drawing/2014/main" id="{8E67DC96-EBCA-794C-9435-845B81502C10}"/>
                </a:ext>
              </a:extLst>
            </p:cNvPr>
            <p:cNvSpPr/>
            <p:nvPr/>
          </p:nvSpPr>
          <p:spPr>
            <a:xfrm>
              <a:off x="6795933" y="3721775"/>
              <a:ext cx="564257" cy="3624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/>
              </a:pPr>
              <a:r>
                <a:rPr sz="1100" dirty="0">
                  <a:latin typeface="Helvetica Neue" panose="02000503000000020004" pitchFamily="2" charset="0"/>
                </a:rPr>
                <a:t>Rule:</a:t>
              </a:r>
            </a:p>
          </p:txBody>
        </p:sp>
        <p:sp>
          <p:nvSpPr>
            <p:cNvPr id="188" name="Shape 272">
              <a:extLst>
                <a:ext uri="{FF2B5EF4-FFF2-40B4-BE49-F238E27FC236}">
                  <a16:creationId xmlns:a16="http://schemas.microsoft.com/office/drawing/2014/main" id="{2FBAD08C-ABA3-CA4F-A12D-82F2835AC308}"/>
                </a:ext>
              </a:extLst>
            </p:cNvPr>
            <p:cNvSpPr/>
            <p:nvPr/>
          </p:nvSpPr>
          <p:spPr>
            <a:xfrm>
              <a:off x="7452275" y="3811376"/>
              <a:ext cx="1258362" cy="184260"/>
            </a:xfrm>
            <a:prstGeom prst="roundRect">
              <a:avLst>
                <a:gd name="adj" fmla="val 21718"/>
              </a:avLst>
            </a:prstGeom>
            <a:solidFill>
              <a:srgbClr val="FFFF00">
                <a:alpha val="52999"/>
              </a:srgbClr>
            </a:solidFill>
            <a:ln w="25400" cap="flat">
              <a:solidFill>
                <a:srgbClr val="E0E000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1300480">
                <a:spcBef>
                  <a:spcPts val="2000"/>
                </a:spcBef>
                <a:defRPr sz="2000"/>
              </a:lvl1pPr>
            </a:lstStyle>
            <a:p>
              <a:pPr lvl="0">
                <a:defRPr sz="1800"/>
              </a:pPr>
              <a:r>
                <a:rPr sz="800" dirty="0">
                  <a:latin typeface="Helvetica Neue Regular" charset="0"/>
                </a:rPr>
                <a:t>R: [0-9]+ = 0.2</a:t>
              </a:r>
            </a:p>
          </p:txBody>
        </p:sp>
        <p:sp>
          <p:nvSpPr>
            <p:cNvPr id="189" name="Shape 273">
              <a:extLst>
                <a:ext uri="{FF2B5EF4-FFF2-40B4-BE49-F238E27FC236}">
                  <a16:creationId xmlns:a16="http://schemas.microsoft.com/office/drawing/2014/main" id="{AA5F8783-A033-2D47-9DE5-61D632A4F255}"/>
                </a:ext>
              </a:extLst>
            </p:cNvPr>
            <p:cNvSpPr/>
            <p:nvPr/>
          </p:nvSpPr>
          <p:spPr>
            <a:xfrm>
              <a:off x="8800633" y="3811870"/>
              <a:ext cx="1238764" cy="183628"/>
            </a:xfrm>
            <a:prstGeom prst="roundRect">
              <a:avLst>
                <a:gd name="adj" fmla="val 20802"/>
              </a:avLst>
            </a:prstGeom>
            <a:solidFill>
              <a:srgbClr val="297FD5">
                <a:alpha val="47000"/>
              </a:srgbClr>
            </a:solidFill>
            <a:ln w="25400" cap="flat">
              <a:solidFill>
                <a:srgbClr val="1F5FA0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1300480">
                <a:spcBef>
                  <a:spcPts val="2000"/>
                </a:spcBef>
                <a:defRPr sz="2000"/>
              </a:lvl1pPr>
            </a:lstStyle>
            <a:p>
              <a:pPr lvl="0">
                <a:defRPr sz="1800"/>
              </a:pPr>
              <a:r>
                <a:rPr sz="800" dirty="0">
                  <a:latin typeface="Helvetica Neue Regular" charset="0"/>
                </a:rPr>
                <a:t>L: ‘</a:t>
              </a:r>
              <a:r>
                <a:rPr lang="en-US" sz="800" dirty="0">
                  <a:latin typeface="Helvetica Neue Regular" charset="0"/>
                </a:rPr>
                <a:t>%</a:t>
              </a:r>
              <a:r>
                <a:rPr sz="800" dirty="0">
                  <a:latin typeface="Helvetica Neue Regular" charset="0"/>
                </a:rPr>
                <a:t>’ = 0.4</a:t>
              </a:r>
            </a:p>
          </p:txBody>
        </p:sp>
      </p:grpSp>
      <p:sp>
        <p:nvSpPr>
          <p:cNvPr id="205" name="TextBox 204">
            <a:extLst>
              <a:ext uri="{FF2B5EF4-FFF2-40B4-BE49-F238E27FC236}">
                <a16:creationId xmlns:a16="http://schemas.microsoft.com/office/drawing/2014/main" id="{408CA0D2-3A94-0044-AB72-3EEA81EAB9A7}"/>
              </a:ext>
            </a:extLst>
          </p:cNvPr>
          <p:cNvSpPr txBox="1"/>
          <p:nvPr/>
        </p:nvSpPr>
        <p:spPr>
          <a:xfrm>
            <a:off x="259695" y="3502709"/>
            <a:ext cx="2008828" cy="895884"/>
          </a:xfrm>
          <a:prstGeom prst="rect">
            <a:avLst/>
          </a:prstGeom>
          <a:solidFill>
            <a:srgbClr val="C00000"/>
          </a:solidFill>
        </p:spPr>
        <p:txBody>
          <a:bodyPr wrap="square" lIns="135000" tIns="135000" rIns="135000" bIns="135000" rtlCol="0">
            <a:spAutoFit/>
          </a:bodyPr>
          <a:lstStyle/>
          <a:p>
            <a:pPr algn="ctr"/>
            <a:r>
              <a:rPr lang="en-GB" sz="1350" i="1" dirty="0">
                <a:solidFill>
                  <a:schemeClr val="bg1"/>
                </a:solidFill>
              </a:rPr>
              <a:t>Consider also Negative Examples</a:t>
            </a:r>
          </a:p>
          <a:p>
            <a:pPr algn="ctr"/>
            <a:r>
              <a:rPr lang="en-GB" sz="1350" i="1" dirty="0">
                <a:solidFill>
                  <a:schemeClr val="bg1"/>
                </a:solidFill>
              </a:rPr>
              <a:t>to prune candidates</a:t>
            </a:r>
            <a:endParaRPr lang="en-GB" sz="1350" dirty="0">
              <a:solidFill>
                <a:schemeClr val="bg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7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48148E-6 L 0.27812 0.355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06" y="177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85185E-6 L -0.21602 0.346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42" y="1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8810549B-FD8F-294B-AE8C-4B60BCF4232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531" y="1365815"/>
            <a:ext cx="5649015" cy="3515748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6C828EE2-7716-0A41-8E53-D9C62E39D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530" y="277718"/>
            <a:ext cx="5198270" cy="1105789"/>
          </a:xfrm>
          <a:solidFill>
            <a:schemeClr val="bg1"/>
          </a:solidFill>
        </p:spPr>
        <p:txBody>
          <a:bodyPr/>
          <a:lstStyle/>
          <a:p>
            <a:r>
              <a:rPr lang="en-US" b="1" dirty="0">
                <a:latin typeface="Helvetica Neue" panose="02000503000000020004" pitchFamily="2" charset="0"/>
              </a:rPr>
              <a:t>Web Tables</a:t>
            </a:r>
            <a:br>
              <a:rPr lang="en-US" b="1" dirty="0">
                <a:latin typeface="Helvetica Neue" panose="02000503000000020004" pitchFamily="2" charset="0"/>
              </a:rPr>
            </a:br>
            <a:r>
              <a:rPr lang="en-GB" sz="1800" dirty="0">
                <a:latin typeface="Helvetica Neue Light" panose="02000403000000020004" pitchFamily="2" charset="0"/>
              </a:rPr>
              <a:t>Semi-structured data on the web</a:t>
            </a:r>
            <a:endParaRPr lang="en-US" sz="1800" dirty="0">
              <a:latin typeface="Helvetica Neue Light" panose="02000403000000020004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ABADA2-A313-2447-8D97-ED594E4A9479}"/>
              </a:ext>
            </a:extLst>
          </p:cNvPr>
          <p:cNvSpPr/>
          <p:nvPr/>
        </p:nvSpPr>
        <p:spPr>
          <a:xfrm>
            <a:off x="447266" y="1158065"/>
            <a:ext cx="262604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chemeClr val="tx2">
                    <a:lumMod val="75000"/>
                  </a:schemeClr>
                </a:solidFill>
                <a:latin typeface="Helvetica Neue" panose="02000503000000020004" pitchFamily="2" charset="0"/>
              </a:rPr>
              <a:t>https://</a:t>
            </a:r>
            <a:r>
              <a:rPr lang="en-US" sz="900" dirty="0" err="1">
                <a:solidFill>
                  <a:schemeClr val="tx2">
                    <a:lumMod val="75000"/>
                  </a:schemeClr>
                </a:solidFill>
                <a:latin typeface="Helvetica Neue" panose="02000503000000020004" pitchFamily="2" charset="0"/>
              </a:rPr>
              <a:t>en.wikipedia.org</a:t>
            </a:r>
            <a:r>
              <a:rPr lang="en-US" sz="900" dirty="0">
                <a:solidFill>
                  <a:schemeClr val="tx2">
                    <a:lumMod val="75000"/>
                  </a:schemeClr>
                </a:solidFill>
                <a:latin typeface="Helvetica Neue" panose="02000503000000020004" pitchFamily="2" charset="0"/>
              </a:rPr>
              <a:t>/wiki/</a:t>
            </a:r>
            <a:r>
              <a:rPr lang="en-US" sz="900" dirty="0" err="1">
                <a:solidFill>
                  <a:schemeClr val="tx2">
                    <a:lumMod val="75000"/>
                  </a:schemeClr>
                </a:solidFill>
                <a:latin typeface="Helvetica Neue" panose="02000503000000020004" pitchFamily="2" charset="0"/>
              </a:rPr>
              <a:t>Denmark#Regions</a:t>
            </a:r>
            <a:endParaRPr lang="en-US" sz="900" dirty="0">
              <a:solidFill>
                <a:schemeClr val="tx2">
                  <a:lumMod val="75000"/>
                </a:schemeClr>
              </a:solidFill>
              <a:latin typeface="Helvetica Neue" panose="02000503000000020004" pitchFamily="2" charset="0"/>
            </a:endParaRP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99448BD1-5871-C947-8D33-063E0BF8B2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1251" y="25569"/>
            <a:ext cx="4351338" cy="2365456"/>
          </a:xfrm>
          <a:prstGeom prst="rect">
            <a:avLst/>
          </a:prstGeom>
          <a:ln>
            <a:solidFill>
              <a:srgbClr val="7E7BAC">
                <a:alpha val="97000"/>
              </a:srgbClr>
            </a:solidFill>
          </a:ln>
          <a:effectLst>
            <a:outerShdw blurRad="266700" dist="889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D. Mottin,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1535FA01-BF3E-2C47-BFCD-9F55D17F3AD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1067" y="2487435"/>
            <a:ext cx="2988812" cy="2480406"/>
          </a:xfrm>
          <a:prstGeom prst="rect">
            <a:avLst/>
          </a:prstGeom>
          <a:ln w="19050">
            <a:solidFill>
              <a:srgbClr val="7E7BAC"/>
            </a:solidFill>
          </a:ln>
          <a:effectLst>
            <a:outerShdw blurRad="279400" dist="1397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282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2">
            <a:extLst>
              <a:ext uri="{FF2B5EF4-FFF2-40B4-BE49-F238E27FC236}">
                <a16:creationId xmlns:a16="http://schemas.microsoft.com/office/drawing/2014/main" id="{FC8156D2-0810-DC40-96A2-B0345058A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530" y="277718"/>
            <a:ext cx="5198270" cy="1105789"/>
          </a:xfrm>
        </p:spPr>
        <p:txBody>
          <a:bodyPr/>
          <a:lstStyle/>
          <a:p>
            <a:r>
              <a:rPr lang="en-US" b="1" dirty="0">
                <a:latin typeface="Helvetica Neue" panose="02000503000000020004" pitchFamily="2" charset="0"/>
              </a:rPr>
              <a:t>Entity List Expansion</a:t>
            </a:r>
            <a:br>
              <a:rPr lang="en-US" b="1" dirty="0">
                <a:latin typeface="Helvetica Neue" panose="02000503000000020004" pitchFamily="2" charset="0"/>
              </a:rPr>
            </a:br>
            <a:r>
              <a:rPr lang="en-GB" sz="1800" dirty="0">
                <a:latin typeface="Helvetica Neue Light" panose="02000403000000020004" pitchFamily="2" charset="0"/>
              </a:rPr>
              <a:t>Augmentation: identify entities to complete the list</a:t>
            </a:r>
            <a:endParaRPr lang="en-US" sz="1800" dirty="0">
              <a:latin typeface="Helvetica Neue Light" panose="02000403000000020004" pitchFamily="2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96C58F7-3AFE-DC40-91B5-B76E3B639879}"/>
              </a:ext>
            </a:extLst>
          </p:cNvPr>
          <p:cNvSpPr txBox="1"/>
          <p:nvPr/>
        </p:nvSpPr>
        <p:spPr>
          <a:xfrm>
            <a:off x="5538268" y="853991"/>
            <a:ext cx="3339913" cy="64196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lIns="135000" tIns="135000" rIns="135000" bIns="135000" rtlCol="0">
            <a:spAutoFit/>
          </a:bodyPr>
          <a:lstStyle/>
          <a:p>
            <a:r>
              <a:rPr lang="en-GB" sz="1200" b="1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Goal:</a:t>
            </a:r>
            <a:r>
              <a:rPr lang="en-GB" sz="1200" dirty="0">
                <a:solidFill>
                  <a:schemeClr val="tx1">
                    <a:lumMod val="50000"/>
                  </a:schemeClr>
                </a:solidFill>
                <a:latin typeface="Helvetica Neue" panose="02000503000000020004" pitchFamily="2" charset="0"/>
              </a:rPr>
              <a:t> </a:t>
            </a:r>
            <a:r>
              <a:rPr lang="en-GB" sz="1200" dirty="0">
                <a:latin typeface="Helvetica Neue" panose="02000503000000020004" pitchFamily="2" charset="0"/>
              </a:rPr>
              <a:t>Given some seed entity mentions, retrieve more entities of the same type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2D8547-5F87-3541-B0FE-F2A6893BD9F2}"/>
              </a:ext>
            </a:extLst>
          </p:cNvPr>
          <p:cNvSpPr/>
          <p:nvPr/>
        </p:nvSpPr>
        <p:spPr>
          <a:xfrm>
            <a:off x="7236193" y="391604"/>
            <a:ext cx="151137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50" dirty="0">
                <a:solidFill>
                  <a:srgbClr val="0072E5"/>
                </a:solidFill>
                <a:latin typeface="LibreCaslonText"/>
              </a:rPr>
              <a:t>Wang et al. </a:t>
            </a:r>
            <a:r>
              <a:rPr lang="en-GB" sz="1350" dirty="0">
                <a:latin typeface="LibreCaslonText"/>
              </a:rPr>
              <a:t>[</a:t>
            </a:r>
            <a:r>
              <a:rPr lang="en-GB" sz="1350" dirty="0">
                <a:solidFill>
                  <a:srgbClr val="0072E5"/>
                </a:solidFill>
                <a:latin typeface="LibreCaslonText"/>
              </a:rPr>
              <a:t>2015</a:t>
            </a:r>
            <a:r>
              <a:rPr lang="en-GB" sz="1350" dirty="0">
                <a:latin typeface="LibreCaslonText"/>
              </a:rPr>
              <a:t>] </a:t>
            </a:r>
            <a:endParaRPr lang="en-GB" sz="1350" dirty="0"/>
          </a:p>
        </p:txBody>
      </p:sp>
      <p:graphicFrame>
        <p:nvGraphicFramePr>
          <p:cNvPr id="53" name="Table 52">
            <a:extLst>
              <a:ext uri="{FF2B5EF4-FFF2-40B4-BE49-F238E27FC236}">
                <a16:creationId xmlns:a16="http://schemas.microsoft.com/office/drawing/2014/main" id="{F71EF821-EF55-964F-A7CD-538CBE865091}"/>
              </a:ext>
            </a:extLst>
          </p:cNvPr>
          <p:cNvGraphicFramePr>
            <a:graphicFrameLocks noGrp="1"/>
          </p:cNvGraphicFramePr>
          <p:nvPr/>
        </p:nvGraphicFramePr>
        <p:xfrm>
          <a:off x="6486369" y="1538593"/>
          <a:ext cx="1443710" cy="13322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437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1491"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Helvetica Neue" panose="02000503000000020004" pitchFamily="2" charset="0"/>
                          <a:cs typeface="Helvetica Neue" panose="02000503000000020004" pitchFamily="2" charset="0"/>
                        </a:rPr>
                        <a:t>IT Company</a:t>
                      </a:r>
                    </a:p>
                  </a:txBody>
                  <a:tcPr marL="78611" marR="78611" marT="39305" marB="393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693"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Helvetica Neue" panose="02000503000000020004" pitchFamily="2" charset="0"/>
                          <a:cs typeface="Helvetica Neue" panose="02000503000000020004" pitchFamily="2" charset="0"/>
                        </a:rPr>
                        <a:t>Dell</a:t>
                      </a:r>
                    </a:p>
                  </a:txBody>
                  <a:tcPr marL="78611" marR="78611" marT="39305" marB="393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693"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Helvetica Neue" panose="02000503000000020004" pitchFamily="2" charset="0"/>
                          <a:cs typeface="Helvetica Neue" panose="02000503000000020004" pitchFamily="2" charset="0"/>
                        </a:rPr>
                        <a:t>IBM</a:t>
                      </a:r>
                    </a:p>
                  </a:txBody>
                  <a:tcPr marL="78611" marR="78611" marT="39305" marB="393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7693"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Helvetica Neue" panose="02000503000000020004" pitchFamily="2" charset="0"/>
                          <a:cs typeface="Helvetica Neue" panose="02000503000000020004" pitchFamily="2" charset="0"/>
                        </a:rPr>
                        <a:t>Lenovo</a:t>
                      </a:r>
                    </a:p>
                  </a:txBody>
                  <a:tcPr marL="78611" marR="78611" marT="39305" marB="393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7693"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cs typeface="Helvetica Neue" panose="02000503000000020004" pitchFamily="2" charset="0"/>
                        </a:rPr>
                        <a:t>….?</a:t>
                      </a:r>
                    </a:p>
                  </a:txBody>
                  <a:tcPr marL="78611" marR="78611" marT="39305" marB="393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8" name="TextBox 57">
            <a:extLst>
              <a:ext uri="{FF2B5EF4-FFF2-40B4-BE49-F238E27FC236}">
                <a16:creationId xmlns:a16="http://schemas.microsoft.com/office/drawing/2014/main" id="{1B6C5E08-E9DA-9F4D-AE4D-E112E806A732}"/>
              </a:ext>
            </a:extLst>
          </p:cNvPr>
          <p:cNvSpPr txBox="1"/>
          <p:nvPr/>
        </p:nvSpPr>
        <p:spPr>
          <a:xfrm>
            <a:off x="5304170" y="1654414"/>
            <a:ext cx="1141659" cy="5745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30202">
              <a:spcAft>
                <a:spcPts val="400"/>
              </a:spcAft>
              <a:buSzPct val="100000"/>
            </a:pPr>
            <a:r>
              <a:rPr lang="en-US" sz="1400" b="1" i="1" dirty="0">
                <a:solidFill>
                  <a:srgbClr val="000000"/>
                </a:solidFill>
                <a:latin typeface="Helvetica Neue" panose="02000503000000020004" pitchFamily="2" charset="0"/>
                <a:cs typeface="Helvetica Neue Regular" charset="0"/>
              </a:rPr>
              <a:t>Incomplete</a:t>
            </a:r>
          </a:p>
          <a:p>
            <a:pPr algn="r" defTabSz="430202">
              <a:spcAft>
                <a:spcPts val="400"/>
              </a:spcAft>
              <a:buSzPct val="100000"/>
            </a:pPr>
            <a:r>
              <a:rPr lang="en-US" sz="1400" b="1" i="1" dirty="0">
                <a:solidFill>
                  <a:srgbClr val="000000"/>
                </a:solidFill>
                <a:latin typeface="Helvetica Neue" panose="02000503000000020004" pitchFamily="2" charset="0"/>
                <a:cs typeface="Helvetica Neue Regular" charset="0"/>
              </a:rPr>
              <a:t>table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602AD1-6E50-3841-AFD7-224AC6AAE2DC}"/>
              </a:ext>
            </a:extLst>
          </p:cNvPr>
          <p:cNvSpPr txBox="1"/>
          <p:nvPr/>
        </p:nvSpPr>
        <p:spPr>
          <a:xfrm>
            <a:off x="180998" y="1152335"/>
            <a:ext cx="4785413" cy="1883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lnSpc>
                <a:spcPct val="125000"/>
              </a:lnSpc>
              <a:buFont typeface="+mj-lt"/>
              <a:buAutoNum type="arabicPeriod"/>
            </a:pPr>
            <a:r>
              <a:rPr lang="en-US" sz="1350" dirty="0">
                <a:latin typeface="Helvetica Neue" panose="02000503000000020004" pitchFamily="2" charset="0"/>
              </a:rPr>
              <a:t>Input: Incomplete list + Keyword query</a:t>
            </a:r>
          </a:p>
          <a:p>
            <a:pPr marL="257175" indent="-257175">
              <a:lnSpc>
                <a:spcPct val="125000"/>
              </a:lnSpc>
              <a:buFont typeface="+mj-lt"/>
              <a:buAutoNum type="arabicPeriod"/>
            </a:pPr>
            <a:r>
              <a:rPr lang="en-US" sz="1350" dirty="0">
                <a:latin typeface="Helvetica Neue" panose="02000503000000020004" pitchFamily="2" charset="0"/>
              </a:rPr>
              <a:t>Retrieve tables from paged based on the keyword query</a:t>
            </a:r>
          </a:p>
          <a:p>
            <a:pPr marL="257175" indent="-257175">
              <a:lnSpc>
                <a:spcPct val="125000"/>
              </a:lnSpc>
              <a:buFont typeface="+mj-lt"/>
              <a:buAutoNum type="arabicPeriod"/>
            </a:pPr>
            <a:r>
              <a:rPr lang="en-US" sz="1350" dirty="0">
                <a:latin typeface="Helvetica Neue" panose="02000503000000020004" pitchFamily="2" charset="0"/>
              </a:rPr>
              <a:t>Assign Score to tables based on relevance</a:t>
            </a:r>
          </a:p>
          <a:p>
            <a:pPr marL="257175" indent="-257175">
              <a:lnSpc>
                <a:spcPct val="125000"/>
              </a:lnSpc>
              <a:buFont typeface="+mj-lt"/>
              <a:buAutoNum type="arabicPeriod"/>
            </a:pPr>
            <a:r>
              <a:rPr lang="en-US" sz="1350" dirty="0">
                <a:latin typeface="Helvetica Neue" panose="02000503000000020004" pitchFamily="2" charset="0"/>
              </a:rPr>
              <a:t>Extract entity mentions from tables</a:t>
            </a:r>
          </a:p>
          <a:p>
            <a:pPr marL="257175" indent="-257175">
              <a:lnSpc>
                <a:spcPct val="125000"/>
              </a:lnSpc>
              <a:buFont typeface="+mj-lt"/>
              <a:buAutoNum type="arabicPeriod"/>
            </a:pPr>
            <a:r>
              <a:rPr lang="en-US" sz="1350" dirty="0">
                <a:latin typeface="Helvetica Neue" panose="02000503000000020004" pitchFamily="2" charset="0"/>
              </a:rPr>
              <a:t>Analyze Entity mention co-occurrence</a:t>
            </a:r>
          </a:p>
          <a:p>
            <a:pPr marL="257175" indent="-257175">
              <a:lnSpc>
                <a:spcPct val="125000"/>
              </a:lnSpc>
              <a:buFont typeface="+mj-lt"/>
              <a:buAutoNum type="arabicPeriod"/>
            </a:pPr>
            <a:r>
              <a:rPr lang="en-US" sz="1350" dirty="0">
                <a:latin typeface="Helvetica Neue" panose="02000503000000020004" pitchFamily="2" charset="0"/>
              </a:rPr>
              <a:t>Pick ”co-occurring” Entities </a:t>
            </a:r>
          </a:p>
          <a:p>
            <a:pPr marL="257175" indent="-257175">
              <a:lnSpc>
                <a:spcPct val="125000"/>
              </a:lnSpc>
              <a:buFont typeface="+mj-lt"/>
              <a:buAutoNum type="arabicPeriod"/>
            </a:pPr>
            <a:endParaRPr lang="en-US" sz="1350" dirty="0">
              <a:latin typeface="Helvetica Neue" panose="02000503000000020004" pitchFamily="2" charset="0"/>
            </a:endParaRP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9ECE27D4-E003-F54F-87BF-70DBE28430DB}"/>
              </a:ext>
            </a:extLst>
          </p:cNvPr>
          <p:cNvGraphicFramePr>
            <a:graphicFrameLocks noGrp="1"/>
          </p:cNvGraphicFramePr>
          <p:nvPr/>
        </p:nvGraphicFramePr>
        <p:xfrm>
          <a:off x="6486369" y="2981410"/>
          <a:ext cx="1443710" cy="21353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437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1491"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Helvetica Neue" panose="02000503000000020004" pitchFamily="2" charset="0"/>
                          <a:cs typeface="Helvetica Neue" panose="02000503000000020004" pitchFamily="2" charset="0"/>
                        </a:rPr>
                        <a:t>IT Company</a:t>
                      </a:r>
                    </a:p>
                  </a:txBody>
                  <a:tcPr marL="78611" marR="78611" marT="39305" marB="393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693"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Helvetica Neue" panose="02000503000000020004" pitchFamily="2" charset="0"/>
                          <a:cs typeface="Helvetica Neue" panose="02000503000000020004" pitchFamily="2" charset="0"/>
                        </a:rPr>
                        <a:t>Dell</a:t>
                      </a:r>
                    </a:p>
                  </a:txBody>
                  <a:tcPr marL="78611" marR="78611" marT="39305" marB="393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693"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Helvetica Neue" panose="02000503000000020004" pitchFamily="2" charset="0"/>
                          <a:cs typeface="Helvetica Neue" panose="02000503000000020004" pitchFamily="2" charset="0"/>
                        </a:rPr>
                        <a:t>IBM</a:t>
                      </a:r>
                    </a:p>
                  </a:txBody>
                  <a:tcPr marL="78611" marR="78611" marT="39305" marB="393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7693"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Helvetica Neue" panose="02000503000000020004" pitchFamily="2" charset="0"/>
                          <a:cs typeface="Helvetica Neue" panose="02000503000000020004" pitchFamily="2" charset="0"/>
                        </a:rPr>
                        <a:t>Lenovo</a:t>
                      </a:r>
                    </a:p>
                  </a:txBody>
                  <a:tcPr marL="78611" marR="78611" marT="39305" marB="393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7693"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cs typeface="Helvetica Neue" panose="02000503000000020004" pitchFamily="2" charset="0"/>
                        </a:rPr>
                        <a:t>Apple</a:t>
                      </a:r>
                    </a:p>
                  </a:txBody>
                  <a:tcPr marL="78611" marR="78611" marT="39305" marB="393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7693"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cs typeface="Helvetica Neue" panose="02000503000000020004" pitchFamily="2" charset="0"/>
                        </a:rPr>
                        <a:t>Samsung</a:t>
                      </a:r>
                    </a:p>
                  </a:txBody>
                  <a:tcPr marL="78611" marR="78611" marT="39305" marB="393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664159"/>
                  </a:ext>
                </a:extLst>
              </a:tr>
              <a:tr h="267693"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cs typeface="Helvetica Neue" panose="02000503000000020004" pitchFamily="2" charset="0"/>
                        </a:rPr>
                        <a:t>HP</a:t>
                      </a:r>
                    </a:p>
                  </a:txBody>
                  <a:tcPr marL="78611" marR="78611" marT="39305" marB="393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04969271"/>
                  </a:ext>
                </a:extLst>
              </a:tr>
              <a:tr h="267693"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cs typeface="Helvetica Neue" panose="02000503000000020004" pitchFamily="2" charset="0"/>
                        </a:rPr>
                        <a:t>Acer</a:t>
                      </a:r>
                    </a:p>
                  </a:txBody>
                  <a:tcPr marL="78611" marR="78611" marT="39305" marB="393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682097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02EB26C9-DEA8-584F-BB97-135062CF55B3}"/>
              </a:ext>
            </a:extLst>
          </p:cNvPr>
          <p:cNvSpPr txBox="1"/>
          <p:nvPr/>
        </p:nvSpPr>
        <p:spPr>
          <a:xfrm>
            <a:off x="5320999" y="3152437"/>
            <a:ext cx="1178528" cy="5745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30202">
              <a:spcAft>
                <a:spcPts val="400"/>
              </a:spcAft>
              <a:buSzPct val="100000"/>
            </a:pPr>
            <a:r>
              <a:rPr lang="en-US" sz="1400" b="1" i="1" dirty="0">
                <a:solidFill>
                  <a:srgbClr val="000000"/>
                </a:solidFill>
                <a:latin typeface="Helvetica Neue" panose="02000503000000020004" pitchFamily="2" charset="0"/>
                <a:cs typeface="Helvetica Neue Regular" charset="0"/>
              </a:rPr>
              <a:t>Augmented</a:t>
            </a:r>
          </a:p>
          <a:p>
            <a:pPr algn="r" defTabSz="430202">
              <a:spcAft>
                <a:spcPts val="400"/>
              </a:spcAft>
              <a:buSzPct val="100000"/>
            </a:pPr>
            <a:r>
              <a:rPr lang="en-US" sz="1400" b="1" i="1" dirty="0">
                <a:solidFill>
                  <a:srgbClr val="000000"/>
                </a:solidFill>
                <a:latin typeface="Helvetica Neue" panose="02000503000000020004" pitchFamily="2" charset="0"/>
                <a:cs typeface="Helvetica Neue Regular" charset="0"/>
              </a:rPr>
              <a:t>table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92023B-0DD5-BC48-8374-0EB0FA095AE8}"/>
              </a:ext>
            </a:extLst>
          </p:cNvPr>
          <p:cNvSpPr txBox="1"/>
          <p:nvPr/>
        </p:nvSpPr>
        <p:spPr>
          <a:xfrm>
            <a:off x="924215" y="3450653"/>
            <a:ext cx="47641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u="sng" dirty="0">
                <a:latin typeface="Helvetica Neue" panose="02000503000000020004" pitchFamily="2" charset="0"/>
              </a:rPr>
              <a:t>Dell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A9AB85-BEF3-9447-9B35-551E6ECAE9A4}"/>
              </a:ext>
            </a:extLst>
          </p:cNvPr>
          <p:cNvSpPr txBox="1"/>
          <p:nvPr/>
        </p:nvSpPr>
        <p:spPr>
          <a:xfrm>
            <a:off x="924216" y="3735622"/>
            <a:ext cx="51167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u="sng" dirty="0">
                <a:latin typeface="Helvetica Neue" panose="02000503000000020004" pitchFamily="2" charset="0"/>
              </a:rPr>
              <a:t>IBM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08D26B-A8EC-2548-BA63-406A71A55B40}"/>
              </a:ext>
            </a:extLst>
          </p:cNvPr>
          <p:cNvSpPr txBox="1"/>
          <p:nvPr/>
        </p:nvSpPr>
        <p:spPr>
          <a:xfrm>
            <a:off x="924215" y="2946410"/>
            <a:ext cx="97174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Helvetica Neue" panose="02000503000000020004" pitchFamily="2" charset="0"/>
              </a:rPr>
              <a:t>Accenture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5BAE6C-E636-FD4E-80A9-C165F6D6C9CB}"/>
              </a:ext>
            </a:extLst>
          </p:cNvPr>
          <p:cNvSpPr txBox="1"/>
          <p:nvPr/>
        </p:nvSpPr>
        <p:spPr>
          <a:xfrm>
            <a:off x="924215" y="2666129"/>
            <a:ext cx="74571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Helvetica Neue" panose="02000503000000020004" pitchFamily="2" charset="0"/>
              </a:rPr>
              <a:t>Google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A23497-9A8E-DA48-89A3-D19D8C95579F}"/>
              </a:ext>
            </a:extLst>
          </p:cNvPr>
          <p:cNvSpPr txBox="1"/>
          <p:nvPr/>
        </p:nvSpPr>
        <p:spPr>
          <a:xfrm>
            <a:off x="906312" y="3212570"/>
            <a:ext cx="95410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Helvetica Neue" panose="02000503000000020004" pitchFamily="2" charset="0"/>
              </a:rPr>
              <a:t>Facebook</a:t>
            </a:r>
          </a:p>
        </p:txBody>
      </p:sp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CCA82EC7-F1BD-4748-96C4-7A4C6EA5FD73}"/>
              </a:ext>
            </a:extLst>
          </p:cNvPr>
          <p:cNvGraphicFramePr>
            <a:graphicFrameLocks noGrp="1"/>
          </p:cNvGraphicFramePr>
          <p:nvPr/>
        </p:nvGraphicFramePr>
        <p:xfrm>
          <a:off x="2707382" y="2789846"/>
          <a:ext cx="522292" cy="451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1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1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4392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472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3472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A32D376B-9095-8144-942F-02E63553C5BE}"/>
              </a:ext>
            </a:extLst>
          </p:cNvPr>
          <p:cNvGraphicFramePr>
            <a:graphicFrameLocks noGrp="1"/>
          </p:cNvGraphicFramePr>
          <p:nvPr/>
        </p:nvGraphicFramePr>
        <p:xfrm>
          <a:off x="2493048" y="3308004"/>
          <a:ext cx="522292" cy="451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1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1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4392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472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3472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F58622C7-1ACF-A845-B72A-A6CEC0E67C4E}"/>
              </a:ext>
            </a:extLst>
          </p:cNvPr>
          <p:cNvGraphicFramePr>
            <a:graphicFrameLocks noGrp="1"/>
          </p:cNvGraphicFramePr>
          <p:nvPr/>
        </p:nvGraphicFramePr>
        <p:xfrm>
          <a:off x="3078390" y="3807854"/>
          <a:ext cx="522292" cy="451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1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1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4392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472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3472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7CEDC135-E892-7140-8557-C9D7E04585E6}"/>
              </a:ext>
            </a:extLst>
          </p:cNvPr>
          <p:cNvGraphicFramePr>
            <a:graphicFrameLocks noGrp="1"/>
          </p:cNvGraphicFramePr>
          <p:nvPr/>
        </p:nvGraphicFramePr>
        <p:xfrm>
          <a:off x="2479416" y="4173633"/>
          <a:ext cx="522292" cy="451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1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1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4392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472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3472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FDB8E65-2B1B-BF41-A609-21417DE033A3}"/>
              </a:ext>
            </a:extLst>
          </p:cNvPr>
          <p:cNvCxnSpPr>
            <a:cxnSpLocks/>
            <a:stCxn id="8" idx="3"/>
            <a:endCxn id="28" idx="1"/>
          </p:cNvCxnSpPr>
          <p:nvPr/>
        </p:nvCxnSpPr>
        <p:spPr>
          <a:xfrm flipV="1">
            <a:off x="1895956" y="3015514"/>
            <a:ext cx="811426" cy="80937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D6A3EA3-5C47-4442-9441-43E76A31386F}"/>
              </a:ext>
            </a:extLst>
          </p:cNvPr>
          <p:cNvCxnSpPr>
            <a:cxnSpLocks/>
            <a:stCxn id="8" idx="3"/>
            <a:endCxn id="29" idx="1"/>
          </p:cNvCxnSpPr>
          <p:nvPr/>
        </p:nvCxnSpPr>
        <p:spPr>
          <a:xfrm>
            <a:off x="1895956" y="3096451"/>
            <a:ext cx="597092" cy="437221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8B948B4-D5B2-8C48-A3B4-49BEE610D505}"/>
              </a:ext>
            </a:extLst>
          </p:cNvPr>
          <p:cNvCxnSpPr>
            <a:cxnSpLocks/>
            <a:stCxn id="10" idx="3"/>
            <a:endCxn id="29" idx="1"/>
          </p:cNvCxnSpPr>
          <p:nvPr/>
        </p:nvCxnSpPr>
        <p:spPr>
          <a:xfrm>
            <a:off x="1860419" y="3362611"/>
            <a:ext cx="632629" cy="171061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89A272B-BE34-D04B-9A80-9F4041D5355A}"/>
              </a:ext>
            </a:extLst>
          </p:cNvPr>
          <p:cNvCxnSpPr>
            <a:cxnSpLocks/>
            <a:stCxn id="6" idx="3"/>
            <a:endCxn id="28" idx="1"/>
          </p:cNvCxnSpPr>
          <p:nvPr/>
        </p:nvCxnSpPr>
        <p:spPr>
          <a:xfrm flipV="1">
            <a:off x="1400627" y="3015514"/>
            <a:ext cx="1306755" cy="585180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15435F84-2686-D44D-844F-3325FCA001F1}"/>
              </a:ext>
            </a:extLst>
          </p:cNvPr>
          <p:cNvCxnSpPr>
            <a:cxnSpLocks/>
            <a:stCxn id="6" idx="3"/>
            <a:endCxn id="31" idx="1"/>
          </p:cNvCxnSpPr>
          <p:nvPr/>
        </p:nvCxnSpPr>
        <p:spPr>
          <a:xfrm>
            <a:off x="1400627" y="3600694"/>
            <a:ext cx="1078789" cy="798607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DD52E477-354C-7E43-A590-A8F17295AD8E}"/>
              </a:ext>
            </a:extLst>
          </p:cNvPr>
          <p:cNvCxnSpPr>
            <a:cxnSpLocks/>
            <a:stCxn id="6" idx="3"/>
            <a:endCxn id="30" idx="1"/>
          </p:cNvCxnSpPr>
          <p:nvPr/>
        </p:nvCxnSpPr>
        <p:spPr>
          <a:xfrm>
            <a:off x="1400627" y="3600694"/>
            <a:ext cx="1677763" cy="432828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719ADF06-CB0B-2846-BE43-9172F9C9F241}"/>
              </a:ext>
            </a:extLst>
          </p:cNvPr>
          <p:cNvCxnSpPr>
            <a:cxnSpLocks/>
            <a:stCxn id="9" idx="3"/>
            <a:endCxn id="28" idx="1"/>
          </p:cNvCxnSpPr>
          <p:nvPr/>
        </p:nvCxnSpPr>
        <p:spPr>
          <a:xfrm>
            <a:off x="1669932" y="2816170"/>
            <a:ext cx="1037450" cy="199344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BE7ADD64-81C1-2F40-8008-C28E8192BA91}"/>
              </a:ext>
            </a:extLst>
          </p:cNvPr>
          <p:cNvCxnSpPr>
            <a:cxnSpLocks/>
            <a:stCxn id="7" idx="3"/>
            <a:endCxn id="30" idx="1"/>
          </p:cNvCxnSpPr>
          <p:nvPr/>
        </p:nvCxnSpPr>
        <p:spPr>
          <a:xfrm>
            <a:off x="1435895" y="3885663"/>
            <a:ext cx="1642495" cy="147859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070B1B17-63A2-FE46-882B-29C6AB06C4D8}"/>
              </a:ext>
            </a:extLst>
          </p:cNvPr>
          <p:cNvCxnSpPr>
            <a:cxnSpLocks/>
            <a:stCxn id="7" idx="3"/>
            <a:endCxn id="29" idx="1"/>
          </p:cNvCxnSpPr>
          <p:nvPr/>
        </p:nvCxnSpPr>
        <p:spPr>
          <a:xfrm flipV="1">
            <a:off x="1435895" y="3533672"/>
            <a:ext cx="1057153" cy="351991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095C5F4D-F2A6-7746-9F3D-BECA2E6E3ABD}"/>
              </a:ext>
            </a:extLst>
          </p:cNvPr>
          <p:cNvCxnSpPr>
            <a:cxnSpLocks/>
            <a:stCxn id="7" idx="3"/>
            <a:endCxn id="31" idx="1"/>
          </p:cNvCxnSpPr>
          <p:nvPr/>
        </p:nvCxnSpPr>
        <p:spPr>
          <a:xfrm>
            <a:off x="1435895" y="3885663"/>
            <a:ext cx="1043521" cy="513638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B5351B56-802A-B740-AE13-38B1B59BD979}"/>
              </a:ext>
            </a:extLst>
          </p:cNvPr>
          <p:cNvSpPr txBox="1"/>
          <p:nvPr/>
        </p:nvSpPr>
        <p:spPr>
          <a:xfrm>
            <a:off x="988965" y="4031945"/>
            <a:ext cx="42191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Helvetica Neue" panose="02000503000000020004" pitchFamily="2" charset="0"/>
              </a:rPr>
              <a:t>HP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DD0B5FE4-AD29-E947-89B2-C157E6BD41B4}"/>
              </a:ext>
            </a:extLst>
          </p:cNvPr>
          <p:cNvCxnSpPr>
            <a:cxnSpLocks/>
            <a:stCxn id="67" idx="3"/>
            <a:endCxn id="28" idx="1"/>
          </p:cNvCxnSpPr>
          <p:nvPr/>
        </p:nvCxnSpPr>
        <p:spPr>
          <a:xfrm flipV="1">
            <a:off x="1410875" y="3015514"/>
            <a:ext cx="1296507" cy="1166472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0FC5DC9D-9C05-8446-B743-3D380308A1FE}"/>
              </a:ext>
            </a:extLst>
          </p:cNvPr>
          <p:cNvCxnSpPr>
            <a:cxnSpLocks/>
            <a:stCxn id="67" idx="3"/>
            <a:endCxn id="30" idx="1"/>
          </p:cNvCxnSpPr>
          <p:nvPr/>
        </p:nvCxnSpPr>
        <p:spPr>
          <a:xfrm flipV="1">
            <a:off x="1410875" y="4033522"/>
            <a:ext cx="1667515" cy="148464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1600D4F9-0ED5-A344-991C-04D2ED93745F}"/>
              </a:ext>
            </a:extLst>
          </p:cNvPr>
          <p:cNvCxnSpPr>
            <a:cxnSpLocks/>
            <a:stCxn id="67" idx="3"/>
            <a:endCxn id="31" idx="1"/>
          </p:cNvCxnSpPr>
          <p:nvPr/>
        </p:nvCxnSpPr>
        <p:spPr>
          <a:xfrm>
            <a:off x="1410875" y="4181986"/>
            <a:ext cx="1068541" cy="217315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87172DAF-8E5F-5348-99F0-07A59D3113CE}"/>
              </a:ext>
            </a:extLst>
          </p:cNvPr>
          <p:cNvSpPr txBox="1"/>
          <p:nvPr/>
        </p:nvSpPr>
        <p:spPr>
          <a:xfrm>
            <a:off x="318907" y="4253959"/>
            <a:ext cx="13917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0202">
              <a:spcAft>
                <a:spcPts val="400"/>
              </a:spcAft>
              <a:buSzPct val="100000"/>
            </a:pPr>
            <a:r>
              <a:rPr lang="en-US" sz="1400" dirty="0">
                <a:solidFill>
                  <a:srgbClr val="C00000"/>
                </a:solidFill>
                <a:latin typeface="Helvetica Neue" panose="02000503000000020004" pitchFamily="2" charset="0"/>
                <a:cs typeface="Helvetica Neue Regular" charset="0"/>
              </a:rPr>
              <a:t>Bipartite-graph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A7EAA1C-E1F7-3A4F-A470-653669AF64AB}"/>
              </a:ext>
            </a:extLst>
          </p:cNvPr>
          <p:cNvSpPr txBox="1"/>
          <p:nvPr/>
        </p:nvSpPr>
        <p:spPr>
          <a:xfrm>
            <a:off x="4196183" y="4308036"/>
            <a:ext cx="1138334" cy="4420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lIns="135000" tIns="36000" rIns="135000" bIns="36000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Heuristic Propagation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1A46D89-A0F9-734C-A7AD-3FB9C74E3377}"/>
              </a:ext>
            </a:extLst>
          </p:cNvPr>
          <p:cNvSpPr txBox="1"/>
          <p:nvPr/>
        </p:nvSpPr>
        <p:spPr>
          <a:xfrm>
            <a:off x="3882074" y="2066266"/>
            <a:ext cx="1699483" cy="826635"/>
          </a:xfrm>
          <a:prstGeom prst="rect">
            <a:avLst/>
          </a:prstGeom>
          <a:solidFill>
            <a:srgbClr val="C00000"/>
          </a:solidFill>
        </p:spPr>
        <p:txBody>
          <a:bodyPr wrap="square" lIns="135000" tIns="135000" rIns="135000" bIns="135000" rtlCol="0">
            <a:spAutoFit/>
          </a:bodyPr>
          <a:lstStyle/>
          <a:p>
            <a:pPr algn="ctr"/>
            <a:r>
              <a:rPr lang="en-GB" sz="1200" b="1" i="1" dirty="0">
                <a:solidFill>
                  <a:schemeClr val="bg1"/>
                </a:solidFill>
              </a:rPr>
              <a:t>Problem:</a:t>
            </a:r>
            <a:r>
              <a:rPr lang="en-GB" sz="1200" i="1" dirty="0">
                <a:solidFill>
                  <a:schemeClr val="bg1"/>
                </a:solidFill>
              </a:rPr>
              <a:t> entities may appear together for different reasons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D35EF5D-58A4-9440-A096-6C96F62E7810}"/>
              </a:ext>
            </a:extLst>
          </p:cNvPr>
          <p:cNvSpPr txBox="1"/>
          <p:nvPr/>
        </p:nvSpPr>
        <p:spPr>
          <a:xfrm>
            <a:off x="3221730" y="2968557"/>
            <a:ext cx="40427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0.4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77D5CB02-118A-8541-AF77-57AA193359F9}"/>
              </a:ext>
            </a:extLst>
          </p:cNvPr>
          <p:cNvSpPr txBox="1"/>
          <p:nvPr/>
        </p:nvSpPr>
        <p:spPr>
          <a:xfrm>
            <a:off x="3105633" y="3395173"/>
            <a:ext cx="40427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0.3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4DABC4DF-1206-A34E-99A4-13D5CFDAD57F}"/>
              </a:ext>
            </a:extLst>
          </p:cNvPr>
          <p:cNvSpPr txBox="1"/>
          <p:nvPr/>
        </p:nvSpPr>
        <p:spPr>
          <a:xfrm>
            <a:off x="3586753" y="3942690"/>
            <a:ext cx="40427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0.5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7D0EEF02-4AF6-F640-B7BB-0040822A25EA}"/>
              </a:ext>
            </a:extLst>
          </p:cNvPr>
          <p:cNvSpPr txBox="1"/>
          <p:nvPr/>
        </p:nvSpPr>
        <p:spPr>
          <a:xfrm>
            <a:off x="3002900" y="4325634"/>
            <a:ext cx="40427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0.6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797EE7B4-A79B-EF4D-9383-0E1DF421F8C3}"/>
              </a:ext>
            </a:extLst>
          </p:cNvPr>
          <p:cNvSpPr txBox="1"/>
          <p:nvPr/>
        </p:nvSpPr>
        <p:spPr>
          <a:xfrm>
            <a:off x="3940084" y="3617436"/>
            <a:ext cx="1699483" cy="641969"/>
          </a:xfrm>
          <a:prstGeom prst="rect">
            <a:avLst/>
          </a:prstGeom>
          <a:solidFill>
            <a:srgbClr val="C00000"/>
          </a:solidFill>
        </p:spPr>
        <p:txBody>
          <a:bodyPr wrap="square" lIns="135000" tIns="135000" rIns="135000" bIns="135000" rtlCol="0">
            <a:spAutoFit/>
          </a:bodyPr>
          <a:lstStyle/>
          <a:p>
            <a:pPr algn="ctr"/>
            <a:r>
              <a:rPr lang="en-GB" sz="1200" b="1" i="1" dirty="0">
                <a:solidFill>
                  <a:schemeClr val="bg1"/>
                </a:solidFill>
              </a:rPr>
              <a:t>Problem:</a:t>
            </a:r>
            <a:r>
              <a:rPr lang="en-GB" sz="1200" i="1" dirty="0">
                <a:solidFill>
                  <a:schemeClr val="bg1"/>
                </a:solidFill>
              </a:rPr>
              <a:t> Here PPR Causes concept drift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2206180-D40E-2441-A3EC-F91C9B141AA0}"/>
              </a:ext>
            </a:extLst>
          </p:cNvPr>
          <p:cNvSpPr txBox="1"/>
          <p:nvPr/>
        </p:nvSpPr>
        <p:spPr>
          <a:xfrm>
            <a:off x="4144660" y="2949378"/>
            <a:ext cx="1138334" cy="6419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lIns="135000" tIns="135000" rIns="135000" bIns="135000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Score Propagation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D. Mottin, M. Lissandrini, T. Palpanas, Y. 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05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67" grpId="0"/>
      <p:bldP spid="74" grpId="0"/>
      <p:bldP spid="75" grpId="0" animBg="1"/>
      <p:bldP spid="76" grpId="0" animBg="1"/>
      <p:bldP spid="89" grpId="0"/>
      <p:bldP spid="91" grpId="0"/>
      <p:bldP spid="92" grpId="0"/>
      <p:bldP spid="93" grpId="0"/>
      <p:bldP spid="88" grpId="0" animBg="1"/>
      <p:bldP spid="41" grpId="0" animBg="1"/>
    </p:bldLst>
  </p:timing>
</p:sld>
</file>

<file path=ppt/theme/theme1.xml><?xml version="1.0" encoding="utf-8"?>
<a:theme xmlns:a="http://schemas.openxmlformats.org/drawingml/2006/main" name="DbTrento-Template 16-9">
  <a:themeElements>
    <a:clrScheme name="Custom 3">
      <a:dk1>
        <a:sysClr val="windowText" lastClr="000000"/>
      </a:dk1>
      <a:lt1>
        <a:sysClr val="window" lastClr="FFFFFF"/>
      </a:lt1>
      <a:dk2>
        <a:srgbClr val="5373CA"/>
      </a:dk2>
      <a:lt2>
        <a:srgbClr val="E5E8E8"/>
      </a:lt2>
      <a:accent1>
        <a:srgbClr val="325AB4"/>
      </a:accent1>
      <a:accent2>
        <a:srgbClr val="F05332"/>
      </a:accent2>
      <a:accent3>
        <a:srgbClr val="822980"/>
      </a:accent3>
      <a:accent4>
        <a:srgbClr val="87898B"/>
      </a:accent4>
      <a:accent5>
        <a:srgbClr val="B9B8BB"/>
      </a:accent5>
      <a:accent6>
        <a:srgbClr val="008B2B"/>
      </a:accent6>
      <a:hlink>
        <a:srgbClr val="2850CA"/>
      </a:hlink>
      <a:folHlink>
        <a:srgbClr val="0096D6"/>
      </a:folHlink>
    </a:clrScheme>
    <a:fontScheme name="HP Simplified">
      <a:majorFont>
        <a:latin typeface="HP Simplified"/>
        <a:ea typeface=""/>
        <a:cs typeface=""/>
      </a:majorFont>
      <a:minorFont>
        <a:latin typeface="HP Simplifi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0" defTabSz="430213">
          <a:spcAft>
            <a:spcPts val="400"/>
          </a:spcAft>
          <a:buSzPct val="100000"/>
          <a:defRPr sz="1600" dirty="0" smtClean="0">
            <a:solidFill>
              <a:srgbClr val="000000"/>
            </a:solidFill>
            <a:latin typeface="HP Simplified" pitchFamily="34" charset="0"/>
            <a:cs typeface="HP Simplified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HP Theme colors">
      <a:dk1>
        <a:sysClr val="windowText" lastClr="000000"/>
      </a:dk1>
      <a:lt1>
        <a:sysClr val="window" lastClr="FFFFFF"/>
      </a:lt1>
      <a:dk2>
        <a:srgbClr val="000000"/>
      </a:dk2>
      <a:lt2>
        <a:srgbClr val="EEECE1"/>
      </a:lt2>
      <a:accent1>
        <a:srgbClr val="0096D6"/>
      </a:accent1>
      <a:accent2>
        <a:srgbClr val="F05332"/>
      </a:accent2>
      <a:accent3>
        <a:srgbClr val="B7CA34"/>
      </a:accent3>
      <a:accent4>
        <a:srgbClr val="87898B"/>
      </a:accent4>
      <a:accent5>
        <a:srgbClr val="B9B8BB"/>
      </a:accent5>
      <a:accent6>
        <a:srgbClr val="E5E8E8"/>
      </a:accent6>
      <a:hlink>
        <a:srgbClr val="0096D6"/>
      </a:hlink>
      <a:folHlink>
        <a:srgbClr val="0096D6"/>
      </a:folHlink>
    </a:clrScheme>
    <a:fontScheme name="HP Simplified">
      <a:majorFont>
        <a:latin typeface="HP Simplified"/>
        <a:ea typeface=""/>
        <a:cs typeface=""/>
      </a:majorFont>
      <a:minorFont>
        <a:latin typeface="HP Simplifi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DbTrento-Template 16-9</Template>
  <TotalTime>10651</TotalTime>
  <Words>15885</Words>
  <Application>Microsoft Macintosh PowerPoint</Application>
  <PresentationFormat>On-screen Show (16:9)</PresentationFormat>
  <Paragraphs>3414</Paragraphs>
  <Slides>195</Slides>
  <Notes>57</Notes>
  <HiddenSlides>0</HiddenSlides>
  <MMClips>0</MMClips>
  <ScaleCrop>false</ScaleCrop>
  <HeadingPairs>
    <vt:vector size="6" baseType="variant">
      <vt:variant>
        <vt:lpstr>Fonts Used</vt:lpstr>
      </vt:variant>
      <vt:variant>
        <vt:i4>32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195</vt:i4>
      </vt:variant>
    </vt:vector>
  </HeadingPairs>
  <TitlesOfParts>
    <vt:vector size="228" baseType="lpstr">
      <vt:lpstr>ACaslonPro-Regular-Identity-H</vt:lpstr>
      <vt:lpstr>Arial</vt:lpstr>
      <vt:lpstr>Calibri</vt:lpstr>
      <vt:lpstr>Cambria Math</vt:lpstr>
      <vt:lpstr>Century Gothic</vt:lpstr>
      <vt:lpstr>Courier</vt:lpstr>
      <vt:lpstr>Courier New</vt:lpstr>
      <vt:lpstr>CourierPrime</vt:lpstr>
      <vt:lpstr>Garamond</vt:lpstr>
      <vt:lpstr>Georgia</vt:lpstr>
      <vt:lpstr>Georgia Regular</vt:lpstr>
      <vt:lpstr>Helvetica</vt:lpstr>
      <vt:lpstr>Helvetica Neue</vt:lpstr>
      <vt:lpstr>Helvetica Neue Bold Condensed</vt:lpstr>
      <vt:lpstr>Helvetica Neue Condensed</vt:lpstr>
      <vt:lpstr>Helvetica Neue Condensed Black</vt:lpstr>
      <vt:lpstr>Helvetica Neue Light</vt:lpstr>
      <vt:lpstr>Helvetica Neue LT Com 57 Condensed</vt:lpstr>
      <vt:lpstr>Helvetica Neue Medium</vt:lpstr>
      <vt:lpstr>Helvetica Neue Regular</vt:lpstr>
      <vt:lpstr>Helvetica Neue Thin</vt:lpstr>
      <vt:lpstr>Helvetica Neue UltraLight</vt:lpstr>
      <vt:lpstr>HP Simplified</vt:lpstr>
      <vt:lpstr>Lato</vt:lpstr>
      <vt:lpstr>LibreCaslonText</vt:lpstr>
      <vt:lpstr>Lucida Grande</vt:lpstr>
      <vt:lpstr>LucidaGrande</vt:lpstr>
      <vt:lpstr>Monaco</vt:lpstr>
      <vt:lpstr>Monotype Sorts</vt:lpstr>
      <vt:lpstr>Perpetua</vt:lpstr>
      <vt:lpstr>Perpetua Regular</vt:lpstr>
      <vt:lpstr>Wingdings</vt:lpstr>
      <vt:lpstr>DbTrento-Template 16-9</vt:lpstr>
      <vt:lpstr>Exploring the Data Wilderness through Examples</vt:lpstr>
      <vt:lpstr>Who we are</vt:lpstr>
      <vt:lpstr>Our book is out!</vt:lpstr>
      <vt:lpstr>Big data – Easy value? </vt:lpstr>
      <vt:lpstr>Exploring</vt:lpstr>
      <vt:lpstr>Data exploration</vt:lpstr>
      <vt:lpstr>Data exploration software</vt:lpstr>
      <vt:lpstr>Traditional data exploration methods</vt:lpstr>
      <vt:lpstr>Declarative Exploratory methods</vt:lpstr>
      <vt:lpstr>Examples as Exploratory Methods</vt:lpstr>
      <vt:lpstr>Historical perspective: Query-by-example</vt:lpstr>
      <vt:lpstr>Similarities are the key … </vt:lpstr>
      <vt:lpstr>Similarities are the key … </vt:lpstr>
      <vt:lpstr>The example-based problem</vt:lpstr>
      <vt:lpstr>Example-based methods</vt:lpstr>
      <vt:lpstr>Tutorial’s goals </vt:lpstr>
      <vt:lpstr>Tutorial structure</vt:lpstr>
      <vt:lpstr>Questions or comments? Please share! </vt:lpstr>
      <vt:lpstr>Example-based methods</vt:lpstr>
      <vt:lpstr>Where we are</vt:lpstr>
      <vt:lpstr>What tasks? </vt:lpstr>
      <vt:lpstr>Searching for … </vt:lpstr>
      <vt:lpstr>Reverse engineering queries (REQ)</vt:lpstr>
      <vt:lpstr>Reverse engineering queries (REQ)</vt:lpstr>
      <vt:lpstr>Query by Output - TALOS</vt:lpstr>
      <vt:lpstr>How many reverse queries? </vt:lpstr>
      <vt:lpstr>TALOS</vt:lpstr>
      <vt:lpstr>TALOS</vt:lpstr>
      <vt:lpstr>How complex is exact REQ? </vt:lpstr>
      <vt:lpstr>Complexity  - No parameters</vt:lpstr>
      <vt:lpstr>Unbounded Select</vt:lpstr>
      <vt:lpstr>Bounded select</vt:lpstr>
      <vt:lpstr>Complexity - Parameters</vt:lpstr>
      <vt:lpstr>Interactive REQ – Query from Examples</vt:lpstr>
      <vt:lpstr>Database Refinement</vt:lpstr>
      <vt:lpstr>Cost model</vt:lpstr>
      <vt:lpstr>Minimal Project Join REQ</vt:lpstr>
      <vt:lpstr>Candidate Query Generation</vt:lpstr>
      <vt:lpstr>Validity verification</vt:lpstr>
      <vt:lpstr>Minimal Project Join REQ</vt:lpstr>
      <vt:lpstr>Ranking score</vt:lpstr>
      <vt:lpstr>S4 Optimizations</vt:lpstr>
      <vt:lpstr>Reverse engineering queries (REQ)</vt:lpstr>
      <vt:lpstr>Examples for query suggestion: Blaeu</vt:lpstr>
      <vt:lpstr>Examples for query suggestion: Blaeu</vt:lpstr>
      <vt:lpstr>Examples for query suggestion: Blaeu</vt:lpstr>
      <vt:lpstr>Searching for … </vt:lpstr>
      <vt:lpstr>Data Cleaning</vt:lpstr>
      <vt:lpstr>PowerPoint Presentation</vt:lpstr>
      <vt:lpstr>Data repairing: rules</vt:lpstr>
      <vt:lpstr>Discovering rules</vt:lpstr>
      <vt:lpstr>Interactive data cleaning: problem</vt:lpstr>
      <vt:lpstr>Search space</vt:lpstr>
      <vt:lpstr>Rule lattice</vt:lpstr>
      <vt:lpstr>Lattice pruning</vt:lpstr>
      <vt:lpstr>Lattice pruning</vt:lpstr>
      <vt:lpstr>Dive search</vt:lpstr>
      <vt:lpstr>Schema mapping</vt:lpstr>
      <vt:lpstr>Schema mapping: issues</vt:lpstr>
      <vt:lpstr>Examples to the rescue</vt:lpstr>
      <vt:lpstr>Mapping generation</vt:lpstr>
      <vt:lpstr>Mapping generation</vt:lpstr>
      <vt:lpstr>Interactive Mapping </vt:lpstr>
      <vt:lpstr>Mapping normalization</vt:lpstr>
      <vt:lpstr>Atom Refinement</vt:lpstr>
      <vt:lpstr>Atom Refinement</vt:lpstr>
      <vt:lpstr>Atom Refinement … </vt:lpstr>
      <vt:lpstr>Join Refinement</vt:lpstr>
      <vt:lpstr>Summary of relational search paradigms</vt:lpstr>
      <vt:lpstr>PowerPoint Presentation</vt:lpstr>
      <vt:lpstr>Where we are</vt:lpstr>
      <vt:lpstr>PowerPoint Presentation</vt:lpstr>
      <vt:lpstr>PowerPoint Presentation</vt:lpstr>
      <vt:lpstr>Document Search Keyword Queries  &amp; Relevance</vt:lpstr>
      <vt:lpstr>Document Search Relevant Keywords</vt:lpstr>
      <vt:lpstr>PowerPoint Presentation</vt:lpstr>
      <vt:lpstr>PowerPoint Presentation</vt:lpstr>
      <vt:lpstr>Documents as Examples Exemplar documents</vt:lpstr>
      <vt:lpstr>Text Classifiers Using Positive and Unlabeled Examples </vt:lpstr>
      <vt:lpstr>Inferring Negative Examples (I) Assign a label to Unlabeled data:  how to determine a negative sample set without asking the user  </vt:lpstr>
      <vt:lpstr>Inferring Negative Examples (II) Assign a label to Unlabeled data:  how to determine a negative sample set without asking the user  </vt:lpstr>
      <vt:lpstr>Training the Expert Classifier Exploit the partial-supervision   </vt:lpstr>
      <vt:lpstr>Document Segmentation Intention-based relatedness </vt:lpstr>
      <vt:lpstr>Segmentation Boundaries</vt:lpstr>
      <vt:lpstr>Intention Clustering &amp; Matching Matching among segments with the same intention</vt:lpstr>
      <vt:lpstr>PowerPoint Presentation</vt:lpstr>
      <vt:lpstr>Influence in Citation Networks Document relevance based on influence</vt:lpstr>
      <vt:lpstr>Traverse Document Networks How to navigate links and connections</vt:lpstr>
      <vt:lpstr>Serendipitous Search Enhance document links with Entities and Query-logs</vt:lpstr>
      <vt:lpstr>Entity Query Graph Entity-Query graph from queries to entities and back</vt:lpstr>
      <vt:lpstr>PowerPoint Presentation</vt:lpstr>
      <vt:lpstr>Entity Mentions  &amp;Web-Tables Documents &amp;  semi-structured information</vt:lpstr>
      <vt:lpstr>Entity-relation tuples Example-based extraction of Entity mentions and Relations</vt:lpstr>
      <vt:lpstr>Entity-relation tuples Example-based extraction of Entity mentions and Relations</vt:lpstr>
      <vt:lpstr>Entity-extraction by Example Learn extraction rules from example</vt:lpstr>
      <vt:lpstr>Matching Rules From string tokens to “semantics”</vt:lpstr>
      <vt:lpstr>Merging Rules Reconcile multiple interpretations</vt:lpstr>
      <vt:lpstr>Web Tables Semi-structured data on the web</vt:lpstr>
      <vt:lpstr>Entity List Expansion Augmentation: identify entities to complete the list</vt:lpstr>
      <vt:lpstr>Web-Table Completion Identify relevant content, retrieve missing information</vt:lpstr>
      <vt:lpstr>Table Correlation Graph Schema matching for web-page and web-tables Binary-relations only</vt:lpstr>
      <vt:lpstr>Table Correlation Graph Schema matching for web-page and web-tables Binary-relations only</vt:lpstr>
      <vt:lpstr>PowerPoint Presentation</vt:lpstr>
      <vt:lpstr>PowerPoint Presentation</vt:lpstr>
      <vt:lpstr>Where we are</vt:lpstr>
      <vt:lpstr>PowerPoint Presentation</vt:lpstr>
      <vt:lpstr>Graphs Connected Data </vt:lpstr>
      <vt:lpstr>Exemplar Queries Example-driven graph search</vt:lpstr>
      <vt:lpstr>PowerPoint Presentation</vt:lpstr>
      <vt:lpstr>PowerPoint Presentation</vt:lpstr>
      <vt:lpstr>Seed Set Expansion Nodes connected  by a community </vt:lpstr>
      <vt:lpstr>The Minimum Wiener Connector Problem </vt:lpstr>
      <vt:lpstr>The Minimum Wiener Connector Problem </vt:lpstr>
      <vt:lpstr>Approximate minimum Wiener Index Connector</vt:lpstr>
      <vt:lpstr>Focused Clustering and Outlier Detection Similarity based on attributes</vt:lpstr>
      <vt:lpstr>Focused Clustering Infer User Focus</vt:lpstr>
      <vt:lpstr>Focused Clustering Prune the Graph and keep dense communities</vt:lpstr>
      <vt:lpstr>iQBEES: Entity Search by Example Knowledge Graph Search</vt:lpstr>
      <vt:lpstr>Maximal Aspects Selecting Features of Entity Similarity</vt:lpstr>
      <vt:lpstr>PowerPoint Presentation</vt:lpstr>
      <vt:lpstr>PowerPoint Presentation</vt:lpstr>
      <vt:lpstr>Learning Path Queries on Graphs  Queries from Examples</vt:lpstr>
      <vt:lpstr>Learnability of Path Queries  When is possible and How</vt:lpstr>
      <vt:lpstr>Reverse engineering SPARQL queries Knowledge Graph Search</vt:lpstr>
      <vt:lpstr>Reverse engineering SPARQL queries Challenges and Complexity</vt:lpstr>
      <vt:lpstr>Reverse engineering SPARQL queries Challenges and Complexity</vt:lpstr>
      <vt:lpstr>Graph Exemplar Queries Search for Structures</vt:lpstr>
      <vt:lpstr>Graph Isomorphism vs. Simulation Variants Structural Congruence/Similarity</vt:lpstr>
      <vt:lpstr>Computing Exemplar Queries (i) Fast Structure Matching</vt:lpstr>
      <vt:lpstr>Computing Exemplar Queries (ii) Prune Irrelevant Answers</vt:lpstr>
      <vt:lpstr>Ranking Results Score Relevance of Answers</vt:lpstr>
      <vt:lpstr>PowerPoint Presentation</vt:lpstr>
      <vt:lpstr>PowerPoint Presentation</vt:lpstr>
      <vt:lpstr>Graph Query by Example(GQBE) Search for example Tuples</vt:lpstr>
      <vt:lpstr>GQBE: Maximum Query Graph Understand the connections implied by the tuples</vt:lpstr>
      <vt:lpstr>GQBE: Multiple Query Tuples Understand the connections implied by the tuples</vt:lpstr>
      <vt:lpstr>PowerPoint Presentation</vt:lpstr>
      <vt:lpstr>PowerPoint Presentation</vt:lpstr>
      <vt:lpstr>Where we are</vt:lpstr>
      <vt:lpstr>Online exploration of datasets</vt:lpstr>
      <vt:lpstr>MindReader</vt:lpstr>
      <vt:lpstr>Learning an ellipsoid distance</vt:lpstr>
      <vt:lpstr>Learning the distance</vt:lpstr>
      <vt:lpstr>Explore-by-Example</vt:lpstr>
      <vt:lpstr>Explore-by-Example: AIDE</vt:lpstr>
      <vt:lpstr>Classification &amp; Query Formulation</vt:lpstr>
      <vt:lpstr>Misclassified Sample Exploitation</vt:lpstr>
      <vt:lpstr>Clustering-based Sampling</vt:lpstr>
      <vt:lpstr>Active learning for online query systems</vt:lpstr>
      <vt:lpstr>Learning unknown preferences</vt:lpstr>
      <vt:lpstr>A step back … </vt:lpstr>
      <vt:lpstr>Multi-armed bandits</vt:lpstr>
      <vt:lpstr>Multi-armed bandits</vt:lpstr>
      <vt:lpstr>Exploration vs Exploitation</vt:lpstr>
      <vt:lpstr>A pure exploitation algorithm</vt:lpstr>
      <vt:lpstr>Quality measure - Regret</vt:lpstr>
      <vt:lpstr>An optimistic view</vt:lpstr>
      <vt:lpstr>Upper confidence bound (UCB)</vt:lpstr>
      <vt:lpstr>UCB algorithm</vt:lpstr>
      <vt:lpstr>Bayesian UCB</vt:lpstr>
      <vt:lpstr>Back to our problem</vt:lpstr>
      <vt:lpstr>Background: Gaussian processes</vt:lpstr>
      <vt:lpstr>GP-Select</vt:lpstr>
      <vt:lpstr>GP-Select bound</vt:lpstr>
      <vt:lpstr>Active learning on graphs – which prior? </vt:lpstr>
      <vt:lpstr>Where could Active learning help? </vt:lpstr>
      <vt:lpstr>Example-based methods</vt:lpstr>
      <vt:lpstr>MAB: good resources</vt:lpstr>
      <vt:lpstr>Where we are</vt:lpstr>
      <vt:lpstr>Big data – Easy value? </vt:lpstr>
      <vt:lpstr>Exploration We know where we start  we don’t know what we’ll find</vt:lpstr>
      <vt:lpstr>PowerPoint Presentation</vt:lpstr>
      <vt:lpstr>Similarities are the key … </vt:lpstr>
      <vt:lpstr>Example-based methods: All You Need is …</vt:lpstr>
      <vt:lpstr>Example-based methods</vt:lpstr>
      <vt:lpstr>Example-based methods: takeaways</vt:lpstr>
      <vt:lpstr>The use of examples</vt:lpstr>
      <vt:lpstr>PowerPoint Presentation</vt:lpstr>
      <vt:lpstr>Acknowledgments </vt:lpstr>
      <vt:lpstr>Where should we invest time?</vt:lpstr>
      <vt:lpstr>Where should we invest time?</vt:lpstr>
      <vt:lpstr>Where should we invest time?</vt:lpstr>
      <vt:lpstr>Where should we invest time?</vt:lpstr>
      <vt:lpstr>Where should we invest time?</vt:lpstr>
      <vt:lpstr>Features of Exploratory Search Systems  </vt:lpstr>
      <vt:lpstr>Interactive Example Based Exploration System?</vt:lpstr>
      <vt:lpstr>ADOPT HETEROGENEITY  Need for solutions that  operate across different models  operate on heterogeneous datastores  dataset search   Data Lakes??</vt:lpstr>
      <vt:lpstr>DEMOCRATIZATION easy access to data   Tools that work on commodity hardware, mobile devices  Data-exploration for everyday use-cases  Users want back  the control on their data</vt:lpstr>
      <vt:lpstr>PowerPoint Presentation</vt:lpstr>
      <vt:lpstr>Example is always more efficacious than precept</vt:lpstr>
      <vt:lpstr>References </vt:lpstr>
      <vt:lpstr>References</vt:lpstr>
      <vt:lpstr>References</vt:lpstr>
      <vt:lpstr>References</vt:lpstr>
      <vt:lpstr>References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Beautiful Presentation for the Trento Group </dc:title>
  <dc:subject/>
  <dc:creator>Davide Mottin</dc:creator>
  <cp:keywords/>
  <dc:description/>
  <cp:lastModifiedBy>Matteo Lissandrini</cp:lastModifiedBy>
  <cp:revision>266</cp:revision>
  <cp:lastPrinted>2017-09-07T14:12:04Z</cp:lastPrinted>
  <dcterms:created xsi:type="dcterms:W3CDTF">2017-08-02T09:00:05Z</dcterms:created>
  <dcterms:modified xsi:type="dcterms:W3CDTF">2019-07-11T13:42:39Z</dcterms:modified>
  <cp:category/>
</cp:coreProperties>
</file>