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63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  <p:sldMasterId id="2147483840" r:id="rId2"/>
  </p:sldMasterIdLst>
  <p:notesMasterIdLst>
    <p:notesMasterId r:id="rId114"/>
  </p:notesMasterIdLst>
  <p:handoutMasterIdLst>
    <p:handoutMasterId r:id="rId115"/>
  </p:handoutMasterIdLst>
  <p:sldIdLst>
    <p:sldId id="625" r:id="rId3"/>
    <p:sldId id="627" r:id="rId4"/>
    <p:sldId id="634" r:id="rId5"/>
    <p:sldId id="637" r:id="rId6"/>
    <p:sldId id="694" r:id="rId7"/>
    <p:sldId id="695" r:id="rId8"/>
    <p:sldId id="631" r:id="rId9"/>
    <p:sldId id="638" r:id="rId10"/>
    <p:sldId id="635" r:id="rId11"/>
    <p:sldId id="642" r:id="rId12"/>
    <p:sldId id="640" r:id="rId13"/>
    <p:sldId id="641" r:id="rId14"/>
    <p:sldId id="643" r:id="rId15"/>
    <p:sldId id="645" r:id="rId16"/>
    <p:sldId id="696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714" r:id="rId35"/>
    <p:sldId id="715" r:id="rId36"/>
    <p:sldId id="716" r:id="rId37"/>
    <p:sldId id="717" r:id="rId38"/>
    <p:sldId id="718" r:id="rId39"/>
    <p:sldId id="687" r:id="rId40"/>
    <p:sldId id="719" r:id="rId41"/>
    <p:sldId id="720" r:id="rId42"/>
    <p:sldId id="721" r:id="rId43"/>
    <p:sldId id="722" r:id="rId44"/>
    <p:sldId id="723" r:id="rId45"/>
    <p:sldId id="724" r:id="rId46"/>
    <p:sldId id="725" r:id="rId47"/>
    <p:sldId id="726" r:id="rId48"/>
    <p:sldId id="727" r:id="rId49"/>
    <p:sldId id="728" r:id="rId50"/>
    <p:sldId id="729" r:id="rId51"/>
    <p:sldId id="686" r:id="rId52"/>
    <p:sldId id="730" r:id="rId53"/>
    <p:sldId id="731" r:id="rId54"/>
    <p:sldId id="732" r:id="rId55"/>
    <p:sldId id="733" r:id="rId56"/>
    <p:sldId id="734" r:id="rId57"/>
    <p:sldId id="735" r:id="rId58"/>
    <p:sldId id="736" r:id="rId59"/>
    <p:sldId id="737" r:id="rId60"/>
    <p:sldId id="738" r:id="rId61"/>
    <p:sldId id="739" r:id="rId62"/>
    <p:sldId id="740" r:id="rId63"/>
    <p:sldId id="741" r:id="rId64"/>
    <p:sldId id="742" r:id="rId65"/>
    <p:sldId id="743" r:id="rId66"/>
    <p:sldId id="744" r:id="rId67"/>
    <p:sldId id="745" r:id="rId68"/>
    <p:sldId id="746" r:id="rId69"/>
    <p:sldId id="747" r:id="rId70"/>
    <p:sldId id="748" r:id="rId71"/>
    <p:sldId id="749" r:id="rId72"/>
    <p:sldId id="750" r:id="rId73"/>
    <p:sldId id="751" r:id="rId74"/>
    <p:sldId id="752" r:id="rId75"/>
    <p:sldId id="753" r:id="rId76"/>
    <p:sldId id="754" r:id="rId77"/>
    <p:sldId id="755" r:id="rId78"/>
    <p:sldId id="756" r:id="rId79"/>
    <p:sldId id="757" r:id="rId80"/>
    <p:sldId id="758" r:id="rId81"/>
    <p:sldId id="690" r:id="rId82"/>
    <p:sldId id="759" r:id="rId83"/>
    <p:sldId id="760" r:id="rId84"/>
    <p:sldId id="761" r:id="rId85"/>
    <p:sldId id="762" r:id="rId86"/>
    <p:sldId id="763" r:id="rId87"/>
    <p:sldId id="764" r:id="rId88"/>
    <p:sldId id="765" r:id="rId89"/>
    <p:sldId id="766" r:id="rId90"/>
    <p:sldId id="767" r:id="rId91"/>
    <p:sldId id="768" r:id="rId92"/>
    <p:sldId id="769" r:id="rId93"/>
    <p:sldId id="770" r:id="rId94"/>
    <p:sldId id="771" r:id="rId95"/>
    <p:sldId id="772" r:id="rId96"/>
    <p:sldId id="691" r:id="rId97"/>
    <p:sldId id="774" r:id="rId98"/>
    <p:sldId id="784" r:id="rId99"/>
    <p:sldId id="776" r:id="rId100"/>
    <p:sldId id="777" r:id="rId101"/>
    <p:sldId id="778" r:id="rId102"/>
    <p:sldId id="779" r:id="rId103"/>
    <p:sldId id="780" r:id="rId104"/>
    <p:sldId id="781" r:id="rId105"/>
    <p:sldId id="782" r:id="rId106"/>
    <p:sldId id="783" r:id="rId107"/>
    <p:sldId id="785" r:id="rId108"/>
    <p:sldId id="628" r:id="rId109"/>
    <p:sldId id="632" r:id="rId110"/>
    <p:sldId id="633" r:id="rId111"/>
    <p:sldId id="692" r:id="rId112"/>
    <p:sldId id="693" r:id="rId1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9" userDrawn="1">
          <p15:clr>
            <a:srgbClr val="A4A3A4"/>
          </p15:clr>
        </p15:guide>
        <p15:guide id="2" orient="horz" pos="743">
          <p15:clr>
            <a:srgbClr val="A4A3A4"/>
          </p15:clr>
        </p15:guide>
        <p15:guide id="3" orient="horz" pos="917" userDrawn="1">
          <p15:clr>
            <a:srgbClr val="A4A3A4"/>
          </p15:clr>
        </p15:guide>
        <p15:guide id="4" orient="horz" pos="384">
          <p15:clr>
            <a:srgbClr val="A4A3A4"/>
          </p15:clr>
        </p15:guide>
        <p15:guide id="5" orient="horz" pos="1665" userDrawn="1">
          <p15:clr>
            <a:srgbClr val="A4A3A4"/>
          </p15:clr>
        </p15:guide>
        <p15:guide id="6" orient="horz" pos="2236">
          <p15:clr>
            <a:srgbClr val="A4A3A4"/>
          </p15:clr>
        </p15:guide>
        <p15:guide id="7" orient="horz" pos="146">
          <p15:clr>
            <a:srgbClr val="A4A3A4"/>
          </p15:clr>
        </p15:guide>
        <p15:guide id="8" orient="horz" pos="2443">
          <p15:clr>
            <a:srgbClr val="A4A3A4"/>
          </p15:clr>
        </p15:guide>
        <p15:guide id="9" pos="1769" userDrawn="1">
          <p15:clr>
            <a:srgbClr val="A4A3A4"/>
          </p15:clr>
        </p15:guide>
        <p15:guide id="10" pos="2721" userDrawn="1">
          <p15:clr>
            <a:srgbClr val="A4A3A4"/>
          </p15:clr>
        </p15:guide>
        <p15:guide id="11" pos="204" userDrawn="1">
          <p15:clr>
            <a:srgbClr val="A4A3A4"/>
          </p15:clr>
        </p15:guide>
        <p15:guide id="12" pos="5322">
          <p15:clr>
            <a:srgbClr val="A4A3A4"/>
          </p15:clr>
        </p15:guide>
        <p15:guide id="13" pos="5556" userDrawn="1">
          <p15:clr>
            <a:srgbClr val="A4A3A4"/>
          </p15:clr>
        </p15:guide>
        <p15:guide id="14" pos="2880" userDrawn="1">
          <p15:clr>
            <a:srgbClr val="A4A3A4"/>
          </p15:clr>
        </p15:guide>
        <p15:guide id="15" pos="3583" userDrawn="1">
          <p15:clr>
            <a:srgbClr val="A4A3A4"/>
          </p15:clr>
        </p15:guide>
        <p15:guide id="16" pos="1965">
          <p15:clr>
            <a:srgbClr val="A4A3A4"/>
          </p15:clr>
        </p15:guide>
        <p15:guide id="17" pos="37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kis Simitsis" initials="AS" lastIdx="2" clrIdx="0"/>
  <p:cmAuthor id="1" name="Davide Mottin" initials="DM" lastIdx="1" clrIdx="1">
    <p:extLst/>
  </p:cmAuthor>
  <p:cmAuthor id="2" name="Davide Mottin" initials="DM [2]" lastIdx="1" clrIdx="2">
    <p:extLst/>
  </p:cmAuthor>
  <p:cmAuthor id="3" name="Davide Mottin" initials="DM [3]" lastIdx="1" clrIdx="3">
    <p:extLst/>
  </p:cmAuthor>
  <p:cmAuthor id="4" name="Davide Mottin" initials="DM [4]" lastIdx="1" clrIdx="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096"/>
    <a:srgbClr val="5373CA"/>
    <a:srgbClr val="3250A0"/>
    <a:srgbClr val="3264A0"/>
    <a:srgbClr val="999999"/>
    <a:srgbClr val="822980"/>
    <a:srgbClr val="000000"/>
    <a:srgbClr val="B9B8BB"/>
    <a:srgbClr val="E5E8E8"/>
    <a:srgbClr val="B9B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9" autoAdjust="0"/>
    <p:restoredTop sz="95028" autoAdjust="0"/>
  </p:normalViewPr>
  <p:slideViewPr>
    <p:cSldViewPr snapToGrid="0">
      <p:cViewPr>
        <p:scale>
          <a:sx n="103" d="100"/>
          <a:sy n="103" d="100"/>
        </p:scale>
        <p:origin x="880" y="992"/>
      </p:cViewPr>
      <p:guideLst>
        <p:guide orient="horz" pos="3049"/>
        <p:guide orient="horz" pos="743"/>
        <p:guide orient="horz" pos="917"/>
        <p:guide orient="horz" pos="384"/>
        <p:guide orient="horz" pos="1665"/>
        <p:guide orient="horz" pos="2236"/>
        <p:guide orient="horz" pos="146"/>
        <p:guide orient="horz" pos="2443"/>
        <p:guide pos="1769"/>
        <p:guide pos="2721"/>
        <p:guide pos="204"/>
        <p:guide pos="5322"/>
        <p:guide pos="5556"/>
        <p:guide pos="2880"/>
        <p:guide pos="3583"/>
        <p:guide pos="1965"/>
        <p:guide pos="37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notesViewPr>
    <p:cSldViewPr snapToGrid="0" snapToObjects="1" showGuides="1">
      <p:cViewPr varScale="1">
        <p:scale>
          <a:sx n="117" d="100"/>
          <a:sy n="117" d="100"/>
        </p:scale>
        <p:origin x="-402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notesMaster" Target="notesMasters/notesMaster1.xml"/><Relationship Id="rId115" Type="http://schemas.openxmlformats.org/officeDocument/2006/relationships/handoutMaster" Target="handoutMasters/handoutMaster1.xml"/><Relationship Id="rId116" Type="http://schemas.openxmlformats.org/officeDocument/2006/relationships/commentAuthors" Target="commentAuthors.xml"/><Relationship Id="rId117" Type="http://schemas.openxmlformats.org/officeDocument/2006/relationships/presProps" Target="presProps.xml"/><Relationship Id="rId118" Type="http://schemas.openxmlformats.org/officeDocument/2006/relationships/viewProps" Target="viewProps.xml"/><Relationship Id="rId119" Type="http://schemas.openxmlformats.org/officeDocument/2006/relationships/theme" Target="theme/theme1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7-08-03T16:08:36.535" idx="1">
    <p:pos x="10" y="10"/>
    <p:text>To refine, just imported. probably a machine learning method. 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Helvetica Neue"/>
              <a:cs typeface="Helvetica Neue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78B55-319B-2D4F-AE49-6C1B6E1A4DDA}" type="datetimeFigureOut">
              <a:rPr lang="en-US" smtClean="0">
                <a:latin typeface="Helvetica Neue"/>
                <a:cs typeface="Helvetica Neue"/>
              </a:rPr>
              <a:pPr/>
              <a:t>9/7/17</a:t>
            </a:fld>
            <a:endParaRPr lang="en-GB" dirty="0"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Helvetica Neue"/>
              <a:cs typeface="Helvetica Neu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B27340-60F0-7D46-BC5B-91B08A318A82}" type="slidenum">
              <a:rPr lang="en-GB" smtClean="0">
                <a:latin typeface="Helvetica Neue"/>
                <a:cs typeface="Helvetica Neue"/>
              </a:rPr>
              <a:pPr/>
              <a:t>‹#›</a:t>
            </a:fld>
            <a:endParaRPr lang="en-GB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9321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Neue"/>
                <a:cs typeface="Helvetica Neue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Neue"/>
                <a:cs typeface="Helvetica Neue"/>
              </a:defRPr>
            </a:lvl1pPr>
          </a:lstStyle>
          <a:p>
            <a:fld id="{2D9CAF8C-0805-8440-B43D-DCCAAA4D80CE}" type="datetimeFigureOut">
              <a:rPr lang="en-US" smtClean="0"/>
              <a:pPr/>
              <a:t>9/7/17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Neue"/>
                <a:cs typeface="Helvetica Neue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Neue"/>
                <a:cs typeface="Helvetica Neue"/>
              </a:defRPr>
            </a:lvl1pPr>
          </a:lstStyle>
          <a:p>
            <a:fld id="{22A853E8-D85F-5D49-95D2-E1D96ABFE2B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0798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Helvetica Neue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6026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78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530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706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</a:t>
            </a:r>
            <a:r>
              <a:rPr lang="en-US" baseline="0" dirty="0" smtClean="0"/>
              <a:t>re : nodes &amp; edges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Nodes are either Entities, Types (or classes) , and (rarely) Literal Values</a:t>
            </a:r>
          </a:p>
          <a:p>
            <a:r>
              <a:rPr lang="en-US" baseline="0" dirty="0" smtClean="0"/>
              <a:t>Nodes (Entities) can also have </a:t>
            </a:r>
            <a:r>
              <a:rPr lang="en-US" baseline="0" dirty="0" err="1" smtClean="0"/>
              <a:t>atributes</a:t>
            </a:r>
            <a:r>
              <a:rPr lang="en-US" baseline="0" dirty="0" smtClean="0"/>
              <a:t> (Height, Age, title PhD)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social graphs edges are of the same type (friends Of, follows),</a:t>
            </a:r>
          </a:p>
          <a:p>
            <a:r>
              <a:rPr lang="en-US" baseline="0" dirty="0" smtClean="0"/>
              <a:t>A knowledge graph instead can be seen as divided into the </a:t>
            </a:r>
            <a:r>
              <a:rPr lang="en-US" baseline="0" dirty="0" err="1" smtClean="0"/>
              <a:t>FactGraph</a:t>
            </a:r>
            <a:r>
              <a:rPr lang="en-US" baseline="0" dirty="0" smtClean="0"/>
              <a:t> and an Ontology Tree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are usually represented as triples, like in the RDF format, where each tripe is (subject, predicate, object).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400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</a:t>
            </a:r>
            <a:r>
              <a:rPr lang="en-US" baseline="0" dirty="0" smtClean="0"/>
              <a:t>re : nodes &amp; edges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Nodes are either Entities, Types (or classes) , and (rarely) Literal Values</a:t>
            </a:r>
          </a:p>
          <a:p>
            <a:r>
              <a:rPr lang="en-US" baseline="0" dirty="0" smtClean="0"/>
              <a:t>Nodes (Entities) can also have </a:t>
            </a:r>
            <a:r>
              <a:rPr lang="en-US" baseline="0" dirty="0" err="1" smtClean="0"/>
              <a:t>atributes</a:t>
            </a:r>
            <a:r>
              <a:rPr lang="en-US" baseline="0" dirty="0" smtClean="0"/>
              <a:t> (Height, Age, title PhD)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social graphs edges are of the same type (friends Of, follows),</a:t>
            </a:r>
          </a:p>
          <a:p>
            <a:r>
              <a:rPr lang="en-US" baseline="0" dirty="0" smtClean="0"/>
              <a:t>A knowledge graph instead can be seen as divided into the </a:t>
            </a:r>
            <a:r>
              <a:rPr lang="en-US" baseline="0" dirty="0" err="1" smtClean="0"/>
              <a:t>FactGraph</a:t>
            </a:r>
            <a:r>
              <a:rPr lang="en-US" baseline="0" dirty="0" smtClean="0"/>
              <a:t> and an Ontology Tree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They are usually represented as triples, like in the RDF format, where each tripe is (subject, predicate, object).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5850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069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883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632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</a:t>
            </a:r>
            <a:r>
              <a:rPr lang="en-US" dirty="0" err="1" smtClean="0"/>
              <a:t>similr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5567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077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232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864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718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5246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69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34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Esmpi</a:t>
            </a:r>
            <a:r>
              <a:rPr lang="en-US" dirty="0" smtClean="0"/>
              <a:t>-&gt; lattice -&gt;trees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70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55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Q1, Q2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user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queries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72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41884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27691-B016-4ED0-A184-2E54169FBE42}" type="slidenum">
              <a:rPr lang="en-GB" smtClean="0"/>
              <a:pPr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297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this example the lighter the color, the furthest away</a:t>
            </a:r>
            <a:r>
              <a:rPr lang="en-US" baseline="0" dirty="0" smtClean="0"/>
              <a:t> </a:t>
            </a:r>
            <a:r>
              <a:rPr lang="en-US" dirty="0" smtClean="0"/>
              <a:t>the node is from the query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75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6525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77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762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27691-B016-4ED0-A184-2E54169FBE42}" type="slidenum">
              <a:rPr lang="en-GB" smtClean="0"/>
              <a:pPr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58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078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6344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81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3201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86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7031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0AF3-B617-4935-B32C-9F5B86B04AD9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555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0AF3-B617-4935-B32C-9F5B86B04AD9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38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30AF3-B617-4935-B32C-9F5B86B04AD9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32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95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0689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96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751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97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86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106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33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Exploration</a:t>
            </a:r>
            <a:r>
              <a:rPr lang="en-US" baseline="0" dirty="0" smtClean="0"/>
              <a:t> is a journey and we accompany the user in </a:t>
            </a:r>
            <a:r>
              <a:rPr lang="en-US" baseline="0" smtClean="0"/>
              <a:t>this journey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0225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107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697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109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19682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473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317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409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3692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30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E2B40-5F6F-4E66-A369-56794D69F3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64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4D97B-23DC-4A3B-BD2C-50513B990EF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8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2381" y="4690697"/>
            <a:ext cx="9141619" cy="64008"/>
          </a:xfrm>
          <a:prstGeom prst="rect">
            <a:avLst/>
          </a:prstGeom>
          <a:solidFill>
            <a:srgbClr val="F6A80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Neue Regular" charset="0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4749482"/>
            <a:ext cx="9141619" cy="3940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b="0" i="0" dirty="0">
              <a:solidFill>
                <a:prstClr val="white"/>
              </a:solidFill>
              <a:latin typeface="Helvetica Neue Regular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3" y="1993772"/>
            <a:ext cx="6858000" cy="1206484"/>
          </a:xfrm>
        </p:spPr>
        <p:txBody>
          <a:bodyPr anchor="b"/>
          <a:lstStyle>
            <a:lvl1pPr>
              <a:lnSpc>
                <a:spcPct val="90000"/>
              </a:lnSpc>
              <a:defRPr sz="4600" spc="-100">
                <a:solidFill>
                  <a:schemeClr val="bg1"/>
                </a:solidFill>
                <a:effectLst>
                  <a:outerShdw blurRad="50800" dist="63500" dir="5400000" algn="tl" rotWithShape="0">
                    <a:srgbClr val="285096">
                      <a:alpha val="99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3" y="3414971"/>
            <a:ext cx="6858000" cy="914400"/>
          </a:xfrm>
        </p:spPr>
        <p:txBody>
          <a:bodyPr/>
          <a:lstStyle>
            <a:lvl1pPr marL="0" indent="0" algn="l">
              <a:buNone/>
              <a:defRPr b="0" i="1">
                <a:solidFill>
                  <a:schemeClr val="bg1"/>
                </a:solidFill>
                <a:effectLst>
                  <a:outerShdw blurRad="50800" dist="50800" dir="5400000" algn="tl" rotWithShape="0">
                    <a:srgbClr val="285096">
                      <a:alpha val="40000"/>
                    </a:srgbClr>
                  </a:outerShdw>
                </a:effectLst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08393" y="102135"/>
            <a:ext cx="8598916" cy="244998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i="0" dirty="0" smtClean="0">
                <a:solidFill>
                  <a:schemeClr val="bg1"/>
                </a:solidFill>
                <a:latin typeface="Helvetica Neue"/>
                <a:cs typeface="Helvetica Neue"/>
              </a:rPr>
              <a:t>VLDB 2017 </a:t>
            </a:r>
            <a:r>
              <a:rPr lang="en-US" sz="1050" b="0" i="0" dirty="0" smtClean="0">
                <a:solidFill>
                  <a:schemeClr val="bg1"/>
                </a:solidFill>
                <a:latin typeface="Helvetica Neue"/>
                <a:cs typeface="Helvetica Neue"/>
              </a:rPr>
              <a:t>tutorial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7" y="4791886"/>
            <a:ext cx="315581" cy="315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52" y="4766434"/>
            <a:ext cx="876300" cy="338527"/>
          </a:xfrm>
          <a:prstGeom prst="rect">
            <a:avLst/>
          </a:prstGeom>
        </p:spPr>
      </p:pic>
      <p:pic>
        <p:nvPicPr>
          <p:cNvPr id="12" name="Picture 11" descr="7b3f47da.logo-dbtrento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2701" y="4810461"/>
            <a:ext cx="1130300" cy="2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55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ontent-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235064"/>
            <a:ext cx="6320853" cy="430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3560248"/>
          </a:xfrm>
          <a:prstGeom prst="rect">
            <a:avLst/>
          </a:prstGeom>
        </p:spPr>
        <p:txBody>
          <a:bodyPr/>
          <a:lstStyle>
            <a:lvl1pPr marL="95250" indent="-95250">
              <a:tabLst/>
              <a:defRPr/>
            </a:lvl1pPr>
            <a:lvl2pPr marL="333375" indent="-166688">
              <a:buClr>
                <a:schemeClr val="accent3"/>
              </a:buClr>
              <a:buFont typeface="LucidaGrande" charset="0"/>
              <a:buChar char="●"/>
              <a:tabLst/>
              <a:defRPr/>
            </a:lvl2pPr>
            <a:lvl3pPr marL="400050" indent="-133350">
              <a:buClr>
                <a:schemeClr val="accent3"/>
              </a:buClr>
              <a:buFont typeface="LucidaGrande" charset="0"/>
              <a:buChar char="⁃"/>
              <a:tabLst/>
              <a:defRPr/>
            </a:lvl3pPr>
            <a:lvl4pPr marL="501254" indent="-146447">
              <a:buClr>
                <a:schemeClr val="accent3"/>
              </a:buClr>
              <a:buFont typeface="LucidaGrande" charset="0"/>
              <a:buChar char="▪"/>
              <a:tabLst/>
              <a:defRPr/>
            </a:lvl4pPr>
            <a:lvl5pPr marL="567929" indent="-113110">
              <a:buClr>
                <a:schemeClr val="accent3"/>
              </a:buClr>
              <a:buFont typeface="LucidaGrande" charset="0"/>
              <a:buChar char="‣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6650037" y="235738"/>
            <a:ext cx="2151063" cy="430213"/>
          </a:xfrm>
        </p:spPr>
        <p:txBody>
          <a:bodyPr anchor="ctr"/>
          <a:lstStyle>
            <a:lvl1pPr algn="ctr">
              <a:defRPr b="0"/>
            </a:lvl1pPr>
          </a:lstStyle>
          <a:p>
            <a:pPr lvl="0"/>
            <a:r>
              <a:rPr lang="en-US" dirty="0" smtClean="0"/>
              <a:t>[Reference]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+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3560248"/>
          </a:xfrm>
          <a:prstGeom prst="rect">
            <a:avLst/>
          </a:prstGeom>
        </p:spPr>
        <p:txBody>
          <a:bodyPr/>
          <a:lstStyle>
            <a:lvl1pPr marL="95250" indent="-95250">
              <a:tabLst/>
              <a:defRPr/>
            </a:lvl1pPr>
            <a:lvl2pPr marL="333375" indent="-166688">
              <a:buClr>
                <a:schemeClr val="accent3"/>
              </a:buClr>
              <a:buFont typeface="LucidaGrande" charset="0"/>
              <a:buChar char="●"/>
              <a:tabLst/>
              <a:defRPr/>
            </a:lvl2pPr>
            <a:lvl3pPr marL="400050" indent="-133350">
              <a:buClr>
                <a:schemeClr val="accent3"/>
              </a:buClr>
              <a:buFont typeface="LucidaGrande" charset="0"/>
              <a:buChar char="⁃"/>
              <a:tabLst/>
              <a:defRPr/>
            </a:lvl3pPr>
            <a:lvl4pPr marL="501254" indent="-146447">
              <a:buClr>
                <a:schemeClr val="accent3"/>
              </a:buClr>
              <a:buFont typeface="LucidaGrande" charset="0"/>
              <a:buChar char="▪"/>
              <a:tabLst/>
              <a:defRPr/>
            </a:lvl4pPr>
            <a:lvl5pPr marL="567929" indent="-113110">
              <a:buClr>
                <a:schemeClr val="accent3"/>
              </a:buClr>
              <a:buFont typeface="LucidaGrande" charset="0"/>
              <a:buChar char="‣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38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3" y="995245"/>
            <a:ext cx="4047213" cy="35602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7288" y="995246"/>
            <a:ext cx="4234442" cy="35602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0"/>
            </a:lvl1pPr>
            <a:lvl2pPr>
              <a:defRPr sz="1125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10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29184" y="237744"/>
            <a:ext cx="7222352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000" b="0" i="0" spc="-100">
                <a:solidFill>
                  <a:srgbClr val="5373CA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 smtClean="0"/>
              <a:t>Click to edit </a:t>
            </a:r>
            <a:br>
              <a:rPr lang="en-US" noProof="0" dirty="0" smtClean="0"/>
            </a:br>
            <a:r>
              <a:rPr lang="en-US" noProof="0" dirty="0" smtClean="0"/>
              <a:t>master </a:t>
            </a:r>
            <a:br>
              <a:rPr lang="en-US" noProof="0" dirty="0" smtClean="0"/>
            </a:br>
            <a:r>
              <a:rPr lang="en-US" noProof="0" dirty="0" smtClean="0"/>
              <a:t>title style</a:t>
            </a:r>
            <a:endParaRPr lang="en-US" noProof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44501" y="4758803"/>
            <a:ext cx="8012545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 smtClean="0">
                <a:solidFill>
                  <a:srgbClr val="285096"/>
                </a:solidFill>
                <a:latin typeface="Helvetica Neue"/>
                <a:cs typeface="Helvetica Neue"/>
              </a:rPr>
              <a:t>  VLDB</a:t>
            </a:r>
            <a:r>
              <a:rPr lang="en-US" sz="800" b="0" i="0" baseline="0" dirty="0" smtClean="0">
                <a:solidFill>
                  <a:srgbClr val="285096"/>
                </a:solidFill>
                <a:latin typeface="Helvetica Neue"/>
                <a:cs typeface="Helvetica Neue"/>
              </a:rPr>
              <a:t> 2017 tutorial </a:t>
            </a:r>
            <a:endParaRPr lang="en-US" sz="800" b="0" i="0" dirty="0" smtClean="0">
              <a:solidFill>
                <a:srgbClr val="285096"/>
              </a:solidFill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 userDrawn="1"/>
        </p:nvSpPr>
        <p:spPr bwMode="gray">
          <a:xfrm>
            <a:off x="329184" y="4769435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1100" b="0" i="0" kern="1200" smtClean="0">
                <a:solidFill>
                  <a:srgbClr val="285096"/>
                </a:solidFill>
                <a:latin typeface="Helvetica Neue Medium"/>
                <a:ea typeface="+mn-ea"/>
                <a:cs typeface="Helvetica Neue Medium"/>
              </a:rPr>
              <a:pPr marL="0" algn="l" defTabSz="914400" rtl="0" eaLnBrk="1" latinLnBrk="0" hangingPunct="1"/>
              <a:t>‹#›</a:t>
            </a:fld>
            <a:endParaRPr lang="en-US" sz="1100" b="0" i="0" kern="1200" dirty="0" smtClean="0">
              <a:solidFill>
                <a:srgbClr val="285096"/>
              </a:solidFill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959" y="4715312"/>
            <a:ext cx="315581" cy="315581"/>
          </a:xfrm>
          <a:prstGeom prst="rect">
            <a:avLst/>
          </a:prstGeom>
        </p:spPr>
      </p:pic>
      <p:pic>
        <p:nvPicPr>
          <p:cNvPr id="9" name="Picture 8" descr="7b3f47da.logo-dbtrento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600" y="4707467"/>
            <a:ext cx="1130300" cy="2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9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quote slide with subtitle">
    <p:bg>
      <p:bgPr>
        <a:solidFill>
          <a:srgbClr val="537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127000" y="240919"/>
            <a:ext cx="7424536" cy="200670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52000" indent="-457200"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4000" b="0" i="0" kern="1200" spc="-100" noProof="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noProof="0" dirty="0" smtClean="0"/>
              <a:t>“Click to edit </a:t>
            </a:r>
            <a:br>
              <a:rPr lang="en-US" noProof="0" dirty="0" smtClean="0"/>
            </a:br>
            <a:r>
              <a:rPr lang="en-US" noProof="0" dirty="0" smtClean="0"/>
              <a:t>master </a:t>
            </a:r>
            <a:br>
              <a:rPr lang="en-US" noProof="0" dirty="0" smtClean="0"/>
            </a:br>
            <a:r>
              <a:rPr lang="en-US" noProof="0" dirty="0" smtClean="0"/>
              <a:t>title style</a:t>
            </a:r>
            <a:endParaRPr lang="en-US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6534" y="2289361"/>
            <a:ext cx="5148072" cy="6492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0" i="1">
                <a:solidFill>
                  <a:srgbClr val="FFFFFF"/>
                </a:solidFill>
                <a:latin typeface="Helvetica Neue UltraLight"/>
                <a:cs typeface="Helvetica Neue Ultra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44501" y="4758803"/>
            <a:ext cx="8012545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i="0" dirty="0" smtClean="0">
                <a:solidFill>
                  <a:schemeClr val="bg1"/>
                </a:solidFill>
                <a:latin typeface="Helvetica Neue"/>
                <a:cs typeface="Helvetica Neue"/>
              </a:rPr>
              <a:t>   VLDB</a:t>
            </a:r>
            <a:r>
              <a:rPr lang="en-US" sz="700" b="1" i="0" baseline="0" dirty="0" smtClean="0">
                <a:solidFill>
                  <a:schemeClr val="bg1"/>
                </a:solidFill>
                <a:latin typeface="Helvetica Neue"/>
                <a:cs typeface="Helvetica Neue"/>
              </a:rPr>
              <a:t> 2017</a:t>
            </a:r>
            <a:r>
              <a:rPr lang="en-US" sz="700" b="0" i="0" baseline="0" dirty="0" smtClean="0">
                <a:solidFill>
                  <a:schemeClr val="bg1"/>
                </a:solidFill>
                <a:latin typeface="Helvetica Neue"/>
                <a:cs typeface="Helvetica Neue"/>
              </a:rPr>
              <a:t> Tutorial</a:t>
            </a:r>
            <a:endParaRPr lang="en-US" sz="700" b="0" i="0" dirty="0" smtClean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329184" y="4769435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1100" b="0" i="0" kern="1200" smtClean="0">
                <a:solidFill>
                  <a:srgbClr val="FFFFFF"/>
                </a:solidFill>
                <a:latin typeface="Helvetica Neue Medium"/>
                <a:ea typeface="+mn-ea"/>
                <a:cs typeface="Helvetica Neue Medium"/>
              </a:rPr>
              <a:pPr marL="0" algn="l" defTabSz="914400" rtl="0" eaLnBrk="1" latinLnBrk="0" hangingPunct="1"/>
              <a:t>‹#›</a:t>
            </a:fld>
            <a:endParaRPr lang="en-US" sz="1100" b="0" i="0" kern="1200" dirty="0" smtClean="0">
              <a:solidFill>
                <a:srgbClr val="FFFFFF"/>
              </a:solidFill>
              <a:latin typeface="Helvetica Neue Medium"/>
              <a:ea typeface="+mn-ea"/>
              <a:cs typeface="Helvetica Neue Medium"/>
            </a:endParaRPr>
          </a:p>
        </p:txBody>
      </p:sp>
      <p:pic>
        <p:nvPicPr>
          <p:cNvPr id="12" name="Picture 11" descr="dbtren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666" y="4715933"/>
            <a:ext cx="1147233" cy="255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959" y="4715312"/>
            <a:ext cx="315581" cy="31558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4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&amp; Questions">
    <p:bg>
      <p:bgPr>
        <a:solidFill>
          <a:srgbClr val="5373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2578100" y="2622169"/>
            <a:ext cx="2724150" cy="597281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252000" indent="-457200"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4000" b="0" i="0" kern="1200" spc="-100" baseline="0" noProof="0" dirty="0">
                <a:solidFill>
                  <a:schemeClr val="bg1"/>
                </a:solidFill>
                <a:effectLst>
                  <a:outerShdw blurRad="50800" dist="63500" dir="5400000" algn="tl" rotWithShape="0">
                    <a:srgbClr val="285096">
                      <a:alpha val="70000"/>
                    </a:srgbClr>
                  </a:outerShdw>
                </a:effectLst>
                <a:latin typeface="Helvetica Neue UltraLight"/>
                <a:ea typeface="+mj-ea"/>
                <a:cs typeface="Helvetica Neue UltraLight"/>
              </a:defRPr>
            </a:lvl1pPr>
          </a:lstStyle>
          <a:p>
            <a:r>
              <a:rPr lang="en-US" noProof="0" dirty="0" smtClean="0"/>
              <a:t>Thank you!</a:t>
            </a:r>
            <a:endParaRPr lang="en-US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44501" y="4758803"/>
            <a:ext cx="8012545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i="0" dirty="0" smtClean="0">
                <a:solidFill>
                  <a:schemeClr val="bg1"/>
                </a:solidFill>
                <a:latin typeface="Helvetica Neue"/>
                <a:cs typeface="Helvetica Neue"/>
              </a:rPr>
              <a:t>  VLDB 2017</a:t>
            </a:r>
            <a:r>
              <a:rPr lang="en-US" sz="700" b="0" i="0" dirty="0" smtClean="0">
                <a:solidFill>
                  <a:schemeClr val="bg1"/>
                </a:solidFill>
                <a:latin typeface="Helvetica Neue"/>
                <a:cs typeface="Helvetica Neue"/>
              </a:rPr>
              <a:t>  Tutorial</a:t>
            </a:r>
          </a:p>
        </p:txBody>
      </p:sp>
      <p:sp>
        <p:nvSpPr>
          <p:cNvPr id="9" name="TextBox 8"/>
          <p:cNvSpPr txBox="1"/>
          <p:nvPr userDrawn="1"/>
        </p:nvSpPr>
        <p:spPr bwMode="gray">
          <a:xfrm>
            <a:off x="329184" y="4769435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1100" b="0" i="0" kern="1200" smtClean="0">
                <a:solidFill>
                  <a:srgbClr val="FFFFFF"/>
                </a:solidFill>
                <a:latin typeface="Helvetica Neue Medium"/>
                <a:ea typeface="+mn-ea"/>
                <a:cs typeface="Helvetica Neue Medium"/>
              </a:rPr>
              <a:pPr marL="0" algn="l" defTabSz="914400" rtl="0" eaLnBrk="1" latinLnBrk="0" hangingPunct="1"/>
              <a:t>‹#›</a:t>
            </a:fld>
            <a:endParaRPr lang="en-US" sz="1100" b="0" i="0" kern="1200" dirty="0" smtClean="0">
              <a:solidFill>
                <a:srgbClr val="FFFFFF"/>
              </a:solidFill>
              <a:latin typeface="Helvetica Neue Medium"/>
              <a:ea typeface="+mn-ea"/>
              <a:cs typeface="Helvetica Neue Medium"/>
            </a:endParaRPr>
          </a:p>
        </p:txBody>
      </p:sp>
      <p:pic>
        <p:nvPicPr>
          <p:cNvPr id="12" name="Picture 11" descr="dbtren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3132" y="4707467"/>
            <a:ext cx="1138767" cy="26420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 bwMode="black">
          <a:xfrm>
            <a:off x="2603500" y="3257169"/>
            <a:ext cx="3270250" cy="597281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marL="252000" indent="-457200"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US" sz="4000" b="0" i="0" kern="1200" spc="-100" baseline="0" noProof="0" dirty="0">
                <a:solidFill>
                  <a:schemeClr val="bg1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b="0" i="0" dirty="0" smtClean="0">
                <a:effectLst>
                  <a:outerShdw blurRad="50800" dist="63500" dir="5400000" algn="tl" rotWithShape="0">
                    <a:srgbClr val="285096">
                      <a:alpha val="70000"/>
                    </a:srgbClr>
                  </a:outerShdw>
                </a:effectLst>
                <a:latin typeface="Helvetica Neue Bold Condensed"/>
                <a:cs typeface="Helvetica Neue Bold Condensed"/>
              </a:rPr>
              <a:t>Questions?</a:t>
            </a:r>
            <a:endParaRPr lang="en-US" b="0" i="0" dirty="0">
              <a:effectLst>
                <a:outerShdw blurRad="50800" dist="63500" dir="5400000" algn="tl" rotWithShape="0">
                  <a:srgbClr val="285096">
                    <a:alpha val="70000"/>
                  </a:srgbClr>
                </a:outerShdw>
              </a:effectLst>
              <a:latin typeface="Helvetica Neue Bold Condensed"/>
              <a:cs typeface="Helvetica Neue Bold Condensed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959" y="4715312"/>
            <a:ext cx="315581" cy="3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0" i="0">
                <a:solidFill>
                  <a:srgbClr val="000000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252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 title with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117206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4"/>
            <a:ext cx="8117206" cy="430887"/>
          </a:xfrm>
        </p:spPr>
        <p:txBody>
          <a:bodyPr wrap="square">
            <a:noAutofit/>
          </a:bodyPr>
          <a:lstStyle>
            <a:lvl1pPr>
              <a:defRPr b="0" i="0">
                <a:solidFill>
                  <a:srgbClr val="000000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1"/>
            <a:ext cx="8119872" cy="3228975"/>
          </a:xfrm>
        </p:spPr>
        <p:txBody>
          <a:bodyPr wrap="square">
            <a:noAutofit/>
          </a:bodyPr>
          <a:lstStyle>
            <a:lvl1pPr>
              <a:defRPr>
                <a:solidFill>
                  <a:srgbClr val="5373CA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0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60105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329184" y="1188720"/>
            <a:ext cx="4030662" cy="3219769"/>
          </a:xfrm>
        </p:spPr>
        <p:txBody>
          <a:bodyPr/>
          <a:lstStyle>
            <a:lvl1pPr>
              <a:defRPr>
                <a:solidFill>
                  <a:srgbClr val="5373CA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7"/>
          </p:nvPr>
        </p:nvSpPr>
        <p:spPr>
          <a:xfrm>
            <a:off x="4568825" y="1188720"/>
            <a:ext cx="3878264" cy="3222624"/>
          </a:xfrm>
        </p:spPr>
        <p:txBody>
          <a:bodyPr/>
          <a:lstStyle>
            <a:lvl1pPr>
              <a:defRPr>
                <a:solidFill>
                  <a:srgbClr val="5373CA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705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, sub titl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568827" y="1188000"/>
            <a:ext cx="3878263" cy="3222441"/>
          </a:xfrm>
        </p:spPr>
        <p:txBody>
          <a:bodyPr anchor="ctr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 bwMode="black">
          <a:xfrm>
            <a:off x="329184" y="235063"/>
            <a:ext cx="8458200" cy="429768"/>
          </a:xfrm>
        </p:spPr>
        <p:txBody>
          <a:bodyPr/>
          <a:lstStyle>
            <a:lvl1pPr>
              <a:defRPr b="0" i="0">
                <a:solidFill>
                  <a:srgbClr val="000000"/>
                </a:solidFill>
                <a:latin typeface="Helvetica Neue Bold Condensed"/>
                <a:cs typeface="Helvetica Neue Bold Condensed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9184" y="1188720"/>
            <a:ext cx="4011612" cy="3219768"/>
          </a:xfrm>
        </p:spPr>
        <p:txBody>
          <a:bodyPr/>
          <a:lstStyle>
            <a:lvl1pPr>
              <a:defRPr>
                <a:solidFill>
                  <a:srgbClr val="5373CA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29184" y="751390"/>
            <a:ext cx="8460105" cy="276999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i="1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1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3560248"/>
          </a:xfrm>
          <a:prstGeom prst="rect">
            <a:avLst/>
          </a:prstGeom>
        </p:spPr>
        <p:txBody>
          <a:bodyPr/>
          <a:lstStyle>
            <a:lvl1pPr marL="95250" indent="-95250">
              <a:tabLst/>
              <a:defRPr/>
            </a:lvl1pPr>
            <a:lvl2pPr marL="333375" indent="-166688">
              <a:buClr>
                <a:schemeClr val="accent3"/>
              </a:buClr>
              <a:buFont typeface="LucidaGrande" charset="0"/>
              <a:buChar char="●"/>
              <a:tabLst/>
              <a:defRPr/>
            </a:lvl2pPr>
            <a:lvl3pPr marL="400050" indent="-133350">
              <a:buClr>
                <a:schemeClr val="accent3"/>
              </a:buClr>
              <a:buFont typeface="LucidaGrande" charset="0"/>
              <a:buChar char="⁃"/>
              <a:tabLst/>
              <a:defRPr/>
            </a:lvl3pPr>
            <a:lvl4pPr marL="501254" indent="-146447">
              <a:buClr>
                <a:schemeClr val="accent3"/>
              </a:buClr>
              <a:buFont typeface="LucidaGrande" charset="0"/>
              <a:buChar char="▪"/>
              <a:tabLst/>
              <a:defRPr/>
            </a:lvl4pPr>
            <a:lvl5pPr marL="567929" indent="-113110">
              <a:buClr>
                <a:schemeClr val="accent3"/>
              </a:buClr>
              <a:buFont typeface="LucidaGrande" charset="0"/>
              <a:buChar char="‣"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442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29184" y="235064"/>
            <a:ext cx="812323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 bwMode="black">
          <a:xfrm>
            <a:off x="329184" y="1188720"/>
            <a:ext cx="8119872" cy="32197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9" name="TextBox 8"/>
          <p:cNvSpPr txBox="1"/>
          <p:nvPr/>
        </p:nvSpPr>
        <p:spPr>
          <a:xfrm>
            <a:off x="444501" y="4758175"/>
            <a:ext cx="8012545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dirty="0" smtClean="0">
                <a:solidFill>
                  <a:srgbClr val="285096"/>
                </a:solidFill>
                <a:latin typeface="Helvetica Neue"/>
                <a:cs typeface="Helvetica Neue"/>
              </a:rPr>
              <a:t>  VLDB 2017</a:t>
            </a:r>
            <a:r>
              <a:rPr lang="en-US" sz="900" b="0" i="0" dirty="0" smtClean="0">
                <a:solidFill>
                  <a:srgbClr val="285096"/>
                </a:solidFill>
                <a:latin typeface="Helvetica Neue"/>
                <a:cs typeface="Helvetica Neue"/>
              </a:rPr>
              <a:t> tutorial</a:t>
            </a:r>
          </a:p>
        </p:txBody>
      </p:sp>
      <p:sp>
        <p:nvSpPr>
          <p:cNvPr id="8" name="TextBox 7"/>
          <p:cNvSpPr txBox="1"/>
          <p:nvPr/>
        </p:nvSpPr>
        <p:spPr bwMode="gray">
          <a:xfrm>
            <a:off x="329184" y="4779391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1200" b="0" i="0" kern="1200" smtClean="0">
                <a:solidFill>
                  <a:srgbClr val="285096"/>
                </a:solidFill>
                <a:latin typeface="Helvetica Neue Medium"/>
                <a:ea typeface="+mn-ea"/>
                <a:cs typeface="Helvetica Neue"/>
              </a:rPr>
              <a:pPr marL="0" algn="l" defTabSz="914400" rtl="0" eaLnBrk="1" latinLnBrk="0" hangingPunct="1"/>
              <a:t>‹#›</a:t>
            </a:fld>
            <a:endParaRPr lang="en-US" sz="1200" b="0" i="0" kern="1200" dirty="0" smtClean="0">
              <a:solidFill>
                <a:srgbClr val="285096"/>
              </a:solidFill>
              <a:latin typeface="Helvetica Neue Medium"/>
              <a:ea typeface="+mn-ea"/>
              <a:cs typeface="Helvetica Neue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959" y="4715312"/>
            <a:ext cx="315581" cy="31558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20202" y="4735156"/>
            <a:ext cx="317362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  <p:pic>
        <p:nvPicPr>
          <p:cNvPr id="10" name="Picture 9" descr="7b3f47da.logo-dbtrento.png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600" y="4707467"/>
            <a:ext cx="1130300" cy="2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7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4" r:id="rId2"/>
    <p:sldLayoutId id="2147483833" r:id="rId3"/>
    <p:sldLayoutId id="2147483847" r:id="rId4"/>
    <p:sldLayoutId id="2147483837" r:id="rId5"/>
    <p:sldLayoutId id="2147483809" r:id="rId6"/>
    <p:sldLayoutId id="2147483823" r:id="rId7"/>
    <p:sldLayoutId id="2147483824" r:id="rId8"/>
    <p:sldLayoutId id="2147483848" r:id="rId9"/>
    <p:sldLayoutId id="2147483849" r:id="rId10"/>
    <p:sldLayoutId id="2147483850" r:id="rId11"/>
    <p:sldLayoutId id="214748385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GB" sz="2800" b="0" i="0" kern="1200" dirty="0" smtClean="0">
          <a:solidFill>
            <a:srgbClr val="000000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/>
        <a:buNone/>
        <a:defRPr sz="1800" b="1" i="0" kern="1200">
          <a:solidFill>
            <a:srgbClr val="5373CA"/>
          </a:solidFill>
          <a:latin typeface="Helvetica Neue"/>
          <a:ea typeface="+mn-ea"/>
          <a:cs typeface="Helvetica Neue"/>
        </a:defRPr>
      </a:lvl1pPr>
      <a:lvl2pPr marL="0" indent="0" algn="l" defTabSz="430213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Lucida Grande"/>
        <a:buNone/>
        <a:defRPr sz="1600" b="0" i="0" kern="1200">
          <a:solidFill>
            <a:srgbClr val="000000"/>
          </a:solidFill>
          <a:latin typeface="Helvetica Neue"/>
          <a:ea typeface="+mn-ea"/>
          <a:cs typeface="Helvetica Neue"/>
        </a:defRPr>
      </a:lvl2pPr>
      <a:lvl3pPr marL="169863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defRPr sz="1400" b="0" i="0" kern="1200">
          <a:solidFill>
            <a:srgbClr val="000000"/>
          </a:solidFill>
          <a:latin typeface="Helvetica Neue"/>
          <a:ea typeface="+mn-ea"/>
          <a:cs typeface="Helvetica Neue"/>
        </a:defRPr>
      </a:lvl3pPr>
      <a:lvl4pPr marL="341313" indent="-180975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80000"/>
        <a:buFont typeface="HP Simplified" pitchFamily="34" charset="0"/>
        <a:buChar char="–"/>
        <a:defRPr lang="en-US" sz="1400" b="0" i="0" kern="1200" dirty="0" smtClean="0">
          <a:solidFill>
            <a:srgbClr val="000000"/>
          </a:solidFill>
          <a:latin typeface="Helvetica Neue"/>
          <a:ea typeface="+mn-ea"/>
          <a:cs typeface="Helvetica Neue"/>
        </a:defRPr>
      </a:lvl4pPr>
      <a:lvl5pPr marL="469900" indent="-15081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tabLst/>
        <a:defRPr sz="1400" b="0" i="0" kern="1200">
          <a:solidFill>
            <a:srgbClr val="000000"/>
          </a:solidFill>
          <a:latin typeface="Helvetica Neue"/>
          <a:ea typeface="+mn-ea"/>
          <a:cs typeface="Helvetica Neue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329184" y="235064"/>
            <a:ext cx="812323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 bwMode="black">
          <a:xfrm>
            <a:off x="329184" y="1188720"/>
            <a:ext cx="8119872" cy="32197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959" y="4715312"/>
            <a:ext cx="315581" cy="31558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44501" y="4738719"/>
            <a:ext cx="8012545" cy="22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smtClean="0">
                <a:solidFill>
                  <a:srgbClr val="285096"/>
                </a:solidFill>
                <a:latin typeface="Helvetica Neue"/>
                <a:cs typeface="Helvetica Neue"/>
              </a:rPr>
              <a:t>   VLDB </a:t>
            </a:r>
            <a:r>
              <a:rPr lang="en-US" sz="900" b="1" i="0" dirty="0" smtClean="0">
                <a:solidFill>
                  <a:srgbClr val="285096"/>
                </a:solidFill>
                <a:latin typeface="Helvetica Neue"/>
                <a:cs typeface="Helvetica Neue"/>
              </a:rPr>
              <a:t>2017</a:t>
            </a:r>
            <a:r>
              <a:rPr lang="en-US" sz="900" b="0" i="0" dirty="0" smtClean="0">
                <a:solidFill>
                  <a:srgbClr val="285096"/>
                </a:solidFill>
                <a:latin typeface="Helvetica Neue"/>
                <a:cs typeface="Helvetica Neue"/>
              </a:rPr>
              <a:t> tutorial</a:t>
            </a:r>
          </a:p>
        </p:txBody>
      </p:sp>
      <p:sp>
        <p:nvSpPr>
          <p:cNvPr id="13" name="TextBox 12"/>
          <p:cNvSpPr txBox="1"/>
          <p:nvPr userDrawn="1"/>
        </p:nvSpPr>
        <p:spPr bwMode="gray">
          <a:xfrm>
            <a:off x="329184" y="4779391"/>
            <a:ext cx="323009" cy="149332"/>
          </a:xfrm>
          <a:prstGeom prst="rect">
            <a:avLst/>
          </a:prstGeom>
        </p:spPr>
        <p:txBody>
          <a:bodyPr vert="horz" wrap="none" lIns="0" tIns="45720" rIns="91440" bIns="45720" rtlCol="0" anchor="ctr">
            <a:noAutofit/>
          </a:bodyPr>
          <a:lstStyle/>
          <a:p>
            <a:pPr marL="0" algn="l" defTabSz="914400" rtl="0" eaLnBrk="1" latinLnBrk="0" hangingPunct="1"/>
            <a:fld id="{6C5AF65D-6854-49AF-ABC5-48B5BA0EA842}" type="slidenum">
              <a:rPr lang="en-US" sz="1200" b="0" i="0" kern="1200" smtClean="0">
                <a:solidFill>
                  <a:srgbClr val="285096"/>
                </a:solidFill>
                <a:latin typeface="Helvetica Neue Medium"/>
                <a:ea typeface="+mn-ea"/>
                <a:cs typeface="Helvetica Neue"/>
              </a:rPr>
              <a:pPr marL="0" algn="l" defTabSz="914400" rtl="0" eaLnBrk="1" latinLnBrk="0" hangingPunct="1"/>
              <a:t>‹#›</a:t>
            </a:fld>
            <a:endParaRPr lang="en-US" sz="1200" b="0" i="0" kern="1200" dirty="0" smtClean="0">
              <a:solidFill>
                <a:srgbClr val="285096"/>
              </a:solidFill>
              <a:latin typeface="Helvetica Neue Medium"/>
              <a:ea typeface="+mn-ea"/>
              <a:cs typeface="Helvetica Neu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16455" y="4767263"/>
            <a:ext cx="319859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</a:lstStyle>
          <a:p>
            <a:r>
              <a:rPr lang="en-US" dirty="0" smtClean="0"/>
              <a:t>D. </a:t>
            </a:r>
            <a:r>
              <a:rPr lang="en-US" dirty="0" err="1" smtClean="0"/>
              <a:t>Mottin</a:t>
            </a:r>
            <a:r>
              <a:rPr lang="en-US" dirty="0" smtClean="0"/>
              <a:t>, M. </a:t>
            </a:r>
            <a:r>
              <a:rPr lang="en-US" dirty="0" err="1" smtClean="0"/>
              <a:t>Lissandrini</a:t>
            </a:r>
            <a:r>
              <a:rPr lang="en-US" dirty="0" smtClean="0"/>
              <a:t>, T. </a:t>
            </a:r>
            <a:r>
              <a:rPr lang="en-US" dirty="0" err="1" smtClean="0"/>
              <a:t>Palpanas</a:t>
            </a:r>
            <a:r>
              <a:rPr lang="en-US" dirty="0" smtClean="0"/>
              <a:t>, Y. </a:t>
            </a:r>
            <a:r>
              <a:rPr lang="en-US" dirty="0" err="1" smtClean="0"/>
              <a:t>Velegrakis</a:t>
            </a:r>
            <a:endParaRPr lang="en-US" dirty="0"/>
          </a:p>
        </p:txBody>
      </p:sp>
      <p:pic>
        <p:nvPicPr>
          <p:cNvPr id="10" name="Picture 9" descr="7b3f47da.logo-dbtrento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1600" y="4707467"/>
            <a:ext cx="1130300" cy="2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015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spcAft>
          <a:spcPts val="0"/>
        </a:spcAft>
        <a:buNone/>
        <a:defRPr lang="en-GB" sz="2800" b="0" i="0" kern="1200" dirty="0" smtClean="0">
          <a:solidFill>
            <a:srgbClr val="000000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Arial"/>
        <a:buNone/>
        <a:defRPr sz="1800" b="1" i="0" kern="1200">
          <a:solidFill>
            <a:srgbClr val="5373CA"/>
          </a:solidFill>
          <a:latin typeface="Helvetica Neue"/>
          <a:ea typeface="+mn-ea"/>
          <a:cs typeface="Helvetica Neue"/>
        </a:defRPr>
      </a:lvl1pPr>
      <a:lvl2pPr marL="0" indent="0" algn="l" defTabSz="430213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100000"/>
        <a:buFont typeface="Lucida Grande"/>
        <a:buNone/>
        <a:defRPr sz="1600" b="0" i="0" kern="1200">
          <a:solidFill>
            <a:srgbClr val="000000"/>
          </a:solidFill>
          <a:latin typeface="Helvetica Neue"/>
          <a:ea typeface="+mn-ea"/>
          <a:cs typeface="Helvetica Neue"/>
        </a:defRPr>
      </a:lvl2pPr>
      <a:lvl3pPr marL="169863" indent="-16986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defRPr sz="1400" b="0" i="0" kern="1200">
          <a:solidFill>
            <a:srgbClr val="000000"/>
          </a:solidFill>
          <a:latin typeface="Helvetica Neue"/>
          <a:ea typeface="+mn-ea"/>
          <a:cs typeface="Helvetica Neue"/>
        </a:defRPr>
      </a:lvl3pPr>
      <a:lvl4pPr marL="341313" indent="-180975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SzPct val="80000"/>
        <a:buFont typeface="HP Simplified" pitchFamily="34" charset="0"/>
        <a:buChar char="–"/>
        <a:defRPr lang="en-US" sz="1400" b="0" i="0" kern="1200" dirty="0" smtClean="0">
          <a:solidFill>
            <a:srgbClr val="000000"/>
          </a:solidFill>
          <a:latin typeface="Helvetica Neue"/>
          <a:ea typeface="+mn-ea"/>
          <a:cs typeface="Helvetica Neue"/>
        </a:defRPr>
      </a:lvl4pPr>
      <a:lvl5pPr marL="469900" indent="-150813" algn="l" defTabSz="4572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HP Simplified" pitchFamily="34" charset="0"/>
        <a:buChar char="•"/>
        <a:tabLst/>
        <a:defRPr sz="1400" b="0" i="0" kern="1200">
          <a:solidFill>
            <a:srgbClr val="000000"/>
          </a:solidFill>
          <a:latin typeface="Helvetica Neue"/>
          <a:ea typeface="+mn-ea"/>
          <a:cs typeface="Helvetica Neue"/>
        </a:defRPr>
      </a:lvl5pPr>
      <a:lvl6pPr marL="2286000" indent="0" algn="l" defTabSz="457200" rtl="0" eaLnBrk="1" latinLnBrk="0" hangingPunct="1">
        <a:lnSpc>
          <a:spcPts val="2500"/>
        </a:lnSpc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tif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6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7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8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tiff"/><Relationship Id="rId3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7" Type="http://schemas.openxmlformats.org/officeDocument/2006/relationships/image" Target="../media/image43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5" Type="http://schemas.openxmlformats.org/officeDocument/2006/relationships/image" Target="../media/image50.png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i.unitn.it/~lissandrini/index.html" TargetMode="External"/><Relationship Id="rId4" Type="http://schemas.openxmlformats.org/officeDocument/2006/relationships/hyperlink" Target="https://velgias.github.io/" TargetMode="External"/><Relationship Id="rId5" Type="http://schemas.openxmlformats.org/officeDocument/2006/relationships/hyperlink" Target="http://www.mi.parisdescartes.fr/~themisp/" TargetMode="External"/><Relationship Id="rId6" Type="http://schemas.openxmlformats.org/officeDocument/2006/relationships/image" Target="../media/image6.jpg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hpi.de/en/mueller/team/davide-mottin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../media/image51.tiff"/><Relationship Id="rId6" Type="http://schemas.openxmlformats.org/officeDocument/2006/relationships/image" Target="NULL"/><Relationship Id="rId7" Type="http://schemas.openxmlformats.org/officeDocument/2006/relationships/image" Target="NULL"/><Relationship Id="rId8" Type="http://schemas.openxmlformats.org/officeDocument/2006/relationships/image" Target="NULL"/><Relationship Id="rId1" Type="http://schemas.openxmlformats.org/officeDocument/2006/relationships/slideLayout" Target="../slideLayouts/slideLayout10.xml"/><Relationship Id="rId2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4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4.tiff"/><Relationship Id="rId5" Type="http://schemas.openxmlformats.org/officeDocument/2006/relationships/image" Target="NULL"/><Relationship Id="rId6" Type="http://schemas.openxmlformats.org/officeDocument/2006/relationships/image" Target="../media/image57.png"/><Relationship Id="rId7" Type="http://schemas.microsoft.com/office/2007/relationships/hdphoto" Target="../media/hdphoto1.wdp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NULL"/><Relationship Id="rId3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png"/><Relationship Id="rId3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tiff"/><Relationship Id="rId3" Type="http://schemas.openxmlformats.org/officeDocument/2006/relationships/image" Target="../media/image6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4.tiff"/><Relationship Id="rId3" Type="http://schemas.openxmlformats.org/officeDocument/2006/relationships/image" Target="../media/image6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NUL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9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64.png"/><Relationship Id="rId5" Type="http://schemas.openxmlformats.org/officeDocument/2006/relationships/image" Target="NULL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2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6" Type="http://schemas.openxmlformats.org/officeDocument/2006/relationships/image" Target="../media/image17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png"/><Relationship Id="rId3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NULL"/><Relationship Id="rId3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NUL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NUL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jpeg"/><Relationship Id="rId12" Type="http://schemas.openxmlformats.org/officeDocument/2006/relationships/image" Target="../media/image85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9" Type="http://schemas.openxmlformats.org/officeDocument/2006/relationships/image" Target="../media/image82.jpeg"/><Relationship Id="rId10" Type="http://schemas.openxmlformats.org/officeDocument/2006/relationships/image" Target="../media/image8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80.jpeg"/><Relationship Id="rId5" Type="http://schemas.openxmlformats.org/officeDocument/2006/relationships/image" Target="../media/image79.jpeg"/><Relationship Id="rId6" Type="http://schemas.openxmlformats.org/officeDocument/2006/relationships/image" Target="../media/image76.jpeg"/><Relationship Id="rId7" Type="http://schemas.openxmlformats.org/officeDocument/2006/relationships/image" Target="../media/image86.jpeg"/><Relationship Id="rId8" Type="http://schemas.openxmlformats.org/officeDocument/2006/relationships/image" Target="../media/image87.jpeg"/><Relationship Id="rId9" Type="http://schemas.openxmlformats.org/officeDocument/2006/relationships/image" Target="../media/image88.jpeg"/><Relationship Id="rId10" Type="http://schemas.openxmlformats.org/officeDocument/2006/relationships/image" Target="../media/image89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tiff"/><Relationship Id="rId5" Type="http://schemas.openxmlformats.org/officeDocument/2006/relationships/image" Target="../media/image92.tif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microsoft.com/office/2007/relationships/hdphoto" Target="../media/hdphoto2.wdp"/><Relationship Id="rId10" Type="http://schemas.openxmlformats.org/officeDocument/2006/relationships/image" Target="../media/image99.png"/><Relationship Id="rId11" Type="http://schemas.microsoft.com/office/2007/relationships/hdphoto" Target="../media/hdphoto3.wdp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tiff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6.png"/><Relationship Id="rId20" Type="http://schemas.openxmlformats.org/officeDocument/2006/relationships/image" Target="../media/image117.png"/><Relationship Id="rId21" Type="http://schemas.openxmlformats.org/officeDocument/2006/relationships/image" Target="../media/image118.png"/><Relationship Id="rId22" Type="http://schemas.openxmlformats.org/officeDocument/2006/relationships/image" Target="../media/image119.png"/><Relationship Id="rId23" Type="http://schemas.openxmlformats.org/officeDocument/2006/relationships/image" Target="../media/image93.png"/><Relationship Id="rId24" Type="http://schemas.openxmlformats.org/officeDocument/2006/relationships/image" Target="../media/image120.png"/><Relationship Id="rId25" Type="http://schemas.openxmlformats.org/officeDocument/2006/relationships/image" Target="../media/image121.png"/><Relationship Id="rId26" Type="http://schemas.openxmlformats.org/officeDocument/2006/relationships/image" Target="../media/image122.png"/><Relationship Id="rId27" Type="http://schemas.openxmlformats.org/officeDocument/2006/relationships/image" Target="../media/image123.png"/><Relationship Id="rId28" Type="http://schemas.openxmlformats.org/officeDocument/2006/relationships/image" Target="../media/image124.png"/><Relationship Id="rId29" Type="http://schemas.openxmlformats.org/officeDocument/2006/relationships/image" Target="../media/image125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4" Type="http://schemas.openxmlformats.org/officeDocument/2006/relationships/image" Target="../media/image111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7" Type="http://schemas.openxmlformats.org/officeDocument/2006/relationships/image" Target="../media/image114.png"/><Relationship Id="rId18" Type="http://schemas.openxmlformats.org/officeDocument/2006/relationships/image" Target="../media/image115.png"/><Relationship Id="rId19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7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8.emf"/><Relationship Id="rId3" Type="http://schemas.openxmlformats.org/officeDocument/2006/relationships/image" Target="NUL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4" Type="http://schemas.openxmlformats.org/officeDocument/2006/relationships/image" Target="../media/image130.emf"/><Relationship Id="rId5" Type="http://schemas.openxmlformats.org/officeDocument/2006/relationships/image" Target="../media/image131.emf"/><Relationship Id="rId6" Type="http://schemas.openxmlformats.org/officeDocument/2006/relationships/image" Target="../media/image127.emf"/><Relationship Id="rId7" Type="http://schemas.openxmlformats.org/officeDocument/2006/relationships/image" Target="../media/image132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6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6" Type="http://schemas.openxmlformats.org/officeDocument/2006/relationships/image" Target="../media/image134.tiff"/><Relationship Id="rId7" Type="http://schemas.openxmlformats.org/officeDocument/2006/relationships/image" Target="../media/image135.tiff"/><Relationship Id="rId8" Type="http://schemas.openxmlformats.org/officeDocument/2006/relationships/image" Target="../media/image136.tiff"/><Relationship Id="rId9" Type="http://schemas.openxmlformats.org/officeDocument/2006/relationships/image" Target="../media/image137.tiff"/><Relationship Id="rId10" Type="http://schemas.openxmlformats.org/officeDocument/2006/relationships/image" Target="../media/image138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1" Type="http://schemas.openxmlformats.org/officeDocument/2006/relationships/slideLayout" Target="../slideLayouts/slideLayout10.xml"/><Relationship Id="rId2" Type="http://schemas.openxmlformats.org/officeDocument/2006/relationships/image" Target="NUL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tif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2.xml"/><Relationship Id="rId3" Type="http://schemas.openxmlformats.org/officeDocument/2006/relationships/image" Target="NUL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../media/image140.png"/><Relationship Id="rId1" Type="http://schemas.openxmlformats.org/officeDocument/2006/relationships/slideLayout" Target="../slideLayouts/slideLayout10.xml"/><Relationship Id="rId2" Type="http://schemas.openxmlformats.org/officeDocument/2006/relationships/image" Target="NUL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1.tiff"/><Relationship Id="rId3" Type="http://schemas.openxmlformats.org/officeDocument/2006/relationships/image" Target="../media/image14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NUL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tiff"/><Relationship Id="rId5" Type="http://schemas.openxmlformats.org/officeDocument/2006/relationships/image" Target="../media/image31.tiff"/><Relationship Id="rId6" Type="http://schemas.openxmlformats.org/officeDocument/2006/relationships/image" Target="../media/image32.tiff"/><Relationship Id="rId7" Type="http://schemas.openxmlformats.org/officeDocument/2006/relationships/image" Target="../media/image33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jpeg"/><Relationship Id="rId5" Type="http://schemas.openxmlformats.org/officeDocument/2006/relationships/image" Target="../media/image147.jpeg"/><Relationship Id="rId6" Type="http://schemas.openxmlformats.org/officeDocument/2006/relationships/comments" Target="../comments/comment1.xml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4" Type="http://schemas.openxmlformats.org/officeDocument/2006/relationships/image" Target="../media/image149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iff"/><Relationship Id="rId4" Type="http://schemas.openxmlformats.org/officeDocument/2006/relationships/image" Target="../media/image152.tiff"/><Relationship Id="rId5" Type="http://schemas.openxmlformats.org/officeDocument/2006/relationships/image" Target="../media/image153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249" y="2298572"/>
            <a:ext cx="6858000" cy="120648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50800" dir="5400000" algn="tl" rotWithShape="0">
                    <a:srgbClr val="3250A0">
                      <a:alpha val="99000"/>
                    </a:srgbClr>
                  </a:outerShdw>
                </a:effectLst>
              </a:rPr>
              <a:t>New Trends on Exploratory Methods for Data Analytics</a:t>
            </a:r>
            <a:endParaRPr lang="en-US" dirty="0">
              <a:effectLst>
                <a:outerShdw blurRad="50800" dist="50800" dir="5400000" algn="tl" rotWithShape="0">
                  <a:srgbClr val="3250A0">
                    <a:alpha val="99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2249" y="3601237"/>
            <a:ext cx="7053750" cy="914400"/>
          </a:xfrm>
        </p:spPr>
        <p:txBody>
          <a:bodyPr/>
          <a:lstStyle/>
          <a:p>
            <a:r>
              <a:rPr lang="en-US" b="1" dirty="0" smtClean="0"/>
              <a:t>Davide Mottin, Matteo </a:t>
            </a:r>
            <a:r>
              <a:rPr lang="en-US" b="1" dirty="0" err="1" smtClean="0"/>
              <a:t>Lissandrini</a:t>
            </a:r>
            <a:r>
              <a:rPr lang="en-US" dirty="0" smtClean="0"/>
              <a:t>, </a:t>
            </a:r>
          </a:p>
          <a:p>
            <a:r>
              <a:rPr lang="en-US" dirty="0" err="1" smtClean="0"/>
              <a:t>Yannis</a:t>
            </a:r>
            <a:r>
              <a:rPr lang="en-US" dirty="0" smtClean="0"/>
              <a:t> </a:t>
            </a:r>
            <a:r>
              <a:rPr lang="en-US" dirty="0" err="1" smtClean="0"/>
              <a:t>Velegrakis</a:t>
            </a:r>
            <a:r>
              <a:rPr lang="en-US" dirty="0" smtClean="0"/>
              <a:t>, Themis </a:t>
            </a:r>
            <a:r>
              <a:rPr lang="en-US" dirty="0" err="1" smtClean="0"/>
              <a:t>Palpanas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97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perspective: Query-by-example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0719" y="296619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dirty="0" err="1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Zloof</a:t>
            </a:r>
            <a:r>
              <a:rPr lang="en-US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 et al. 1975]</a:t>
            </a:r>
            <a:endParaRPr lang="en-US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27518"/>
              </p:ext>
            </p:extLst>
          </p:nvPr>
        </p:nvGraphicFramePr>
        <p:xfrm>
          <a:off x="1354665" y="1671999"/>
          <a:ext cx="6096001" cy="13307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0535"/>
                <a:gridCol w="838200"/>
                <a:gridCol w="1109133"/>
                <a:gridCol w="1159934"/>
                <a:gridCol w="1092199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Name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Stars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Diameter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 smtClean="0">
                          <a:latin typeface="Helvetica Neue Regular" charset="0"/>
                        </a:rPr>
                        <a:t>Black</a:t>
                      </a:r>
                      <a:r>
                        <a:rPr lang="en-US" sz="1600" b="0" i="0" baseline="0" dirty="0" err="1" smtClean="0">
                          <a:latin typeface="Helvetica Neue Regular" charset="0"/>
                        </a:rPr>
                        <a:t>_hole</a:t>
                      </a:r>
                      <a:endParaRPr lang="en-US" sz="20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Color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Life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0813"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P._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&gt; 10B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&gt;100k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TRUE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Helvetica Neue Regular" charset="0"/>
                        </a:rPr>
                        <a:t>&lt;180k</a:t>
                      </a:r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Helvetica Neue Regular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74157" y="1055183"/>
            <a:ext cx="554681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Specify 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a query by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example 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tables, or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skeletons.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2291" y="3250256"/>
            <a:ext cx="3471842" cy="90593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Intuitive GUI for simple queries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SQL not required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127456" y="3250256"/>
            <a:ext cx="3318934" cy="90593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Helvetica Neue Regular" charset="0"/>
              </a:rPr>
              <a:t>Restricted to SQL semantics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Helvetica Neue Regular" charset="0"/>
              </a:rPr>
              <a:t>Not example-based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2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10263" y="273842"/>
            <a:ext cx="3154906" cy="47672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ADOPT HETEROGENEITY</a:t>
            </a:r>
            <a:r>
              <a:rPr lang="en-US" sz="32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b="1" dirty="0">
                <a:solidFill>
                  <a:schemeClr val="tx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N</a:t>
            </a:r>
            <a:r>
              <a:rPr lang="en-US" sz="2000" b="1" dirty="0" smtClean="0">
                <a:solidFill>
                  <a:schemeClr val="tx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eed for solutions that </a:t>
            </a:r>
            <a:br>
              <a:rPr lang="en-US" sz="2000" b="1" dirty="0" smtClean="0">
                <a:solidFill>
                  <a:schemeClr val="tx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operate across different models</a:t>
            </a:r>
            <a:b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operate on heterogeneous </a:t>
            </a:r>
            <a:r>
              <a:rPr lang="en-US" sz="2000" dirty="0" err="1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datastores</a:t>
            </a:r>
            <a:r>
              <a:rPr lang="en-US"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sz="40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7073" y="4767262"/>
            <a:ext cx="4303274" cy="27384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D. Mottin, M. Lissandrini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886" r="-32886"/>
          <a:stretch/>
        </p:blipFill>
        <p:spPr>
          <a:xfrm>
            <a:off x="0" y="0"/>
            <a:ext cx="84751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5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5" y="231775"/>
            <a:ext cx="4385865" cy="4482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675" y="4213620"/>
            <a:ext cx="1802096" cy="389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“The Context of Mobile Interaction”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– </a:t>
            </a:r>
            <a:r>
              <a:rPr lang="en-US" sz="8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Nadav</a:t>
            </a:r>
            <a:r>
              <a:rPr lang="en-US" sz="8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8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charset="0"/>
                <a:ea typeface="Georgia" charset="0"/>
                <a:cs typeface="Georgia" charset="0"/>
              </a:rPr>
              <a:t>Savio</a:t>
            </a:r>
            <a:endParaRPr lang="en-US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0263" y="769352"/>
            <a:ext cx="2925906" cy="3241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28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PERSONALIZATION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2000" b="1" dirty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etter understand user needs</a:t>
            </a:r>
          </a:p>
          <a:p>
            <a:pPr defTabSz="430213">
              <a:spcAft>
                <a:spcPts val="400"/>
              </a:spcAft>
              <a:buSzPct val="100000"/>
            </a:pPr>
            <a:endParaRPr lang="en-US" sz="20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Meta-data and User Profiles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exploit </a:t>
            </a:r>
            <a:r>
              <a:rPr lang="en-US" sz="2000" i="1" dirty="0">
                <a:latin typeface="Helvetica Neue" charset="0"/>
                <a:ea typeface="Helvetica Neue" charset="0"/>
                <a:cs typeface="Helvetica Neue" charset="0"/>
              </a:rPr>
              <a:t>query log, prior </a:t>
            </a:r>
            <a:r>
              <a:rPr lang="en-US" sz="2000" i="1" dirty="0" smtClean="0">
                <a:latin typeface="Helvetica Neue" charset="0"/>
                <a:ea typeface="Helvetica Neue" charset="0"/>
                <a:cs typeface="Helvetica Neue" charset="0"/>
              </a:rPr>
              <a:t>searches, user context</a:t>
            </a:r>
            <a:endParaRPr lang="en-US" sz="2000" i="1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endParaRPr lang="en-US" sz="20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820202" y="4754612"/>
            <a:ext cx="3173621" cy="274637"/>
          </a:xfrm>
        </p:spPr>
        <p:txBody>
          <a:bodyPr/>
          <a:lstStyle/>
          <a:p>
            <a:pPr algn="ctr"/>
            <a:r>
              <a:rPr lang="en-US" sz="900" b="0" dirty="0"/>
              <a:t>D. </a:t>
            </a:r>
            <a:r>
              <a:rPr lang="en-US" sz="900" b="0" dirty="0" err="1"/>
              <a:t>Mottin</a:t>
            </a:r>
            <a:r>
              <a:rPr lang="en-US" sz="900" b="0" dirty="0"/>
              <a:t>, M. </a:t>
            </a:r>
            <a:r>
              <a:rPr lang="en-US" sz="900" b="0" dirty="0" err="1"/>
              <a:t>Lissandrini</a:t>
            </a:r>
            <a:r>
              <a:rPr lang="en-US" sz="900" b="0" dirty="0"/>
              <a:t>, T. </a:t>
            </a:r>
            <a:r>
              <a:rPr lang="en-US" sz="900" b="0" dirty="0" err="1"/>
              <a:t>Palpanas</a:t>
            </a:r>
            <a:r>
              <a:rPr lang="en-US" sz="900" b="0" dirty="0"/>
              <a:t>, Y. </a:t>
            </a:r>
            <a:r>
              <a:rPr lang="en-US" sz="900" b="0" dirty="0" err="1"/>
              <a:t>Velegrakis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4282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r="18810" b="9092"/>
          <a:stretch/>
        </p:blipFill>
        <p:spPr>
          <a:xfrm>
            <a:off x="0" y="11"/>
            <a:ext cx="5529834" cy="51434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10263" y="231775"/>
            <a:ext cx="2909887" cy="34766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DEMOCRATIZATION</a:t>
            </a:r>
            <a:r>
              <a:rPr lang="en-US" sz="20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/>
            </a:r>
            <a:br>
              <a:rPr lang="en-US" sz="20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easy access to data </a:t>
            </a:r>
            <a:br>
              <a:rPr lang="en-US" sz="24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tools </a:t>
            </a:r>
            <a:r>
              <a:rPr lang="en-US" sz="2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that work on </a:t>
            </a: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commodity</a:t>
            </a:r>
            <a:b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hardware, mobile devices</a:t>
            </a:r>
            <a:b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8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data-exploration for </a:t>
            </a:r>
            <a:r>
              <a:rPr lang="en-US" sz="2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everyday </a:t>
            </a: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use-cases</a:t>
            </a:r>
            <a:endParaRPr lang="en-US" sz="23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2"/>
            <a:ext cx="30861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 Mottin, M. Lissandrini</a:t>
            </a:r>
          </a:p>
        </p:txBody>
      </p:sp>
    </p:spTree>
    <p:extLst>
      <p:ext uri="{BB962C8B-B14F-4D97-AF65-F5344CB8AC3E}">
        <p14:creationId xmlns:p14="http://schemas.microsoft.com/office/powerpoint/2010/main" val="63199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r="12541" b="1944"/>
          <a:stretch/>
        </p:blipFill>
        <p:spPr>
          <a:xfrm>
            <a:off x="0" y="-147117"/>
            <a:ext cx="5688013" cy="52906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10263" y="231775"/>
            <a:ext cx="3233737" cy="4662488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INTERACTIVITY </a:t>
            </a:r>
            <a:r>
              <a:rPr lang="en-US" sz="4000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b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gradually understand </a:t>
            </a:r>
            <a:b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user </a:t>
            </a:r>
            <a:r>
              <a:rPr lang="en-US" sz="2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need</a:t>
            </a:r>
            <a:br>
              <a:rPr lang="en-US" sz="2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9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ADAPTIVITY</a:t>
            </a:r>
            <a:r>
              <a:rPr lang="en-US" sz="18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build </a:t>
            </a:r>
            <a:r>
              <a:rPr lang="en-US" sz="2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indexes and </a:t>
            </a: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data</a:t>
            </a:r>
            <a:b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structures on-the-go</a:t>
            </a:r>
            <a:b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sz="23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2"/>
            <a:ext cx="30861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D. Mottin, M. Lissandrini</a:t>
            </a:r>
          </a:p>
        </p:txBody>
      </p:sp>
    </p:spTree>
    <p:extLst>
      <p:ext uri="{BB962C8B-B14F-4D97-AF65-F5344CB8AC3E}">
        <p14:creationId xmlns:p14="http://schemas.microsoft.com/office/powerpoint/2010/main" val="4155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8710"/>
          <a:stretch/>
        </p:blipFill>
        <p:spPr>
          <a:xfrm>
            <a:off x="-3455967" y="10"/>
            <a:ext cx="9143980" cy="514349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2"/>
            <a:ext cx="30861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D. Mottin, M. Lissandrini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0428" y="578594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endParaRPr lang="en-US" sz="1600" dirty="0" smtClean="0">
              <a:solidFill>
                <a:srgbClr val="000000"/>
              </a:solidFill>
              <a:latin typeface="HP Simplified" pitchFamily="34" charset="0"/>
              <a:cs typeface="HP Simplified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black">
          <a:xfrm>
            <a:off x="5910263" y="231775"/>
            <a:ext cx="3233737" cy="4662488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GB" sz="2800" b="0" i="0" kern="1200">
                <a:solidFill>
                  <a:srgbClr val="000000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NATARUAL 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defTabSz="914400">
              <a:lnSpc>
                <a:spcPct val="90000"/>
              </a:lnSpc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LANGUAGE </a:t>
            </a:r>
          </a:p>
          <a:p>
            <a:pPr defTabSz="914400">
              <a:lnSpc>
                <a:spcPct val="90000"/>
              </a:lnSpc>
            </a:pPr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INTERFACE</a:t>
            </a:r>
            <a:r>
              <a:rPr lang="en-US" sz="40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/>
            </a:r>
            <a:br>
              <a:rPr lang="en-US" sz="4000" b="1" dirty="0" smtClean="0">
                <a:solidFill>
                  <a:schemeClr val="tx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</a:br>
            <a: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br>
              <a:rPr lang="en-US" sz="19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2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flexible, vague, </a:t>
            </a:r>
            <a:endParaRPr lang="en-US" sz="23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914400">
              <a:lnSpc>
                <a:spcPct val="90000"/>
              </a:lnSpc>
            </a:pP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imprecise input</a:t>
            </a:r>
          </a:p>
          <a:p>
            <a:pPr defTabSz="914400">
              <a:lnSpc>
                <a:spcPct val="90000"/>
              </a:lnSpc>
            </a:pPr>
            <a:endParaRPr lang="en-US" sz="23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914400">
              <a:lnSpc>
                <a:spcPct val="90000"/>
              </a:lnSpc>
            </a:pPr>
            <a:endParaRPr lang="en-US" sz="23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914400">
              <a:lnSpc>
                <a:spcPct val="90000"/>
              </a:lnSpc>
            </a:pP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exploration </a:t>
            </a:r>
            <a:r>
              <a:rPr lang="en-US" sz="2300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through </a:t>
            </a:r>
            <a:endParaRPr lang="en-US" sz="2300" dirty="0" smtClean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914400">
              <a:lnSpc>
                <a:spcPct val="90000"/>
              </a:lnSpc>
            </a:pPr>
            <a:r>
              <a:rPr lang="en-US" sz="23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conversation</a:t>
            </a:r>
            <a:endParaRPr lang="en-US" sz="23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914400">
              <a:lnSpc>
                <a:spcPct val="90000"/>
              </a:lnSpc>
            </a:pPr>
            <a:endParaRPr lang="en-US" sz="23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3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721" y="950374"/>
            <a:ext cx="8575566" cy="626181"/>
          </a:xfrm>
        </p:spPr>
        <p:txBody>
          <a:bodyPr/>
          <a:lstStyle/>
          <a:p>
            <a:r>
              <a:rPr lang="en-US" sz="3600" dirty="0">
                <a:effectLst/>
              </a:rPr>
              <a:t>Example is always more </a:t>
            </a:r>
            <a:r>
              <a:rPr lang="en-US" sz="3600" dirty="0" smtClean="0">
                <a:effectLst/>
              </a:rPr>
              <a:t>efficacious than precept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7423" y="1690268"/>
            <a:ext cx="5148072" cy="649224"/>
          </a:xfrm>
        </p:spPr>
        <p:txBody>
          <a:bodyPr/>
          <a:lstStyle/>
          <a:p>
            <a:r>
              <a:rPr lang="en-US" b="1" dirty="0"/>
              <a:t>Samuel Johnson</a:t>
            </a:r>
            <a:r>
              <a:rPr lang="en-US" dirty="0"/>
              <a:t>, </a:t>
            </a:r>
            <a:r>
              <a:rPr lang="en-US" dirty="0" err="1"/>
              <a:t>Rasselas</a:t>
            </a:r>
            <a:r>
              <a:rPr lang="en-US" dirty="0"/>
              <a:t> (1759), Chapter 29.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37184" y="3878209"/>
            <a:ext cx="5682966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Slides: 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http://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j.mp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DataExplore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50" y="2643188"/>
            <a:ext cx="6762108" cy="9028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“</a:t>
            </a:r>
            <a:r>
              <a:rPr lang="en-US" sz="1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New </a:t>
            </a:r>
            <a:r>
              <a:rPr lang="en-US" sz="1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Trends on Exploratory Methods for Data Analytics</a:t>
            </a:r>
            <a:r>
              <a:rPr lang="en-US" sz="16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.” 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600" dirty="0" err="1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Davide</a:t>
            </a:r>
            <a:r>
              <a:rPr lang="en-US" sz="16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Mottin</a:t>
            </a:r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, Matteo </a:t>
            </a:r>
            <a:r>
              <a:rPr lang="en-US" sz="16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Lissandrini</a:t>
            </a:r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Yannis</a:t>
            </a:r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Velegrakis</a:t>
            </a:r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, Themis </a:t>
            </a:r>
            <a:r>
              <a:rPr lang="en-US" sz="1600" dirty="0" err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Palpanas</a:t>
            </a:r>
            <a:r>
              <a:rPr lang="en-US" sz="16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  <a:endParaRPr lang="en-US" sz="1600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400" i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Proceedings </a:t>
            </a:r>
            <a:r>
              <a:rPr lang="en-US" sz="1400" i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of the Conference in Very Large Databases (PVLDB), 10(12), 2017</a:t>
            </a:r>
            <a:endParaRPr lang="en-US" sz="1400" i="1" dirty="0" smtClean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2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536992"/>
          </a:xfrm>
        </p:spPr>
        <p:txBody>
          <a:bodyPr/>
          <a:lstStyle/>
          <a:p>
            <a:r>
              <a:rPr lang="en-US" dirty="0" smtClean="0"/>
              <a:t>We would like to thank the authors of the papers who kindly provided us the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D. Mottin, M. Lissandrini, T. Palpanas, Y. Velegrakis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184" y="1861533"/>
            <a:ext cx="8471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Angela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Bonifati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Radu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Ciucianu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Marcelo Arenas, Gonzalo Diaz,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Egor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Kostylev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Yaacov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Weiss, Sarah Cohen,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Fotis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Psallidas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Li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Hao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Chan Chee Yong,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Ilaria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Bordino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Mohamed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Yakout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Kris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Ganjam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Kaushik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Chakrabati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Thibault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Sellam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Rohit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Singh, Maeda Hanafi, Marcin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Sydow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Mingzhu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Zhu, Yoshiharu Ishikawa, Daniel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Deutch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Nandish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Jayaram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Bryan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Perozzi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Kiriaki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Dimitriadou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 smtClean="0"/>
              <a:t>Yifei</a:t>
            </a:r>
            <a:r>
              <a:rPr lang="en-US" sz="1600" dirty="0" smtClean="0"/>
              <a:t> Ma</a:t>
            </a:r>
            <a:r>
              <a:rPr lang="en-US" sz="1600" dirty="0"/>
              <a:t>, Natali </a:t>
            </a:r>
            <a:r>
              <a:rPr lang="en-US" sz="1600" dirty="0" err="1" smtClean="0"/>
              <a:t>Ruchansky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Quoc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Trung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Tran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Hastagiri</a:t>
            </a:r>
            <a:r>
              <a:rPr lang="en-US" sz="1600" dirty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 Prakash </a:t>
            </a:r>
            <a:r>
              <a:rPr lang="en-US" sz="1600" dirty="0" err="1" smtClean="0">
                <a:solidFill>
                  <a:srgbClr val="000000"/>
                </a:solidFill>
                <a:latin typeface="HP Simplified" pitchFamily="34" charset="0"/>
                <a:cs typeface="HP Simplified" pitchFamily="34" charset="0"/>
              </a:rPr>
              <a:t>Vanchinathan</a:t>
            </a:r>
            <a:endParaRPr lang="en-US" sz="1600" dirty="0">
              <a:solidFill>
                <a:srgbClr val="000000"/>
              </a:solidFill>
              <a:latin typeface="HP Simplified" pitchFamily="34" charset="0"/>
              <a:cs typeface="HP Simplifi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792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Arenas, G. I. Diaz, and E. V.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Kostylev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Reverse engineering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sparql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queries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WWW, 2016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</a:t>
            </a:r>
          </a:p>
          <a:p>
            <a:pPr>
              <a:spcBef>
                <a:spcPts val="400"/>
              </a:spcBef>
            </a:pP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Agichtein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E. and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Gravano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L. 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Snowball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Extracting relations from large plain-text collections.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ICDL, 2000.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A.Bonifati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R.Ciucanu,and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A.Lemay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Learning path queries on graph databases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EDBT, 2015.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Bonifati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Ciucanu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S.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Staworko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Learning join queries from user examples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TODS, 2016.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Bonifati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U.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Comignani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E.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Coquery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Thion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Interactive mapping specification 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with exemplar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tuples.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SIGMOD, 2017.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Bordino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G. De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Francisci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Morales, I. Weber, and F.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Bonchi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From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machu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picchu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to rafting the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urubamba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river: anticipating information needs via the entity-query graph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WSDM, 2013.</a:t>
            </a:r>
          </a:p>
          <a:p>
            <a:pPr>
              <a:lnSpc>
                <a:spcPct val="150000"/>
              </a:lnSpc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Deutch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and A. Gilad.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Qplain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Query by explanation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ICDE, 2016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</a:t>
            </a:r>
            <a:endParaRPr lang="en-GB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907723" y="4735156"/>
            <a:ext cx="3086100" cy="274637"/>
          </a:xfrm>
        </p:spPr>
        <p:txBody>
          <a:bodyPr/>
          <a:lstStyle/>
          <a:p>
            <a:pPr algn="ctr"/>
            <a:r>
              <a:rPr lang="en-GB" smtClean="0"/>
              <a:t>D. Mottin, M. Lissandrini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4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8458200" cy="373991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G. Diaz, M. Arenas, and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Benedikt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Sparqlbye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Querying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rdf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data by example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PVLDB, 2016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</a:t>
            </a:r>
          </a:p>
          <a:p>
            <a:pPr>
              <a:spcBef>
                <a:spcPts val="4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Dimitriadou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O.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Papaemmanouil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Y.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Diao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Explore-by-example: An automatic query steering framework for interactive data exploration.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In SIGMOD, 2014.</a:t>
            </a:r>
          </a:p>
          <a:p>
            <a:pPr>
              <a:spcBef>
                <a:spcPts val="4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Eravci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and H.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Ferhatosmanoglu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Diversity based relevance feedback for time series search.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PVLDB, 2013.</a:t>
            </a:r>
          </a:p>
          <a:p>
            <a:pPr>
              <a:spcBef>
                <a:spcPts val="4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Gionis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Mathioudakis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Ukkonen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Bump hunting in the dark: Local discrepancy maximization on graphs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ICDE, 2015.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F. Hanafi, 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Abouzied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L.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Chiticariu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Y. Li.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Synthesizing extraction rules from user examples with seer.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SIGMOD, 2017.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Ishikawa,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Subramanya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C.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Faloutsos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Mindreader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Querying databases through multiple examples.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VLDB, 1998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</a:t>
            </a:r>
          </a:p>
          <a:p>
            <a:pPr>
              <a:spcBef>
                <a:spcPts val="4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Jayaram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A. Khan, C. Li, X. Yan, and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Elmasri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Querying knowledge graphs by example entity tuples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TKDE, 2015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</a:t>
            </a:r>
            <a:endParaRPr lang="en-GB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>
              <a:lnSpc>
                <a:spcPct val="150000"/>
              </a:lnSpc>
              <a:spcBef>
                <a:spcPts val="400"/>
              </a:spcBef>
            </a:pPr>
            <a:endParaRPr lang="en-GB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907723" y="4735156"/>
            <a:ext cx="3086100" cy="274637"/>
          </a:xfrm>
        </p:spPr>
        <p:txBody>
          <a:bodyPr/>
          <a:lstStyle/>
          <a:p>
            <a:pPr algn="ctr"/>
            <a:r>
              <a:rPr lang="en-GB" smtClean="0"/>
              <a:t>D. Mottin, M. Lissandrini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89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H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Li, C.-Y. Chan, and D. Maier.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Query from examples: An iterative, data-driven approach to query construction.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PVLDB, 2015.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Ma, T.-K. Huang, and J. G. Schneider.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Active search and bandits on graphs using sigma-optimality.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UAI, 2015.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S. Metzger,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Schenkel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Sydow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Qbees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query by entity examples.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CIKM, 2013.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D. Mottin,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Lissandrini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Y.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Velegrakis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T.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Palpanas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Searching with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xq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the exemplar query search engine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SIGMOD, 2014.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D. Mottin,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Lissandrini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Y.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Velegrakis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T.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Palpanas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Exemplar queries: a new way of searching.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VLDB J., 2016.</a:t>
            </a:r>
          </a:p>
          <a:p>
            <a:pPr>
              <a:spcBef>
                <a:spcPts val="6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Perozzi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L.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Akoglu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P. Iglesias Sa ́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nchez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E. Müller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Focused clustering and outlier detection in large attributed graphs.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KDD, 2014.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400" b="0" dirty="0" smtClean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907723" y="4735156"/>
            <a:ext cx="3086100" cy="274637"/>
          </a:xfrm>
        </p:spPr>
        <p:txBody>
          <a:bodyPr/>
          <a:lstStyle/>
          <a:p>
            <a:pPr algn="ctr"/>
            <a:r>
              <a:rPr lang="en-GB" smtClean="0"/>
              <a:t>D. Mottin, M. Lissandrini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Tutorial’s goals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64573" y="1089911"/>
            <a:ext cx="7772400" cy="135466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Exploratory methods using examples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Algorithms for retrieving data without using query languages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Interactive methods and user-in-the-loop feedback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Machine learning for adaptive, online methods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64573" y="3053733"/>
            <a:ext cx="7772400" cy="127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Declarative query methods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User interfaces and visualization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Optimizations for fast data access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Dynamic data 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78742" y="2518323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But NOT</a:t>
            </a:r>
          </a:p>
        </p:txBody>
      </p:sp>
    </p:spTree>
    <p:extLst>
      <p:ext uri="{BB962C8B-B14F-4D97-AF65-F5344CB8AC3E}">
        <p14:creationId xmlns:p14="http://schemas.microsoft.com/office/powerpoint/2010/main" val="12203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F.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Psallidas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B. Ding, 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Chakrabarti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S. Chaudhuri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S4: Top-k spreadsheet-style search for query discovery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SIGMOD, 2015.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Rolim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G.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Soares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L.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D’Antoni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O.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Polozov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S.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Gulwani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Gheyi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R. Suzuki, and B. Hartmann.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Learning syntactic program transformations from examples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ICSE, 2017.</a:t>
            </a:r>
          </a:p>
          <a:p>
            <a:pPr>
              <a:spcBef>
                <a:spcPts val="6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Ruchansky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F.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Bonchi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D.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García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-Soriano, F.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Gullo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N.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Kourtellis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The minimum wiener connector problem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SIGMOD, 2015.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Sellam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and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Kersten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Cluster-driven navigation of the query space.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TKDE, 2016.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Shen, 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Chakrabarti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S. Chaudhuri, B. Ding, and L.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Novik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Discovering queries based on example tuples.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SIGMOD, 2014.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R. Singh.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Blinkfill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Semi-supervised programming by example for syntactic string transformations.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PVLDB, 2016.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Sobczak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Chochół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Schenkel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Sydow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iqbees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Towards interactive semantic entity search based on maximal aspects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Foundations of Intelligent Systems, 2015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</a:t>
            </a:r>
            <a:endParaRPr lang="en-GB" sz="1400" b="0" dirty="0">
              <a:solidFill>
                <a:srgbClr val="285096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907723" y="4735156"/>
            <a:ext cx="3086100" cy="274637"/>
          </a:xfrm>
        </p:spPr>
        <p:txBody>
          <a:bodyPr/>
          <a:lstStyle/>
          <a:p>
            <a:pPr algn="ctr"/>
            <a:r>
              <a:rPr lang="en-GB" smtClean="0"/>
              <a:t>D. Mottin, M. Lissandrini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8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667475"/>
            <a:ext cx="8458200" cy="356024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Y. Su, S. Yang, H. Sun, M. Srivatsa, S.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Kase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M.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Vanni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X. Yan. 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Exploiting relevance feedback in knowledge graph search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KDD, 2015.</a:t>
            </a:r>
          </a:p>
          <a:p>
            <a:pPr>
              <a:spcBef>
                <a:spcPts val="6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Q. T. Tran, C.-Y. Chan, and S. </a:t>
            </a: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Parthasarathy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Query reverse engineering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VLDB J., 2014.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H. P.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Vanchinathan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Marfurt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C.-A.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Robelin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D. Koss-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mann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A. Krause.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Discovering valuable items from 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massive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data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In KDD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2015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GB" sz="1400" b="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C.Wang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A.Cheung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R.Bodik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Interactive query synthesis from input-output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examples.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 SIGMOD, 2017.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C. Wang, A. 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Cheung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R.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Bodik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Synthesizing highly expressive </a:t>
            </a:r>
            <a:r>
              <a:rPr lang="en-GB" sz="1400" dirty="0" err="1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sql</a:t>
            </a:r>
            <a:r>
              <a:rPr lang="en-GB" sz="140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queries from input-output examples. </a:t>
            </a: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PLDI, 2017.</a:t>
            </a:r>
          </a:p>
          <a:p>
            <a:pPr>
              <a:spcBef>
                <a:spcPts val="6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Y. Weiss and S. Cohen.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Reverse engineering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spj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-queries from examples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SIGMOD, 2017.</a:t>
            </a:r>
          </a:p>
          <a:p>
            <a:pPr>
              <a:spcBef>
                <a:spcPts val="600"/>
              </a:spcBef>
            </a:pPr>
            <a:r>
              <a:rPr lang="en-GB" sz="1400" b="0" dirty="0" smtClean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Yakout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Ganjam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K.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Chakrabarti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and S. Chaudhuri. </a:t>
            </a:r>
            <a:r>
              <a:rPr lang="en-GB" sz="140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Infogather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: Entity augmentation and attribute discovery by holistic matching with web tables. 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SIGMOD, 2012.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Zhu and Y.-F. B. Wu.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Search by multiple examples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WSDM, 2014.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M. M. </a:t>
            </a:r>
            <a:r>
              <a:rPr lang="en-GB" sz="1400" b="0" dirty="0" err="1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Zloof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</a:t>
            </a:r>
            <a:r>
              <a:rPr lang="en-GB" sz="140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Query by example</a:t>
            </a:r>
            <a:r>
              <a:rPr lang="en-GB" sz="1400" b="0" dirty="0">
                <a:solidFill>
                  <a:srgbClr val="285096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. AFIPS NCC, 1975.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907723" y="4735156"/>
            <a:ext cx="3086100" cy="274637"/>
          </a:xfrm>
        </p:spPr>
        <p:txBody>
          <a:bodyPr/>
          <a:lstStyle/>
          <a:p>
            <a:pPr algn="ctr"/>
            <a:r>
              <a:rPr lang="en-GB" smtClean="0"/>
              <a:t>D. Mottin, M. Lissandrini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2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 structure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23450" y="1866529"/>
            <a:ext cx="5664639" cy="753848"/>
            <a:chOff x="1023451" y="1906041"/>
            <a:chExt cx="5664639" cy="753848"/>
          </a:xfrm>
        </p:grpSpPr>
        <p:sp>
          <p:nvSpPr>
            <p:cNvPr id="5" name="Rounded Rectangle 4"/>
            <p:cNvSpPr/>
            <p:nvPr/>
          </p:nvSpPr>
          <p:spPr>
            <a:xfrm>
              <a:off x="1023451" y="1906041"/>
              <a:ext cx="5664639" cy="75384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Textual data (10 min)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16" y="2019033"/>
              <a:ext cx="517538" cy="5175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2" name="Group 51"/>
          <p:cNvGrpSpPr/>
          <p:nvPr/>
        </p:nvGrpSpPr>
        <p:grpSpPr>
          <a:xfrm>
            <a:off x="1023450" y="986194"/>
            <a:ext cx="5664639" cy="753848"/>
            <a:chOff x="1023451" y="969801"/>
            <a:chExt cx="5664639" cy="753848"/>
          </a:xfrm>
        </p:grpSpPr>
        <p:sp>
          <p:nvSpPr>
            <p:cNvPr id="4" name="Rounded Rectangle 3"/>
            <p:cNvSpPr/>
            <p:nvPr/>
          </p:nvSpPr>
          <p:spPr>
            <a:xfrm>
              <a:off x="1023451" y="969801"/>
              <a:ext cx="5664639" cy="75384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Relational databases (25 min)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15" y="1083068"/>
              <a:ext cx="502315" cy="50231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51" name="Group 50"/>
          <p:cNvGrpSpPr/>
          <p:nvPr/>
        </p:nvGrpSpPr>
        <p:grpSpPr>
          <a:xfrm>
            <a:off x="1023450" y="2758497"/>
            <a:ext cx="5664639" cy="710795"/>
            <a:chOff x="1023451" y="2842281"/>
            <a:chExt cx="5664639" cy="710795"/>
          </a:xfrm>
        </p:grpSpPr>
        <p:sp>
          <p:nvSpPr>
            <p:cNvPr id="6" name="Rounded Rectangle 5"/>
            <p:cNvSpPr/>
            <p:nvPr/>
          </p:nvSpPr>
          <p:spPr>
            <a:xfrm>
              <a:off x="1023451" y="2842281"/>
              <a:ext cx="5664639" cy="71079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Graph and networks  </a:t>
              </a:r>
              <a:r>
                <a:rPr lang="en-US" smtClean="0">
                  <a:latin typeface="Helvetica Neue" charset="0"/>
                  <a:ea typeface="Helvetica Neue" charset="0"/>
                  <a:cs typeface="Helvetica Neue" charset="0"/>
                </a:rPr>
                <a:t>(25 </a:t>
              </a:r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min)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143619" y="2939068"/>
              <a:ext cx="522817" cy="518708"/>
              <a:chOff x="2221864" y="-1094450"/>
              <a:chExt cx="983187" cy="98318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Rounded Rectangle 38"/>
              <p:cNvSpPr/>
              <p:nvPr/>
            </p:nvSpPr>
            <p:spPr>
              <a:xfrm>
                <a:off x="2221864" y="-1094450"/>
                <a:ext cx="983187" cy="98318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33133" y="-660400"/>
                <a:ext cx="160867" cy="1608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953408" y="-1007269"/>
                <a:ext cx="160867" cy="16086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988157" y="-499532"/>
                <a:ext cx="160867" cy="16086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cxnSp>
            <p:nvCxnSpPr>
              <p:cNvPr id="19" name="Straight Arrow Connector 18"/>
              <p:cNvCxnSpPr>
                <a:stCxn id="14" idx="7"/>
                <a:endCxn id="16" idx="3"/>
              </p:cNvCxnSpPr>
              <p:nvPr/>
            </p:nvCxnSpPr>
            <p:spPr>
              <a:xfrm flipV="1">
                <a:off x="2770441" y="-869961"/>
                <a:ext cx="206525" cy="23312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4" idx="6"/>
                <a:endCxn id="17" idx="2"/>
              </p:cNvCxnSpPr>
              <p:nvPr/>
            </p:nvCxnSpPr>
            <p:spPr>
              <a:xfrm>
                <a:off x="2793999" y="-579966"/>
                <a:ext cx="194158" cy="16086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6" idx="4"/>
                <a:endCxn id="17" idx="0"/>
              </p:cNvCxnSpPr>
              <p:nvPr/>
            </p:nvCxnSpPr>
            <p:spPr>
              <a:xfrm>
                <a:off x="3033841" y="-846402"/>
                <a:ext cx="34749" cy="34687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334984" y="-369507"/>
                <a:ext cx="160867" cy="1608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cxnSp>
            <p:nvCxnSpPr>
              <p:cNvPr id="27" name="Straight Arrow Connector 26"/>
              <p:cNvCxnSpPr>
                <a:stCxn id="14" idx="3"/>
                <a:endCxn id="26" idx="0"/>
              </p:cNvCxnSpPr>
              <p:nvPr/>
            </p:nvCxnSpPr>
            <p:spPr>
              <a:xfrm flipH="1">
                <a:off x="2415418" y="-523091"/>
                <a:ext cx="241273" cy="15358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2358542" y="-998410"/>
                <a:ext cx="160867" cy="1608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cxnSp>
            <p:nvCxnSpPr>
              <p:cNvPr id="36" name="Straight Arrow Connector 35"/>
              <p:cNvCxnSpPr>
                <a:stCxn id="14" idx="1"/>
                <a:endCxn id="35" idx="5"/>
              </p:cNvCxnSpPr>
              <p:nvPr/>
            </p:nvCxnSpPr>
            <p:spPr>
              <a:xfrm flipH="1" flipV="1">
                <a:off x="2495851" y="-861101"/>
                <a:ext cx="160840" cy="224259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Machine learning</a:t>
            </a:r>
          </a:p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(10 min)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224693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Entity extraction by example text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Web table completion using examples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Search by example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83144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Community-based Node-retrieval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Entity Search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Path and SPARQL queries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Graph structures as Examples</a:t>
            </a: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7000" y="240919"/>
            <a:ext cx="7424536" cy="621037"/>
          </a:xfrm>
        </p:spPr>
        <p:txBody>
          <a:bodyPr/>
          <a:lstStyle/>
          <a:p>
            <a:r>
              <a:rPr lang="en-US" dirty="0" smtClean="0"/>
              <a:t>Example-based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577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Query suggestion using examples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Reverse engineering queries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43" y="3817141"/>
            <a:ext cx="584199" cy="5841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257" y="3918551"/>
            <a:ext cx="522817" cy="5228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7062101" y="3878523"/>
            <a:ext cx="522817" cy="518708"/>
            <a:chOff x="2221864" y="-1094450"/>
            <a:chExt cx="983187" cy="983187"/>
          </a:xfrm>
          <a:effectLst/>
        </p:grpSpPr>
        <p:sp>
          <p:nvSpPr>
            <p:cNvPr id="17" name="Rounded Rectangle 16"/>
            <p:cNvSpPr/>
            <p:nvPr/>
          </p:nvSpPr>
          <p:spPr>
            <a:xfrm>
              <a:off x="2221864" y="-1094450"/>
              <a:ext cx="983187" cy="9831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33133" y="-66040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53408" y="-1007269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988157" y="-499532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1" name="Straight Arrow Connector 20"/>
            <p:cNvCxnSpPr>
              <a:stCxn id="26" idx="7"/>
            </p:cNvCxnSpPr>
            <p:nvPr/>
          </p:nvCxnSpPr>
          <p:spPr>
            <a:xfrm flipV="1">
              <a:off x="2770441" y="-869961"/>
              <a:ext cx="206525" cy="2331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6" idx="6"/>
            </p:cNvCxnSpPr>
            <p:nvPr/>
          </p:nvCxnSpPr>
          <p:spPr>
            <a:xfrm>
              <a:off x="2793999" y="-579966"/>
              <a:ext cx="194158" cy="1608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033841" y="-846402"/>
              <a:ext cx="34749" cy="3468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334984" y="-369507"/>
              <a:ext cx="160867" cy="1608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5" name="Straight Arrow Connector 24"/>
            <p:cNvCxnSpPr>
              <a:stCxn id="26" idx="3"/>
            </p:cNvCxnSpPr>
            <p:nvPr/>
          </p:nvCxnSpPr>
          <p:spPr>
            <a:xfrm flipH="1">
              <a:off x="2415418" y="-523091"/>
              <a:ext cx="241273" cy="1535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358542" y="-99841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7" name="Straight Arrow Connector 26"/>
            <p:cNvCxnSpPr>
              <a:stCxn id="26" idx="1"/>
            </p:cNvCxnSpPr>
            <p:nvPr/>
          </p:nvCxnSpPr>
          <p:spPr>
            <a:xfrm flipH="1" flipV="1">
              <a:off x="2495851" y="-861101"/>
              <a:ext cx="160840" cy="2242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Textual data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023450" y="986194"/>
            <a:ext cx="5664639" cy="753848"/>
            <a:chOff x="1023451" y="969801"/>
            <a:chExt cx="5664639" cy="753848"/>
          </a:xfrm>
        </p:grpSpPr>
        <p:sp>
          <p:nvSpPr>
            <p:cNvPr id="4" name="Rounded Rectangle 3"/>
            <p:cNvSpPr/>
            <p:nvPr/>
          </p:nvSpPr>
          <p:spPr>
            <a:xfrm>
              <a:off x="1023451" y="969801"/>
              <a:ext cx="5664639" cy="75384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Relational databases 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15" y="1051538"/>
              <a:ext cx="584199" cy="58419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Graphs and networks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Machine learning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965" y="1033574"/>
            <a:ext cx="489073" cy="65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839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 engineering queries (REQ)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763752" y="4735156"/>
            <a:ext cx="3279499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95466" y="3920309"/>
            <a:ext cx="2323072" cy="63607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 </a:t>
            </a:r>
            <a:r>
              <a:rPr lang="en-US" sz="16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galaxy_name</a:t>
            </a:r>
            <a:endParaRPr lang="en-US" sz="16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 </a:t>
            </a:r>
            <a:r>
              <a:rPr lang="en-US" sz="16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Universe.Galaxy</a:t>
            </a:r>
            <a:endParaRPr lang="en-US" sz="16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94010" y="842061"/>
            <a:ext cx="6993584" cy="46666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Given a set of </a:t>
            </a:r>
            <a:r>
              <a:rPr lang="en-US" sz="1600" dirty="0" smtClean="0">
                <a:latin typeface="Helvetica Neue Regular" charset="0"/>
              </a:rPr>
              <a:t>examples, </a:t>
            </a:r>
            <a:r>
              <a:rPr lang="en-US" sz="1600" dirty="0">
                <a:latin typeface="Helvetica Neue Regular" charset="0"/>
              </a:rPr>
              <a:t>find the query that generated that set of tuples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75663" y="2019052"/>
            <a:ext cx="0" cy="172159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75663" y="3740647"/>
            <a:ext cx="285671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" y="3111648"/>
            <a:ext cx="779868" cy="44376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09" y="2325564"/>
            <a:ext cx="536031" cy="44267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3467" y="2192290"/>
            <a:ext cx="440402" cy="368179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827" y="2883131"/>
            <a:ext cx="633143" cy="488447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8665" y="2383459"/>
            <a:ext cx="456909" cy="35402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2" name="TextBox 21"/>
          <p:cNvSpPr txBox="1"/>
          <p:nvPr/>
        </p:nvSpPr>
        <p:spPr>
          <a:xfrm>
            <a:off x="1595574" y="1649892"/>
            <a:ext cx="1593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Example tuples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95466" y="1575952"/>
            <a:ext cx="3628237" cy="21646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, SUM(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s.stars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) </a:t>
            </a: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st_s</a:t>
            </a:r>
            <a:endParaRPr lang="en-US" sz="12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Universe.Galaxy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 </a:t>
            </a: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g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JOIN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Universe.System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s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ON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=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s.galaxy_name</a:t>
            </a:r>
            <a:endParaRPr lang="en-US" sz="12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WHERE </a:t>
            </a:r>
            <a:endParaRPr lang="en-US" sz="1200" b="1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g.st_s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&gt; 100B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latin typeface="Helvetica Neue Regular" charset="0"/>
              </a:rPr>
              <a:t>	AND diameter &gt; 100k AND diameter &gt; 180k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	AND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has_black_hole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= 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TRUE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GROUP BY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72029" y="4023946"/>
            <a:ext cx="3241390" cy="435128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How do you find such queries? </a:t>
            </a:r>
            <a:endParaRPr lang="en-US" sz="1600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45 3.33333E-6 L -0.32222 -0.07099 C -0.29774 -0.08673 -0.26059 -0.09537 -0.22222 -0.09537 C -0.17795 -0.09537 -0.14288 -0.08673 -0.11823 -0.07099 L -8.33333E-7 3.33333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4" y="-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51 -0.2608 C -0.35365 -0.21698 -0.32743 -0.17006 -0.27517 -0.12901 C -0.22274 -0.08796 -0.13142 -0.02932 -0.07899 -0.00895 C -0.03958 0.0145 -0.01354 0.00586 0 1.48148E-6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6" y="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7" grpId="0" animBg="1"/>
      <p:bldP spid="7" grpId="1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Reverse engineering queries (REQ)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010748" y="920167"/>
            <a:ext cx="969746" cy="3713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REQ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90064" y="1859078"/>
            <a:ext cx="1538714" cy="359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Exact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84081" y="1859078"/>
            <a:ext cx="1538714" cy="359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Approximate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12" name="Elbow Connector 11"/>
          <p:cNvCxnSpPr>
            <a:stCxn id="9" idx="0"/>
            <a:endCxn id="6" idx="2"/>
          </p:cNvCxnSpPr>
          <p:nvPr/>
        </p:nvCxnSpPr>
        <p:spPr>
          <a:xfrm rot="5400000" flipH="1" flipV="1">
            <a:off x="3193742" y="557199"/>
            <a:ext cx="567559" cy="2036200"/>
          </a:xfrm>
          <a:prstGeom prst="bentConnector3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0" idx="0"/>
            <a:endCxn id="6" idx="2"/>
          </p:cNvCxnSpPr>
          <p:nvPr/>
        </p:nvCxnSpPr>
        <p:spPr>
          <a:xfrm rot="16200000" flipV="1">
            <a:off x="5390751" y="396390"/>
            <a:ext cx="567559" cy="235781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799359" y="2883032"/>
            <a:ext cx="13243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Interactive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18" name="Elbow Connector 17"/>
          <p:cNvCxnSpPr>
            <a:stCxn id="9" idx="2"/>
            <a:endCxn id="16" idx="0"/>
          </p:cNvCxnSpPr>
          <p:nvPr/>
        </p:nvCxnSpPr>
        <p:spPr>
          <a:xfrm rot="16200000" flipH="1">
            <a:off x="2628216" y="2049736"/>
            <a:ext cx="664500" cy="1002091"/>
          </a:xfrm>
          <a:prstGeom prst="bentConnector3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55324" y="3297117"/>
            <a:ext cx="1450916" cy="12208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Query From examples (QFE)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Interactive inference of join queries</a:t>
            </a:r>
          </a:p>
        </p:txBody>
      </p:sp>
      <p:cxnSp>
        <p:nvCxnSpPr>
          <p:cNvPr id="22" name="Elbow Connector 21"/>
          <p:cNvCxnSpPr>
            <a:stCxn id="9" idx="2"/>
            <a:endCxn id="23" idx="0"/>
          </p:cNvCxnSpPr>
          <p:nvPr/>
        </p:nvCxnSpPr>
        <p:spPr>
          <a:xfrm rot="5400000">
            <a:off x="1603248" y="2027875"/>
            <a:ext cx="665516" cy="104683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750437" y="2884048"/>
            <a:ext cx="13243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One-shot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3815" y="3304741"/>
            <a:ext cx="1482078" cy="1295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Query by output - TALOS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REQ SPJ queries from examples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30044" y="2883032"/>
            <a:ext cx="13243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Minimal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251082" y="2890656"/>
            <a:ext cx="13243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Top-k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30044" y="3314904"/>
            <a:ext cx="142250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Discovering Queries based on Examples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01981" y="3314904"/>
            <a:ext cx="142250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Helvetica Neue Regular" charset="0"/>
                <a:cs typeface="Helvetica Neue Regular" charset="0"/>
              </a:rPr>
              <a:t>S4: Top-k Spreadsheet style</a:t>
            </a:r>
          </a:p>
        </p:txBody>
      </p:sp>
      <p:cxnSp>
        <p:nvCxnSpPr>
          <p:cNvPr id="37" name="Elbow Connector 36"/>
          <p:cNvCxnSpPr>
            <a:stCxn id="10" idx="2"/>
            <a:endCxn id="33" idx="0"/>
          </p:cNvCxnSpPr>
          <p:nvPr/>
        </p:nvCxnSpPr>
        <p:spPr>
          <a:xfrm rot="16200000" flipH="1">
            <a:off x="7047274" y="2024695"/>
            <a:ext cx="672124" cy="105979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0" idx="2"/>
            <a:endCxn id="32" idx="0"/>
          </p:cNvCxnSpPr>
          <p:nvPr/>
        </p:nvCxnSpPr>
        <p:spPr>
          <a:xfrm rot="5400000">
            <a:off x="6040568" y="2070162"/>
            <a:ext cx="664500" cy="96124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43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6" grpId="0" animBg="1"/>
      <p:bldP spid="20" grpId="0"/>
      <p:bldP spid="23" grpId="0" animBg="1"/>
      <p:bldP spid="27" grpId="0"/>
      <p:bldP spid="32" grpId="0" animBg="1"/>
      <p:bldP spid="33" grpId="0" animBg="1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by Output - TALOS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808288" y="4735156"/>
            <a:ext cx="3185535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285096"/>
                </a:solidFill>
              </a:rPr>
              <a:t>[Tran </a:t>
            </a:r>
            <a:r>
              <a:rPr lang="en-US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al.</a:t>
            </a:r>
            <a:r>
              <a:rPr lang="en-US" dirty="0" smtClean="0">
                <a:solidFill>
                  <a:srgbClr val="285096"/>
                </a:solidFill>
              </a:rPr>
              <a:t> 2013]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4750" y="2971824"/>
            <a:ext cx="1912319" cy="4848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Query by Output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6700" y="2172672"/>
            <a:ext cx="949299" cy="33855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Query Q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710" y="1790133"/>
            <a:ext cx="648982" cy="64898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2" idx="2"/>
            <a:endCxn id="7" idx="0"/>
          </p:cNvCxnSpPr>
          <p:nvPr/>
        </p:nvCxnSpPr>
        <p:spPr>
          <a:xfrm>
            <a:off x="4499201" y="2439115"/>
            <a:ext cx="21709" cy="532709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7" idx="1"/>
          </p:cNvCxnSpPr>
          <p:nvPr/>
        </p:nvCxnSpPr>
        <p:spPr>
          <a:xfrm>
            <a:off x="2545999" y="2341949"/>
            <a:ext cx="1018751" cy="872302"/>
          </a:xfrm>
          <a:prstGeom prst="straightConnector1">
            <a:avLst/>
          </a:prstGeom>
          <a:ln w="12700" cmpd="sng">
            <a:solidFill>
              <a:schemeClr val="tx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74164" y="2904522"/>
            <a:ext cx="2008370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Reverse engineered</a:t>
            </a: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Queries Q’</a:t>
            </a:r>
          </a:p>
        </p:txBody>
      </p:sp>
      <p:cxnSp>
        <p:nvCxnSpPr>
          <p:cNvPr id="19" name="Straight Arrow Connector 18"/>
          <p:cNvCxnSpPr>
            <a:stCxn id="7" idx="3"/>
            <a:endCxn id="17" idx="1"/>
          </p:cNvCxnSpPr>
          <p:nvPr/>
        </p:nvCxnSpPr>
        <p:spPr>
          <a:xfrm>
            <a:off x="5477069" y="3214251"/>
            <a:ext cx="897095" cy="830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089036" y="3860582"/>
            <a:ext cx="5057192" cy="54054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 Regular" charset="0"/>
              </a:rPr>
              <a:t>Two queries Q and Q’ are instance equivalent on a database D, if the results of Q are the same of the results of Q’</a:t>
            </a:r>
            <a:endParaRPr lang="en-US" sz="1400" dirty="0">
              <a:latin typeface="Helvetica Neue Regular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01060" y="2904522"/>
            <a:ext cx="9492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Regular" charset="0"/>
              </a:rPr>
              <a:t>Query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 Neue Regular" charset="0"/>
              </a:rPr>
              <a:t>Results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29" name="Straight Arrow Connector 28"/>
          <p:cNvCxnSpPr>
            <a:stCxn id="28" idx="3"/>
            <a:endCxn id="7" idx="1"/>
          </p:cNvCxnSpPr>
          <p:nvPr/>
        </p:nvCxnSpPr>
        <p:spPr>
          <a:xfrm flipV="1">
            <a:off x="2550359" y="3214251"/>
            <a:ext cx="1014391" cy="13437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852730" y="940744"/>
            <a:ext cx="7529804" cy="52251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</a:t>
            </a:r>
            <a:r>
              <a:rPr lang="en-US" dirty="0">
                <a:latin typeface="Helvetica Neue Regular" charset="0"/>
              </a:rPr>
              <a:t>: Find the set of queries that exactly return a set of examples </a:t>
            </a:r>
          </a:p>
        </p:txBody>
      </p:sp>
    </p:spTree>
    <p:extLst>
      <p:ext uri="{BB962C8B-B14F-4D97-AF65-F5344CB8AC3E}">
        <p14:creationId xmlns:p14="http://schemas.microsoft.com/office/powerpoint/2010/main" val="19512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756085" y="4735156"/>
            <a:ext cx="3299523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285096"/>
                </a:solidFill>
              </a:rPr>
              <a:t>[Tran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</a:t>
            </a:r>
            <a:r>
              <a:rPr lang="en-US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  <a:r>
              <a:rPr lang="en-US" dirty="0" smtClean="0">
                <a:solidFill>
                  <a:srgbClr val="285096"/>
                </a:solidFill>
              </a:rPr>
              <a:t>2013]</a:t>
            </a:r>
            <a:endParaRPr lang="en-US" dirty="0">
              <a:solidFill>
                <a:srgbClr val="28509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55"/>
          <a:stretch/>
        </p:blipFill>
        <p:spPr>
          <a:xfrm>
            <a:off x="4337684" y="2480433"/>
            <a:ext cx="3929238" cy="2108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5" t="19699" r="3895"/>
          <a:stretch/>
        </p:blipFill>
        <p:spPr>
          <a:xfrm>
            <a:off x="1519797" y="772708"/>
            <a:ext cx="7061145" cy="13624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110" y="989245"/>
            <a:ext cx="648982" cy="648982"/>
          </a:xfrm>
          <a:prstGeom prst="rect">
            <a:avLst/>
          </a:prstGeom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1431509" y="2319123"/>
          <a:ext cx="1002613" cy="5640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532"/>
                <a:gridCol w="694081"/>
              </a:tblGrid>
              <a:tr h="278513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C00000"/>
                          </a:solidFill>
                          <a:latin typeface="Helvetica Neue Regular" charset="0"/>
                        </a:rPr>
                        <a:t>B</a:t>
                      </a:r>
                      <a:endParaRPr lang="en-US" sz="1400" b="0" i="0" dirty="0">
                        <a:solidFill>
                          <a:srgbClr val="C00000"/>
                        </a:solidFill>
                        <a:latin typeface="Helvetica Neue Regular" charset="0"/>
                      </a:endParaRP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rgbClr val="C00000"/>
                          </a:solidFill>
                          <a:latin typeface="Helvetica Neue Regular" charset="0"/>
                        </a:rPr>
                        <a:t>PIT</a:t>
                      </a:r>
                      <a:endParaRPr lang="en-US" sz="1400" b="0" i="0" dirty="0">
                        <a:solidFill>
                          <a:srgbClr val="C00000"/>
                        </a:solidFill>
                        <a:latin typeface="Helvetica Neue Regular" charset="0"/>
                      </a:endParaRP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13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accent1"/>
                          </a:solidFill>
                          <a:latin typeface="Helvetica Neue Regular" charset="0"/>
                        </a:rPr>
                        <a:t>E</a:t>
                      </a:r>
                      <a:endParaRPr lang="en-US" sz="1400" b="0" i="0" dirty="0">
                        <a:solidFill>
                          <a:schemeClr val="accent1"/>
                        </a:solidFill>
                        <a:latin typeface="Helvetica Neue Regular" charset="0"/>
                      </a:endParaRP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solidFill>
                            <a:schemeClr val="accent1"/>
                          </a:solidFill>
                          <a:latin typeface="Helvetica Neue Regular" charset="0"/>
                        </a:rPr>
                        <a:t>CHA</a:t>
                      </a:r>
                      <a:endParaRPr lang="en-US" sz="1400" b="0" i="0" dirty="0">
                        <a:solidFill>
                          <a:schemeClr val="accent1"/>
                        </a:solidFill>
                        <a:latin typeface="Helvetica Neue Regular" charset="0"/>
                      </a:endParaRPr>
                    </a:p>
                  </a:txBody>
                  <a:tcPr marL="68674" marR="68674" marT="34337" marB="343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16209" y="2284289"/>
            <a:ext cx="65114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Input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17110" y="3288099"/>
            <a:ext cx="1002687" cy="27747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Master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192956" y="3288099"/>
            <a:ext cx="1002687" cy="27747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Batting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354711" y="3996908"/>
            <a:ext cx="1002687" cy="27747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Team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43" name="Straight Arrow Connector 42"/>
          <p:cNvCxnSpPr>
            <a:stCxn id="40" idx="2"/>
            <a:endCxn id="41" idx="0"/>
          </p:cNvCxnSpPr>
          <p:nvPr/>
        </p:nvCxnSpPr>
        <p:spPr>
          <a:xfrm flipH="1">
            <a:off x="1856055" y="3565572"/>
            <a:ext cx="838245" cy="43133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0" idx="1"/>
            <a:endCxn id="39" idx="3"/>
          </p:cNvCxnSpPr>
          <p:nvPr/>
        </p:nvCxnSpPr>
        <p:spPr>
          <a:xfrm flipH="1">
            <a:off x="1519797" y="3426836"/>
            <a:ext cx="673159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195955" y="804695"/>
            <a:ext cx="454081" cy="1078733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174054" y="1064641"/>
            <a:ext cx="508241" cy="573586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43155" y="937263"/>
            <a:ext cx="490967" cy="811789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5870" y="4337738"/>
            <a:ext cx="236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Join graph computation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93823" y="2141879"/>
            <a:ext cx="1075936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Join table</a:t>
            </a:r>
          </a:p>
        </p:txBody>
      </p:sp>
      <p:sp>
        <p:nvSpPr>
          <p:cNvPr id="52" name="Right Arrow 51"/>
          <p:cNvSpPr/>
          <p:nvPr/>
        </p:nvSpPr>
        <p:spPr>
          <a:xfrm>
            <a:off x="3544088" y="3288099"/>
            <a:ext cx="655846" cy="27747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7" grpId="0" animBg="1"/>
      <p:bldP spid="48" grpId="0" animBg="1"/>
      <p:bldP spid="49" grpId="0" animBg="1"/>
      <p:bldP spid="50" grpId="0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877954" y="4735156"/>
            <a:ext cx="3115869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285096"/>
                </a:solidFill>
              </a:rPr>
              <a:t>[Tran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</a:t>
            </a:r>
            <a:r>
              <a:rPr lang="en-US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. </a:t>
            </a:r>
            <a:r>
              <a:rPr lang="en-US" dirty="0" smtClean="0">
                <a:solidFill>
                  <a:srgbClr val="285096"/>
                </a:solidFill>
              </a:rPr>
              <a:t>2013]</a:t>
            </a:r>
            <a:endParaRPr lang="en-US" dirty="0">
              <a:solidFill>
                <a:srgbClr val="28509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35" y="870256"/>
            <a:ext cx="3929238" cy="1889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3918" y="1122723"/>
            <a:ext cx="173710" cy="1763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3918" y="1375190"/>
            <a:ext cx="173710" cy="1763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3918" y="1579495"/>
            <a:ext cx="173710" cy="1763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3918" y="1809050"/>
            <a:ext cx="173710" cy="176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546" y="2038361"/>
            <a:ext cx="154082" cy="1513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732" y="2269251"/>
            <a:ext cx="154082" cy="1513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732" y="2473556"/>
            <a:ext cx="154082" cy="15134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64784" y="876890"/>
            <a:ext cx="3399045" cy="586477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Idea</a:t>
            </a:r>
            <a:r>
              <a:rPr lang="en-US" dirty="0" smtClean="0">
                <a:latin typeface="Helvetica Neue Regular" charset="0"/>
              </a:rPr>
              <a:t>: treat the problem as a binary classification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4784" y="1579119"/>
            <a:ext cx="3449495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Strict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all tuples must be captured</a:t>
            </a:r>
          </a:p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16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At-Least-one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one tuple for example must be captured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52" y="2789812"/>
            <a:ext cx="2437746" cy="1595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71789" y="3053379"/>
                <a:ext cx="2284856" cy="3898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𝐺𝑖𝑛𝑖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𝑆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=1−</m:t>
                      </m:r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sSubSup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</m:sub>
                        <m: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2</m:t>
                          </m:r>
                        </m:sup>
                      </m:sSubSup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sSubSup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𝑓</m:t>
                          </m:r>
                        </m:e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−</m:t>
                          </m:r>
                        </m:sub>
                        <m: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2</m:t>
                          </m:r>
                        </m:sup>
                      </m:sSubSup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)</m:t>
                      </m:r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789" y="3053379"/>
                <a:ext cx="2284856" cy="3898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058098" y="3672751"/>
                <a:ext cx="4112472" cy="6617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𝐺𝑖𝑛𝑖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sSub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sSub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𝐺𝑖𝑛𝑖</m:t>
                              </m:r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|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𝐺𝑖𝑛𝑖</m:t>
                              </m:r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098" y="3672751"/>
                <a:ext cx="4112472" cy="66178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ular Callout 15"/>
          <p:cNvSpPr/>
          <p:nvPr/>
        </p:nvSpPr>
        <p:spPr>
          <a:xfrm>
            <a:off x="5885022" y="2990786"/>
            <a:ext cx="2314827" cy="599785"/>
          </a:xfrm>
          <a:prstGeom prst="wedgeRoundRectCallout">
            <a:avLst>
              <a:gd name="adj1" fmla="val -70433"/>
              <a:gd name="adj2" fmla="val -514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Positive and negative tuples in S 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0655" y="4396602"/>
            <a:ext cx="143930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Decision tree </a:t>
            </a:r>
          </a:p>
        </p:txBody>
      </p:sp>
    </p:spTree>
    <p:extLst>
      <p:ext uri="{BB962C8B-B14F-4D97-AF65-F5344CB8AC3E}">
        <p14:creationId xmlns:p14="http://schemas.microsoft.com/office/powerpoint/2010/main" val="33342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35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29184" y="975390"/>
            <a:ext cx="4014216" cy="14455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39800" indent="47625">
              <a:spcAft>
                <a:spcPts val="1200"/>
              </a:spcAft>
            </a:pPr>
            <a:r>
              <a:rPr lang="en-US" sz="1600" b="1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Davide Mottin</a:t>
            </a:r>
          </a:p>
          <a:p>
            <a:pPr marL="982662">
              <a:spcAft>
                <a:spcPts val="1200"/>
              </a:spcAft>
            </a:pP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Graph 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ining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Novel 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Q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uery 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aradigms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I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nteractive 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ethods</a:t>
            </a:r>
          </a:p>
          <a:p>
            <a:pPr marL="982662">
              <a:spcAft>
                <a:spcPts val="1200"/>
              </a:spcAft>
            </a:pPr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2"/>
              </a:rPr>
              <a:t>https://</a:t>
            </a:r>
            <a:r>
              <a:rPr lang="en-US" sz="11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2"/>
              </a:rPr>
              <a:t>hpi.de/en/mueller/team/davide-mottin.html</a:t>
            </a:r>
            <a:r>
              <a:rPr lang="en-US" sz="11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	</a:t>
            </a:r>
            <a:endParaRPr lang="en-US" sz="11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69177" y="975390"/>
            <a:ext cx="4250973" cy="14455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12838"/>
            <a:r>
              <a:rPr lang="en-US" sz="1600" b="1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Matteo </a:t>
            </a:r>
            <a:r>
              <a:rPr lang="en-US" sz="1600" b="1" dirty="0" err="1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Lissandrini</a:t>
            </a:r>
            <a:endParaRPr lang="en-US" sz="1600" b="1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endParaRPr lang="en-US" sz="1400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Knowledge Graphs 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Novel Query 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aradigms, Graph Mining</a:t>
            </a:r>
          </a:p>
          <a:p>
            <a:pPr marL="1120775"/>
            <a:endParaRPr lang="en-US" sz="1100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  <a:hlinkClick r:id="rId3"/>
            </a:endParaRPr>
          </a:p>
          <a:p>
            <a:pPr marL="1120775"/>
            <a:r>
              <a:rPr lang="en-US" sz="11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3"/>
              </a:rPr>
              <a:t>https</a:t>
            </a:r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3"/>
              </a:rPr>
              <a:t>://disi.unitn.it/~</a:t>
            </a:r>
            <a:r>
              <a:rPr lang="en-US" sz="11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3"/>
              </a:rPr>
              <a:t>lissandrini</a:t>
            </a:r>
            <a:endParaRPr lang="en-US" sz="1100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674" y="2661372"/>
            <a:ext cx="4022725" cy="14455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accent5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033463"/>
            <a:r>
              <a:rPr lang="en-US" sz="1600" b="1" dirty="0" err="1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Yannis</a:t>
            </a:r>
            <a:r>
              <a:rPr lang="en-US" sz="1600" b="1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Velegrakis</a:t>
            </a:r>
            <a:endParaRPr lang="en-US" sz="1600" b="1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14425"/>
            <a:endParaRPr lang="en-US" sz="1400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028700"/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Big 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Data Management &amp; Analytics, Information Integration </a:t>
            </a:r>
            <a:endParaRPr lang="en-US" sz="1400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028700"/>
            <a:endParaRPr lang="en-US" sz="1100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  <a:hlinkClick r:id="rId4"/>
            </a:endParaRPr>
          </a:p>
          <a:p>
            <a:pPr marL="1028700"/>
            <a:r>
              <a:rPr lang="en-US" sz="11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4"/>
              </a:rPr>
              <a:t>https</a:t>
            </a:r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4"/>
              </a:rPr>
              <a:t>://</a:t>
            </a:r>
            <a:r>
              <a:rPr lang="en-US" sz="11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4"/>
              </a:rPr>
              <a:t>velgias.github.io</a:t>
            </a:r>
            <a:r>
              <a:rPr lang="en-US" sz="11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	</a:t>
            </a:r>
            <a:endParaRPr lang="en-US" sz="11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580752" y="2664288"/>
            <a:ext cx="4225908" cy="1445503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accent5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114425"/>
            <a:r>
              <a:rPr lang="en-US" sz="1600" b="1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Themis </a:t>
            </a:r>
            <a:r>
              <a:rPr lang="en-US" sz="1600" b="1" dirty="0" err="1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Palpanas</a:t>
            </a:r>
            <a:endParaRPr lang="en-US" sz="1600" b="1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endParaRPr lang="en-US" sz="1400" dirty="0" smtClean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Data </a:t>
            </a:r>
            <a:r>
              <a:rPr lang="en-US" sz="14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Series Indexing </a:t>
            </a:r>
            <a:r>
              <a:rPr lang="en-US" sz="14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</a:rPr>
              <a:t>&amp; Mining, Data Management, Data Analytics</a:t>
            </a:r>
          </a:p>
          <a:p>
            <a:pPr marL="1120775"/>
            <a:endParaRPr lang="en-US" sz="1400" dirty="0">
              <a:solidFill>
                <a:schemeClr val="tx1"/>
              </a:solidFill>
              <a:latin typeface="Helvetica Neue Regular" charset="0"/>
              <a:ea typeface="Helvetica Neue Regular" charset="0"/>
              <a:cs typeface="Helvetica Neue Regular" charset="0"/>
            </a:endParaRPr>
          </a:p>
          <a:p>
            <a:pPr marL="1120775"/>
            <a:r>
              <a:rPr lang="en-US" sz="1100" dirty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5"/>
              </a:rPr>
              <a:t>http://www.mi.parisdescartes.fr/~</a:t>
            </a:r>
            <a:r>
              <a:rPr lang="en-US" sz="1100" dirty="0" smtClean="0">
                <a:solidFill>
                  <a:schemeClr val="tx1"/>
                </a:solidFill>
                <a:latin typeface="Helvetica Neue Regular" charset="0"/>
                <a:ea typeface="Helvetica Neue Regular" charset="0"/>
                <a:cs typeface="Helvetica Neue Regular" charset="0"/>
                <a:hlinkClick r:id="rId5"/>
              </a:rPr>
              <a:t>themisp/</a:t>
            </a:r>
            <a:r>
              <a:rPr lang="en-US" sz="1200" dirty="0">
                <a:solidFill>
                  <a:schemeClr val="tx1"/>
                </a:solidFill>
                <a:latin typeface="Helvetica Neue Regular" charset="0"/>
              </a:rPr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99" y="1126067"/>
            <a:ext cx="855133" cy="1140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1767" y="1126067"/>
            <a:ext cx="850900" cy="1134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99" y="2786970"/>
            <a:ext cx="855957" cy="1141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5886" y="2786970"/>
            <a:ext cx="855957" cy="1141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438069" y="4211587"/>
            <a:ext cx="442621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Slides.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http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://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j.mp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DataExplore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2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complex is exact REQ?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50695" y="4735156"/>
            <a:ext cx="3443128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[Weiss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</a:t>
            </a:r>
            <a:r>
              <a:rPr lang="en-US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.,</a:t>
            </a:r>
            <a:r>
              <a:rPr lang="en-US" dirty="0" smtClean="0">
                <a:solidFill>
                  <a:srgbClr val="285096"/>
                </a:solidFill>
              </a:rPr>
              <a:t> 2017]</a:t>
            </a:r>
            <a:endParaRPr lang="en-US" dirty="0">
              <a:solidFill>
                <a:srgbClr val="28509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940531" y="1732833"/>
                <a:ext cx="17283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⋈</m:t>
                    </m:r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natural join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531" y="1732833"/>
                <a:ext cx="1728358" cy="400110"/>
              </a:xfrm>
              <a:prstGeom prst="rect">
                <a:avLst/>
              </a:prstGeom>
              <a:blipFill rotWithShape="0">
                <a:blip r:embed="rId2"/>
                <a:stretch>
                  <a:fillRect t="-7576" r="-2465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963944" y="1049491"/>
                <a:ext cx="27654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selection </a:t>
                </a: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{=,≠,≥,≤}</m:t>
                    </m:r>
                  </m:oMath>
                </a14:m>
                <a:endParaRPr lang="en-US" sz="20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944" y="1049491"/>
                <a:ext cx="2765437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7576" r="-220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63944" y="1371315"/>
                <a:ext cx="15545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𝜋</m:t>
                    </m:r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projection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944" y="1371315"/>
                <a:ext cx="1554528" cy="400110"/>
              </a:xfrm>
              <a:prstGeom prst="rect">
                <a:avLst/>
              </a:prstGeom>
              <a:blipFill rotWithShape="0">
                <a:blip r:embed="rId4"/>
                <a:stretch>
                  <a:fillRect t="-9091" r="-3529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434122" y="2483723"/>
            <a:ext cx="1872943" cy="487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REQ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767" y="921190"/>
            <a:ext cx="834733" cy="834733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17" idx="2"/>
            <a:endCxn id="15" idx="0"/>
          </p:cNvCxnSpPr>
          <p:nvPr/>
        </p:nvCxnSpPr>
        <p:spPr>
          <a:xfrm>
            <a:off x="4368134" y="1755923"/>
            <a:ext cx="2460" cy="7278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41077" y="2270008"/>
                <a:ext cx="2633157" cy="93358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𝑄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such that results contain</a:t>
                </a: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All positive examples </a:t>
                </a: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No negative example </a:t>
                </a:r>
                <a:endParaRPr lang="en-US" sz="1600" dirty="0" smtClean="0">
                  <a:solidFill>
                    <a:srgbClr val="000000"/>
                  </a:solidFill>
                  <a:latin typeface="Cambria Math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077" y="2270008"/>
                <a:ext cx="2633157" cy="933589"/>
              </a:xfrm>
              <a:prstGeom prst="rect">
                <a:avLst/>
              </a:prstGeom>
              <a:blipFill rotWithShape="0">
                <a:blip r:embed="rId6"/>
                <a:stretch>
                  <a:fillRect l="-459" t="-633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>
            <a:stCxn id="15" idx="3"/>
            <a:endCxn id="20" idx="1"/>
          </p:cNvCxnSpPr>
          <p:nvPr/>
        </p:nvCxnSpPr>
        <p:spPr>
          <a:xfrm>
            <a:off x="5307065" y="2727261"/>
            <a:ext cx="934012" cy="954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414769" y="2404094"/>
                <a:ext cx="2497158" cy="64633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/>
                            </a:solidFill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chemeClr val="accent6"/>
                    </a:solidFill>
                    <a:latin typeface="Helvetica Neue Regular" charset="0"/>
                  </a:rPr>
                  <a:t> Positive examples </a:t>
                </a:r>
                <a:endParaRPr lang="en-US" dirty="0" smtClean="0">
                  <a:solidFill>
                    <a:srgbClr val="000000"/>
                  </a:solidFill>
                  <a:latin typeface="Helvetica Neue Regular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C00000"/>
                    </a:solidFill>
                    <a:latin typeface="Helvetica Neue Regular" charset="0"/>
                  </a:rPr>
                  <a:t> Negative examples</a:t>
                </a:r>
                <a:endParaRPr lang="en-US" dirty="0">
                  <a:solidFill>
                    <a:srgbClr val="C00000"/>
                  </a:solidFill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69" y="2404094"/>
                <a:ext cx="2497158" cy="646331"/>
              </a:xfrm>
              <a:prstGeom prst="rect">
                <a:avLst/>
              </a:prstGeom>
              <a:blipFill rotWithShape="0">
                <a:blip r:embed="rId7"/>
                <a:stretch>
                  <a:fillRect t="-2727" r="-725" b="-1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22" idx="3"/>
            <a:endCxn id="15" idx="1"/>
          </p:cNvCxnSpPr>
          <p:nvPr/>
        </p:nvCxnSpPr>
        <p:spPr>
          <a:xfrm>
            <a:off x="2911927" y="2727260"/>
            <a:ext cx="522195" cy="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776535" y="1028123"/>
                <a:ext cx="1266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Database </a:t>
                </a: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𝐷</m:t>
                    </m:r>
                  </m:oMath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535" y="1028123"/>
                <a:ext cx="1266309" cy="338554"/>
              </a:xfrm>
              <a:prstGeom prst="rect">
                <a:avLst/>
              </a:prstGeom>
              <a:blipFill rotWithShape="0">
                <a:blip r:embed="rId8"/>
                <a:stretch>
                  <a:fillRect l="-2404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4940531" y="787736"/>
            <a:ext cx="2180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Relational Operators: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100840" y="3565115"/>
            <a:ext cx="4484204" cy="90252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How difficult is to find: </a:t>
            </a:r>
          </a:p>
          <a:p>
            <a:pPr algn="ctr"/>
            <a:r>
              <a:rPr lang="en-US" dirty="0" smtClean="0">
                <a:latin typeface="Helvetica Neue Regular" charset="0"/>
              </a:rPr>
              <a:t>A bounded size Q?  an unbounded Q? 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 - No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637322" y="4735156"/>
            <a:ext cx="3356501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[Weiss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dirty="0" smtClean="0">
                <a:solidFill>
                  <a:srgbClr val="285096"/>
                </a:solidFill>
              </a:rPr>
              <a:t>2017] </a:t>
            </a:r>
            <a:endParaRPr lang="en-US" dirty="0">
              <a:solidFill>
                <a:srgbClr val="28509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43345" y="1134066"/>
              <a:ext cx="3855522" cy="32359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285174"/>
                    <a:gridCol w="1347190"/>
                    <a:gridCol w="1223158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Operator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Unbounded Queries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Bounded</a:t>
                          </a:r>
                        </a:p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Queries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en-US" b="0" i="0" dirty="0" smtClean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⋈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,⋈</m:t>
                                </m:r>
                              </m:oMath>
                            </m:oMathPara>
                          </a14:m>
                          <a:endParaRPr lang="en-US" b="0" i="0" dirty="0" smtClean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𝜋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,⋈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>
                                    <a:latin typeface="Cambria Math" charset="0"/>
                                  </a:rPr>
                                  <m:t>𝜋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𝜎</m:t>
                                </m:r>
                                <m:r>
                                  <a:rPr lang="en-US" smtClean="0">
                                    <a:latin typeface="Cambria Math" charset="0"/>
                                  </a:rPr>
                                  <m:t>,⋈</m:t>
                                </m:r>
                              </m:oMath>
                            </m:oMathPara>
                          </a14:m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5125957"/>
                  </p:ext>
                </p:extLst>
              </p:nvPr>
            </p:nvGraphicFramePr>
            <p:xfrm>
              <a:off x="443345" y="1134066"/>
              <a:ext cx="3855522" cy="32359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285174"/>
                    <a:gridCol w="1347190"/>
                    <a:gridCol w="1223158"/>
                  </a:tblGrid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Operator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Unbounded Queries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Bounded</a:t>
                          </a:r>
                        </a:p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Queries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180328" r="-200948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280328" r="-200948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380328" r="-200948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488333" r="-200948" b="-33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578689" r="-200948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NPC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678689" r="-20094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474" t="-778689" r="-20094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i="0" dirty="0" smtClean="0">
                              <a:latin typeface="Helvetica Neue Regular" charset="0"/>
                            </a:rPr>
                            <a:t>DP</a:t>
                          </a:r>
                          <a:endParaRPr lang="en-US" b="0" i="0" dirty="0">
                            <a:latin typeface="Helvetica Neue Regular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Rectangle 8"/>
          <p:cNvSpPr/>
          <p:nvPr/>
        </p:nvSpPr>
        <p:spPr>
          <a:xfrm>
            <a:off x="443345" y="1782286"/>
            <a:ext cx="3855522" cy="368135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 Neue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345" y="2515551"/>
            <a:ext cx="3855522" cy="368135"/>
          </a:xfrm>
          <a:prstGeom prst="rect">
            <a:avLst/>
          </a:prstGeom>
          <a:solidFill>
            <a:srgbClr val="C00000">
              <a:alpha val="3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0753" y="1782286"/>
            <a:ext cx="411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Only projections: </a:t>
            </a:r>
            <a:r>
              <a:rPr lang="en-US" sz="2000" dirty="0" smtClean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Easy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90753" y="2545132"/>
            <a:ext cx="411034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Unbounded selections: </a:t>
            </a:r>
            <a:r>
              <a:rPr lang="en-US" sz="2000" dirty="0" smtClean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Easy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20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Unbounded selections: </a:t>
            </a:r>
            <a:r>
              <a:rPr lang="en-US" sz="2000" dirty="0" smtClean="0">
                <a:solidFill>
                  <a:srgbClr val="C00000"/>
                </a:solidFill>
                <a:latin typeface="Helvetica Neue Regular" charset="0"/>
                <a:cs typeface="Helvetica Neue Regular" charset="0"/>
              </a:rPr>
              <a:t>HARD </a:t>
            </a:r>
            <a:endParaRPr lang="en-US" sz="2000" dirty="0">
              <a:solidFill>
                <a:srgbClr val="C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0752" y="3619626"/>
            <a:ext cx="4110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Combination of operators: </a:t>
            </a:r>
            <a:r>
              <a:rPr lang="en-US" sz="2000" dirty="0" smtClean="0">
                <a:solidFill>
                  <a:srgbClr val="C00000"/>
                </a:solidFill>
                <a:latin typeface="Helvetica Neue Regular" charset="0"/>
                <a:cs typeface="Helvetica Neue Regular" charset="0"/>
              </a:rPr>
              <a:t>HARD!!!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4298867" y="3280267"/>
            <a:ext cx="273133" cy="1089759"/>
          </a:xfrm>
          <a:prstGeom prst="rightBrac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6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Unbounded Select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4980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44580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17063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9980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9580" y="1199351"/>
            <a:ext cx="457200" cy="3505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graphicFrame>
        <p:nvGraphicFramePr>
          <p:cNvPr id="12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8780" y="807521"/>
          <a:ext cx="3090290" cy="3973230"/>
        </p:xfrm>
        <a:graphic>
          <a:graphicData uri="http://schemas.openxmlformats.org/drawingml/2006/table">
            <a:tbl>
              <a:tblPr firstRow="1">
                <a:tableStyleId>{17292A2E-F333-43FB-9621-5CBBE7FDCDCB}</a:tableStyleId>
              </a:tblPr>
              <a:tblGrid>
                <a:gridCol w="618058"/>
                <a:gridCol w="618058"/>
                <a:gridCol w="618058"/>
                <a:gridCol w="618058"/>
                <a:gridCol w="618058"/>
              </a:tblGrid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A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B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C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D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E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1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3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4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5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1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3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3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4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4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4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1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3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5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3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4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4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3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1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4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3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1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1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1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5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  <a:tr h="441470"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1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5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4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2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 i="0" dirty="0" smtClean="0">
                          <a:latin typeface="Helvetica Neue Regular" charset="0"/>
                        </a:rPr>
                        <a:t>3</a:t>
                      </a:r>
                      <a:endParaRPr lang="en-US" sz="2300" b="0" i="0" dirty="0">
                        <a:latin typeface="Helvetica Neue Regular" charset="0"/>
                      </a:endParaRPr>
                    </a:p>
                  </a:txBody>
                  <a:tcPr marL="88294" marR="88294" marT="44147" marB="44147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5150" y="125943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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35" y="170893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sz="2400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100" y="3039083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sz="2400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80" y="3938086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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80" y="4323551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</a:t>
            </a:r>
            <a:endParaRPr lang="en-US" sz="2400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8259" y="794246"/>
            <a:ext cx="2514600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 Regular" charset="0"/>
              </a:rPr>
              <a:t>Possible queries</a:t>
            </a:r>
            <a:r>
              <a:rPr lang="en-US" sz="2400" dirty="0">
                <a:latin typeface="Helvetica Neue Regular" charset="0"/>
              </a:rPr>
              <a:t>?</a:t>
            </a:r>
            <a:endParaRPr lang="en-US" sz="2400" dirty="0" smtClean="0">
              <a:latin typeface="Helvetica Neue Regular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47119" y="1961351"/>
            <a:ext cx="1887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A = 1    AND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47119" y="2455535"/>
            <a:ext cx="3922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B 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Symbol"/>
              </a:rPr>
              <a:t>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 1    AND    B 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Symbol"/>
              </a:rPr>
              <a:t> 5    AND</a:t>
            </a:r>
            <a:endParaRPr lang="en-US" sz="2400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47119" y="2949719"/>
            <a:ext cx="3945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C 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Symbol"/>
              </a:rPr>
              <a:t>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 2    AND    C 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Symbol"/>
              </a:rPr>
              <a:t> 4    AND</a:t>
            </a:r>
            <a:endParaRPr lang="en-US" sz="2400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47119" y="3443903"/>
            <a:ext cx="4998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D 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Symbol"/>
              </a:rPr>
              <a:t>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 1    AND    D 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Symbol"/>
              </a:rPr>
              <a:t> 4    AND    D  4</a:t>
            </a:r>
            <a:endParaRPr lang="en-US" sz="2400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47119" y="3938086"/>
            <a:ext cx="4996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/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E 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Symbol"/>
              </a:rPr>
              <a:t>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</a:rPr>
              <a:t> 3    AND     E </a:t>
            </a:r>
            <a:r>
              <a:rPr lang="en-US" sz="2400" dirty="0" smtClean="0">
                <a:solidFill>
                  <a:prstClr val="black"/>
                </a:solidFill>
                <a:latin typeface="Helvetica Neue Regular" charset="0"/>
                <a:sym typeface="Symbol"/>
              </a:rPr>
              <a:t> 5    AND    E  4</a:t>
            </a:r>
            <a:endParaRPr lang="en-US" sz="2400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41069" y="4735156"/>
            <a:ext cx="3452754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58780" y="1259431"/>
            <a:ext cx="3090290" cy="461665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8780" y="3914666"/>
            <a:ext cx="3090290" cy="461665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3453" y="4352910"/>
            <a:ext cx="3090290" cy="461665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8780" y="1727756"/>
            <a:ext cx="3090290" cy="461665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72880" y="3037276"/>
            <a:ext cx="3090290" cy="461665"/>
          </a:xfrm>
          <a:prstGeom prst="rect">
            <a:avLst/>
          </a:prstGeom>
          <a:solidFill>
            <a:srgbClr val="C00000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8" name="Content Placeholder 4"/>
          <p:cNvSpPr>
            <a:spLocks noGrp="1"/>
          </p:cNvSpPr>
          <p:nvPr>
            <p:ph sz="quarter" idx="12"/>
          </p:nvPr>
        </p:nvSpPr>
        <p:spPr>
          <a:xfrm>
            <a:off x="6650037" y="235738"/>
            <a:ext cx="2151063" cy="430213"/>
          </a:xfrm>
        </p:spPr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[Weiss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dirty="0" smtClean="0">
                <a:solidFill>
                  <a:srgbClr val="285096"/>
                </a:solidFill>
              </a:rPr>
              <a:t>2017] </a:t>
            </a:r>
            <a:endParaRPr lang="en-US" dirty="0">
              <a:solidFill>
                <a:srgbClr val="285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3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Bounded select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latin typeface="Helvetica Neue Regular" charset="0"/>
              </a:rPr>
              <a:t>INPUT: Database D, Examples E, Query size k</a:t>
            </a:r>
          </a:p>
          <a:p>
            <a:r>
              <a:rPr lang="en-US" b="0" dirty="0" smtClean="0">
                <a:solidFill>
                  <a:schemeClr val="tx1"/>
                </a:solidFill>
                <a:latin typeface="Helvetica Neue Regular" charset="0"/>
              </a:rPr>
              <a:t>OUTPUT: Does there exist a query satisfying D and E, of size at most k?</a:t>
            </a:r>
          </a:p>
        </p:txBody>
      </p:sp>
      <p:sp>
        <p:nvSpPr>
          <p:cNvPr id="44036" name="AutoShape 4" descr="Thinkin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Helvetica Neue Regular" charset="0"/>
            </a:endParaRPr>
          </a:p>
        </p:txBody>
      </p:sp>
      <p:sp>
        <p:nvSpPr>
          <p:cNvPr id="44038" name="AutoShape 6" descr="http://tophdimgs.com/data_images/wallpapers/39/459471-thinking.jpg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latin typeface="Helvetica Neue Regular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22593" y="120254"/>
            <a:ext cx="2000250" cy="7429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Reduction from </a:t>
            </a:r>
          </a:p>
          <a:p>
            <a:pPr algn="ctr"/>
            <a:r>
              <a:rPr lang="en-US" dirty="0">
                <a:latin typeface="Helvetica Neue Regular" charset="0"/>
              </a:rPr>
              <a:t>Set Cover</a:t>
            </a:r>
          </a:p>
        </p:txBody>
      </p:sp>
      <p:sp>
        <p:nvSpPr>
          <p:cNvPr id="75" name="Rectangle 74"/>
          <p:cNvSpPr/>
          <p:nvPr/>
        </p:nvSpPr>
        <p:spPr>
          <a:xfrm>
            <a:off x="7051132" y="264769"/>
            <a:ext cx="1579418" cy="3714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NP-C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78" name="Content Placeholder 2"/>
          <p:cNvSpPr txBox="1">
            <a:spLocks/>
          </p:cNvSpPr>
          <p:nvPr/>
        </p:nvSpPr>
        <p:spPr bwMode="black">
          <a:xfrm>
            <a:off x="1920216" y="1727193"/>
            <a:ext cx="5134199" cy="38720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95250" indent="-952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tabLst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333375" indent="-166688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SzPct val="100000"/>
              <a:buFont typeface="LucidaGrande" charset="0"/>
              <a:buChar char="●"/>
              <a:tabLst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400050" indent="-13335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LucidaGrande" charset="0"/>
              <a:buChar char="⁃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501254" indent="-14644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SzPct val="80000"/>
              <a:buFont typeface="LucidaGrande" charset="0"/>
              <a:buChar char="▪"/>
              <a:tabLst/>
              <a:defRPr lang="en-US"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567929" indent="-11311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3"/>
              </a:buClr>
              <a:buFont typeface="LucidaGrande" charset="0"/>
              <a:buChar char="‣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solidFill>
                  <a:schemeClr val="tx1"/>
                </a:solidFill>
              </a:rPr>
              <a:t>U = {1,2,3,4,5}	S = { </a:t>
            </a:r>
            <a:r>
              <a:rPr lang="en-US" b="0" dirty="0" smtClean="0">
                <a:solidFill>
                  <a:srgbClr val="FF0000"/>
                </a:solidFill>
              </a:rPr>
              <a:t>{1,2,3}</a:t>
            </a:r>
            <a:r>
              <a:rPr lang="en-US" b="0" dirty="0" smtClean="0"/>
              <a:t>, </a:t>
            </a:r>
            <a:r>
              <a:rPr lang="en-US" b="0" dirty="0" smtClean="0">
                <a:solidFill>
                  <a:schemeClr val="accent1"/>
                </a:solidFill>
              </a:rPr>
              <a:t>{2,4}</a:t>
            </a:r>
            <a:r>
              <a:rPr lang="en-US" b="0" dirty="0" smtClean="0"/>
              <a:t>, </a:t>
            </a:r>
            <a:r>
              <a:rPr lang="en-US" b="0" dirty="0" smtClean="0">
                <a:solidFill>
                  <a:srgbClr val="00B050"/>
                </a:solidFill>
              </a:rPr>
              <a:t>{3,4}</a:t>
            </a:r>
            <a:r>
              <a:rPr lang="en-US" b="0" dirty="0" smtClean="0"/>
              <a:t>, </a:t>
            </a:r>
            <a:r>
              <a:rPr lang="en-US" b="0" dirty="0" smtClean="0">
                <a:solidFill>
                  <a:srgbClr val="7030A0"/>
                </a:solidFill>
              </a:rPr>
              <a:t>{4,5} </a:t>
            </a:r>
            <a:r>
              <a:rPr lang="en-US" b="0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79" name="AutoShape 4"/>
          <p:cNvSpPr>
            <a:spLocks noChangeAspect="1" noChangeArrowheads="1" noTextEdit="1"/>
          </p:cNvSpPr>
          <p:nvPr/>
        </p:nvSpPr>
        <p:spPr bwMode="auto">
          <a:xfrm>
            <a:off x="2014746" y="2162793"/>
            <a:ext cx="4314803" cy="262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0" name="Rectangle 6"/>
          <p:cNvSpPr>
            <a:spLocks noChangeArrowheads="1"/>
          </p:cNvSpPr>
          <p:nvPr/>
        </p:nvSpPr>
        <p:spPr bwMode="auto">
          <a:xfrm>
            <a:off x="2090635" y="2253011"/>
            <a:ext cx="1040756" cy="355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1" name="Rectangle 7"/>
          <p:cNvSpPr>
            <a:spLocks noChangeArrowheads="1"/>
          </p:cNvSpPr>
          <p:nvPr/>
        </p:nvSpPr>
        <p:spPr bwMode="auto">
          <a:xfrm>
            <a:off x="3131391" y="2253011"/>
            <a:ext cx="1040756" cy="355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2" name="Rectangle 8"/>
          <p:cNvSpPr>
            <a:spLocks noChangeArrowheads="1"/>
          </p:cNvSpPr>
          <p:nvPr/>
        </p:nvSpPr>
        <p:spPr bwMode="auto">
          <a:xfrm>
            <a:off x="4172148" y="2253011"/>
            <a:ext cx="1040756" cy="355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3" name="Rectangle 9"/>
          <p:cNvSpPr>
            <a:spLocks noChangeArrowheads="1"/>
          </p:cNvSpPr>
          <p:nvPr/>
        </p:nvSpPr>
        <p:spPr bwMode="auto">
          <a:xfrm>
            <a:off x="5212904" y="2253011"/>
            <a:ext cx="1040756" cy="3555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4" name="Rectangle 16"/>
          <p:cNvSpPr>
            <a:spLocks noChangeArrowheads="1"/>
          </p:cNvSpPr>
          <p:nvPr/>
        </p:nvSpPr>
        <p:spPr bwMode="auto">
          <a:xfrm>
            <a:off x="2086298" y="2234345"/>
            <a:ext cx="8673" cy="2484806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5" name="Rectangle 17"/>
          <p:cNvSpPr>
            <a:spLocks noChangeArrowheads="1"/>
          </p:cNvSpPr>
          <p:nvPr/>
        </p:nvSpPr>
        <p:spPr bwMode="auto">
          <a:xfrm>
            <a:off x="6249324" y="2234345"/>
            <a:ext cx="8673" cy="2484806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6" name="Rectangle 18"/>
          <p:cNvSpPr>
            <a:spLocks noChangeArrowheads="1"/>
          </p:cNvSpPr>
          <p:nvPr/>
        </p:nvSpPr>
        <p:spPr bwMode="auto">
          <a:xfrm>
            <a:off x="2086298" y="2234345"/>
            <a:ext cx="4171699" cy="8673"/>
          </a:xfrm>
          <a:prstGeom prst="rect">
            <a:avLst/>
          </a:prstGeom>
          <a:solidFill>
            <a:srgbClr val="000000"/>
          </a:solidFill>
          <a:ln w="0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dirty="0">
              <a:latin typeface="Helvetica Neue Regular" charset="0"/>
            </a:endParaRPr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2515610" y="2267953"/>
            <a:ext cx="166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 Regular" charset="0"/>
                <a:cs typeface="Arial" pitchFamily="34" charset="0"/>
              </a:rPr>
              <a:t>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2628359" y="2402384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 Regular" charset="0"/>
                <a:cs typeface="Arial" pitchFamily="34" charset="0"/>
              </a:rPr>
              <a:t>1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3556367" y="2267953"/>
            <a:ext cx="166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Helvetica Neue Regular" charset="0"/>
                <a:cs typeface="Arial" pitchFamily="34" charset="0"/>
              </a:rPr>
              <a:t>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3669115" y="2402384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Helvetica Neue Regular" charset="0"/>
                <a:cs typeface="Arial" pitchFamily="34" charset="0"/>
              </a:rPr>
              <a:t>2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597123" y="2267953"/>
            <a:ext cx="166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Helvetica Neue Regular" charset="0"/>
                <a:cs typeface="Arial" pitchFamily="34" charset="0"/>
              </a:rPr>
              <a:t>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25"/>
          <p:cNvSpPr>
            <a:spLocks noChangeArrowheads="1"/>
          </p:cNvSpPr>
          <p:nvPr/>
        </p:nvSpPr>
        <p:spPr bwMode="auto">
          <a:xfrm>
            <a:off x="4709872" y="2402384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Helvetica Neue Regular" charset="0"/>
                <a:cs typeface="Arial" pitchFamily="34" charset="0"/>
              </a:rPr>
              <a:t>3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26"/>
          <p:cNvSpPr>
            <a:spLocks noChangeArrowheads="1"/>
          </p:cNvSpPr>
          <p:nvPr/>
        </p:nvSpPr>
        <p:spPr bwMode="auto">
          <a:xfrm>
            <a:off x="5637880" y="2267953"/>
            <a:ext cx="166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Helvetica Neue Regular" charset="0"/>
                <a:cs typeface="Arial" pitchFamily="34" charset="0"/>
              </a:rPr>
              <a:t>S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27"/>
          <p:cNvSpPr>
            <a:spLocks noChangeArrowheads="1"/>
          </p:cNvSpPr>
          <p:nvPr/>
        </p:nvSpPr>
        <p:spPr bwMode="auto">
          <a:xfrm>
            <a:off x="5750628" y="2402384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Helvetica Neue Regular" charset="0"/>
                <a:cs typeface="Arial" pitchFamily="34" charset="0"/>
              </a:rPr>
              <a:t>4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086298" y="2589937"/>
            <a:ext cx="4171699" cy="359928"/>
            <a:chOff x="1517650" y="3025775"/>
            <a:chExt cx="6108700" cy="527050"/>
          </a:xfrm>
        </p:grpSpPr>
        <p:sp>
          <p:nvSpPr>
            <p:cNvPr id="96" name="Rectangle 10"/>
            <p:cNvSpPr>
              <a:spLocks noChangeArrowheads="1"/>
            </p:cNvSpPr>
            <p:nvPr/>
          </p:nvSpPr>
          <p:spPr bwMode="auto">
            <a:xfrm>
              <a:off x="1517650" y="302577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97" name="Rectangle 11"/>
            <p:cNvSpPr>
              <a:spLocks noChangeArrowheads="1"/>
            </p:cNvSpPr>
            <p:nvPr/>
          </p:nvSpPr>
          <p:spPr bwMode="auto">
            <a:xfrm>
              <a:off x="1517650" y="354012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98" name="Rectangle 28"/>
            <p:cNvSpPr>
              <a:spLocks noChangeArrowheads="1"/>
            </p:cNvSpPr>
            <p:nvPr/>
          </p:nvSpPr>
          <p:spPr bwMode="auto">
            <a:xfrm>
              <a:off x="2197100" y="30718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29"/>
            <p:cNvSpPr>
              <a:spLocks noChangeArrowheads="1"/>
            </p:cNvSpPr>
            <p:nvPr/>
          </p:nvSpPr>
          <p:spPr bwMode="auto">
            <a:xfrm>
              <a:off x="3721099" y="30718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Rectangle 30"/>
            <p:cNvSpPr>
              <a:spLocks noChangeArrowheads="1"/>
            </p:cNvSpPr>
            <p:nvPr/>
          </p:nvSpPr>
          <p:spPr bwMode="auto">
            <a:xfrm>
              <a:off x="5245100" y="30718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Rectangle 31"/>
            <p:cNvSpPr>
              <a:spLocks noChangeArrowheads="1"/>
            </p:cNvSpPr>
            <p:nvPr/>
          </p:nvSpPr>
          <p:spPr bwMode="auto">
            <a:xfrm>
              <a:off x="6769099" y="30718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2086298" y="2975884"/>
            <a:ext cx="4171699" cy="329573"/>
            <a:chOff x="1517650" y="3590925"/>
            <a:chExt cx="6108700" cy="482600"/>
          </a:xfrm>
        </p:grpSpPr>
        <p:sp>
          <p:nvSpPr>
            <p:cNvPr id="103" name="Rectangle 12"/>
            <p:cNvSpPr>
              <a:spLocks noChangeArrowheads="1"/>
            </p:cNvSpPr>
            <p:nvPr/>
          </p:nvSpPr>
          <p:spPr bwMode="auto">
            <a:xfrm>
              <a:off x="1517650" y="406082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04" name="Rectangle 32"/>
            <p:cNvSpPr>
              <a:spLocks noChangeArrowheads="1"/>
            </p:cNvSpPr>
            <p:nvPr/>
          </p:nvSpPr>
          <p:spPr bwMode="auto">
            <a:xfrm>
              <a:off x="2197100" y="359092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33"/>
            <p:cNvSpPr>
              <a:spLocks noChangeArrowheads="1"/>
            </p:cNvSpPr>
            <p:nvPr/>
          </p:nvSpPr>
          <p:spPr bwMode="auto">
            <a:xfrm>
              <a:off x="3721099" y="359092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6" name="Rectangle 34"/>
            <p:cNvSpPr>
              <a:spLocks noChangeArrowheads="1"/>
            </p:cNvSpPr>
            <p:nvPr/>
          </p:nvSpPr>
          <p:spPr bwMode="auto">
            <a:xfrm>
              <a:off x="5245100" y="359092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Rectangle 35"/>
            <p:cNvSpPr>
              <a:spLocks noChangeArrowheads="1"/>
            </p:cNvSpPr>
            <p:nvPr/>
          </p:nvSpPr>
          <p:spPr bwMode="auto">
            <a:xfrm>
              <a:off x="6769099" y="359092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086298" y="3329308"/>
            <a:ext cx="4171699" cy="327405"/>
            <a:chOff x="1517650" y="4108450"/>
            <a:chExt cx="6108700" cy="479425"/>
          </a:xfrm>
        </p:grpSpPr>
        <p:sp>
          <p:nvSpPr>
            <p:cNvPr id="109" name="Rectangle 13"/>
            <p:cNvSpPr>
              <a:spLocks noChangeArrowheads="1"/>
            </p:cNvSpPr>
            <p:nvPr/>
          </p:nvSpPr>
          <p:spPr bwMode="auto">
            <a:xfrm>
              <a:off x="1517650" y="457517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10" name="Rectangle 36"/>
            <p:cNvSpPr>
              <a:spLocks noChangeArrowheads="1"/>
            </p:cNvSpPr>
            <p:nvPr/>
          </p:nvSpPr>
          <p:spPr bwMode="auto">
            <a:xfrm>
              <a:off x="2197100" y="4108450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Rectangle 37"/>
            <p:cNvSpPr>
              <a:spLocks noChangeArrowheads="1"/>
            </p:cNvSpPr>
            <p:nvPr/>
          </p:nvSpPr>
          <p:spPr bwMode="auto">
            <a:xfrm>
              <a:off x="3721099" y="4108450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Rectangle 38"/>
            <p:cNvSpPr>
              <a:spLocks noChangeArrowheads="1"/>
            </p:cNvSpPr>
            <p:nvPr/>
          </p:nvSpPr>
          <p:spPr bwMode="auto">
            <a:xfrm>
              <a:off x="5245100" y="4108450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Rectangle 39"/>
            <p:cNvSpPr>
              <a:spLocks noChangeArrowheads="1"/>
            </p:cNvSpPr>
            <p:nvPr/>
          </p:nvSpPr>
          <p:spPr bwMode="auto">
            <a:xfrm>
              <a:off x="6769099" y="4108450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086298" y="3682731"/>
            <a:ext cx="4171699" cy="329573"/>
            <a:chOff x="1517650" y="4625975"/>
            <a:chExt cx="6108700" cy="482600"/>
          </a:xfrm>
        </p:grpSpPr>
        <p:sp>
          <p:nvSpPr>
            <p:cNvPr id="115" name="Rectangle 14"/>
            <p:cNvSpPr>
              <a:spLocks noChangeArrowheads="1"/>
            </p:cNvSpPr>
            <p:nvPr/>
          </p:nvSpPr>
          <p:spPr bwMode="auto">
            <a:xfrm>
              <a:off x="1517650" y="509587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16" name="Rectangle 40"/>
            <p:cNvSpPr>
              <a:spLocks noChangeArrowheads="1"/>
            </p:cNvSpPr>
            <p:nvPr/>
          </p:nvSpPr>
          <p:spPr bwMode="auto">
            <a:xfrm>
              <a:off x="2197100" y="462597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" name="Rectangle 41"/>
            <p:cNvSpPr>
              <a:spLocks noChangeArrowheads="1"/>
            </p:cNvSpPr>
            <p:nvPr/>
          </p:nvSpPr>
          <p:spPr bwMode="auto">
            <a:xfrm>
              <a:off x="3721099" y="462597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8" name="Rectangle 42"/>
            <p:cNvSpPr>
              <a:spLocks noChangeArrowheads="1"/>
            </p:cNvSpPr>
            <p:nvPr/>
          </p:nvSpPr>
          <p:spPr bwMode="auto">
            <a:xfrm>
              <a:off x="5245100" y="462597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43"/>
            <p:cNvSpPr>
              <a:spLocks noChangeArrowheads="1"/>
            </p:cNvSpPr>
            <p:nvPr/>
          </p:nvSpPr>
          <p:spPr bwMode="auto">
            <a:xfrm>
              <a:off x="6769099" y="4625975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086298" y="4037239"/>
            <a:ext cx="4171699" cy="330657"/>
            <a:chOff x="1517650" y="5145088"/>
            <a:chExt cx="6108700" cy="484187"/>
          </a:xfrm>
        </p:grpSpPr>
        <p:sp>
          <p:nvSpPr>
            <p:cNvPr id="121" name="Rectangle 15"/>
            <p:cNvSpPr>
              <a:spLocks noChangeArrowheads="1"/>
            </p:cNvSpPr>
            <p:nvPr/>
          </p:nvSpPr>
          <p:spPr bwMode="auto">
            <a:xfrm>
              <a:off x="1517650" y="561657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22" name="Rectangle 44"/>
            <p:cNvSpPr>
              <a:spLocks noChangeArrowheads="1"/>
            </p:cNvSpPr>
            <p:nvPr/>
          </p:nvSpPr>
          <p:spPr bwMode="auto">
            <a:xfrm>
              <a:off x="2197100" y="5145088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Rectangle 45"/>
            <p:cNvSpPr>
              <a:spLocks noChangeArrowheads="1"/>
            </p:cNvSpPr>
            <p:nvPr/>
          </p:nvSpPr>
          <p:spPr bwMode="auto">
            <a:xfrm>
              <a:off x="3721099" y="5145088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46"/>
            <p:cNvSpPr>
              <a:spLocks noChangeArrowheads="1"/>
            </p:cNvSpPr>
            <p:nvPr/>
          </p:nvSpPr>
          <p:spPr bwMode="auto">
            <a:xfrm>
              <a:off x="5245100" y="5145088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5" name="Rectangle 47"/>
            <p:cNvSpPr>
              <a:spLocks noChangeArrowheads="1"/>
            </p:cNvSpPr>
            <p:nvPr/>
          </p:nvSpPr>
          <p:spPr bwMode="auto">
            <a:xfrm>
              <a:off x="6769099" y="5145088"/>
              <a:ext cx="208912" cy="450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1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086298" y="4390663"/>
            <a:ext cx="4171699" cy="328488"/>
            <a:chOff x="1517650" y="5662613"/>
            <a:chExt cx="6108700" cy="481012"/>
          </a:xfrm>
        </p:grpSpPr>
        <p:sp>
          <p:nvSpPr>
            <p:cNvPr id="127" name="Rectangle 19"/>
            <p:cNvSpPr>
              <a:spLocks noChangeArrowheads="1"/>
            </p:cNvSpPr>
            <p:nvPr/>
          </p:nvSpPr>
          <p:spPr bwMode="auto">
            <a:xfrm>
              <a:off x="1517650" y="6130925"/>
              <a:ext cx="6108700" cy="12700"/>
            </a:xfrm>
            <a:prstGeom prst="rect">
              <a:avLst/>
            </a:pr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>
                <a:latin typeface="Helvetica Neue Regular" charset="0"/>
              </a:endParaRPr>
            </a:p>
          </p:txBody>
        </p:sp>
        <p:sp>
          <p:nvSpPr>
            <p:cNvPr id="128" name="Rectangle 48"/>
            <p:cNvSpPr>
              <a:spLocks noChangeArrowheads="1"/>
            </p:cNvSpPr>
            <p:nvPr/>
          </p:nvSpPr>
          <p:spPr bwMode="auto">
            <a:xfrm>
              <a:off x="2197100" y="56626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Rectangle 49"/>
            <p:cNvSpPr>
              <a:spLocks noChangeArrowheads="1"/>
            </p:cNvSpPr>
            <p:nvPr/>
          </p:nvSpPr>
          <p:spPr bwMode="auto">
            <a:xfrm>
              <a:off x="3721099" y="56626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50"/>
            <p:cNvSpPr>
              <a:spLocks noChangeArrowheads="1"/>
            </p:cNvSpPr>
            <p:nvPr/>
          </p:nvSpPr>
          <p:spPr bwMode="auto">
            <a:xfrm>
              <a:off x="5245100" y="56626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Rectangle 51"/>
            <p:cNvSpPr>
              <a:spLocks noChangeArrowheads="1"/>
            </p:cNvSpPr>
            <p:nvPr/>
          </p:nvSpPr>
          <p:spPr bwMode="auto">
            <a:xfrm>
              <a:off x="6769099" y="5662613"/>
              <a:ext cx="208912" cy="45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 Regular" charset="0"/>
                  <a:cs typeface="Arial" pitchFamily="34" charset="0"/>
                </a:rPr>
                <a:t>0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32" name="Straight Connector 131"/>
          <p:cNvCxnSpPr/>
          <p:nvPr/>
        </p:nvCxnSpPr>
        <p:spPr>
          <a:xfrm>
            <a:off x="2086298" y="4711783"/>
            <a:ext cx="4167362" cy="43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/>
          <p:cNvSpPr/>
          <p:nvPr/>
        </p:nvSpPr>
        <p:spPr>
          <a:xfrm>
            <a:off x="1725291" y="437440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</a:t>
            </a:r>
            <a:endParaRPr lang="en-US" dirty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725291" y="2605114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1725291" y="331282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1725291" y="295897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1725291" y="366668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1725291" y="4020543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dirty="0" smtClean="0">
                <a:solidFill>
                  <a:prstClr val="black"/>
                </a:solidFill>
                <a:latin typeface="Helvetica Neue Regular" charset="0"/>
                <a:sym typeface="Wingdings"/>
              </a:rPr>
              <a:t></a:t>
            </a:r>
            <a:endParaRPr lang="en-US" dirty="0" smtClean="0">
              <a:solidFill>
                <a:prstClr val="black"/>
              </a:solidFill>
              <a:latin typeface="Helvetica Neue Regular" charset="0"/>
            </a:endParaRPr>
          </a:p>
        </p:txBody>
      </p:sp>
      <p:sp>
        <p:nvSpPr>
          <p:cNvPr id="70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82322" y="4735156"/>
            <a:ext cx="3311501" cy="27463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2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-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26" y="1686295"/>
            <a:ext cx="7992094" cy="279988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191491" y="1168135"/>
          <a:ext cx="7260928" cy="518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1392"/>
                <a:gridCol w="1156608"/>
                <a:gridCol w="951791"/>
                <a:gridCol w="734928"/>
                <a:gridCol w="1120464"/>
                <a:gridCol w="1546032"/>
                <a:gridCol w="89971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No </a:t>
                      </a:r>
                      <a:r>
                        <a:rPr lang="en-US" sz="1400" b="0" i="0" dirty="0" err="1" smtClean="0">
                          <a:latin typeface="Helvetica Neue Regular" charset="0"/>
                        </a:rPr>
                        <a:t>param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Schema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Examples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No</a:t>
                      </a:r>
                      <a:r>
                        <a:rPr lang="en-US" sz="1400" b="0" i="0" baseline="0" dirty="0" smtClean="0">
                          <a:latin typeface="Helvetica Neue Regular" charset="0"/>
                        </a:rPr>
                        <a:t> </a:t>
                      </a:r>
                      <a:r>
                        <a:rPr lang="en-US" sz="1400" b="0" i="0" baseline="0" dirty="0" err="1" smtClean="0">
                          <a:latin typeface="Helvetica Neue Regular" charset="0"/>
                        </a:rPr>
                        <a:t>param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Query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Schema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Examples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42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REQ </a:t>
            </a:r>
            <a:r>
              <a:rPr lang="mr-IN" dirty="0" smtClean="0"/>
              <a:t>–</a:t>
            </a:r>
            <a:r>
              <a:rPr lang="en-US" dirty="0" smtClean="0"/>
              <a:t> Query from Examples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[Li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2015]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26735" y="910650"/>
            <a:ext cx="7144931" cy="597516"/>
          </a:xfrm>
          <a:prstGeom prst="rect">
            <a:avLst/>
          </a:prstGeom>
          <a:solidFill>
            <a:srgbClr val="5373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Main idea</a:t>
            </a:r>
            <a:r>
              <a:rPr lang="en-US" dirty="0" smtClean="0">
                <a:latin typeface="Helvetica Neue Regular" charset="0"/>
              </a:rPr>
              <a:t>:  Interactively remove candidate queries proposing a new set of query results from a modified database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4852" y="2837702"/>
            <a:ext cx="1872943" cy="56877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REQ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121" y="1594533"/>
            <a:ext cx="648982" cy="6489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7138" y="3768419"/>
            <a:ext cx="2008370" cy="636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Reverse engineered</a:t>
            </a: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Queries Q’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0331" y="2798921"/>
            <a:ext cx="94929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Regular" charset="0"/>
              </a:rPr>
              <a:t>Query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 Neue Regular" charset="0"/>
              </a:rPr>
              <a:t>Results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19" name="Elbow Connector 18"/>
          <p:cNvCxnSpPr>
            <a:stCxn id="10" idx="2"/>
            <a:endCxn id="8" idx="0"/>
          </p:cNvCxnSpPr>
          <p:nvPr/>
        </p:nvCxnSpPr>
        <p:spPr>
          <a:xfrm rot="5400000">
            <a:off x="3344375" y="1950464"/>
            <a:ext cx="594187" cy="1180288"/>
          </a:xfrm>
          <a:prstGeom prst="bentConnector3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2"/>
            <a:endCxn id="13" idx="0"/>
          </p:cNvCxnSpPr>
          <p:nvPr/>
        </p:nvCxnSpPr>
        <p:spPr>
          <a:xfrm flipH="1">
            <a:off x="3051323" y="3406472"/>
            <a:ext cx="1" cy="361947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499200" y="2837702"/>
            <a:ext cx="1872943" cy="568770"/>
          </a:xfrm>
          <a:prstGeom prst="rect">
            <a:avLst/>
          </a:prstGeom>
          <a:solidFill>
            <a:srgbClr val="5373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Database</a:t>
            </a:r>
          </a:p>
          <a:p>
            <a:pPr algn="ctr"/>
            <a:r>
              <a:rPr lang="en-US" dirty="0" smtClean="0">
                <a:latin typeface="Helvetica Neue Regular" charset="0"/>
              </a:rPr>
              <a:t>Refinement</a:t>
            </a:r>
          </a:p>
        </p:txBody>
      </p:sp>
      <p:cxnSp>
        <p:nvCxnSpPr>
          <p:cNvPr id="32" name="Elbow Connector 31"/>
          <p:cNvCxnSpPr>
            <a:stCxn id="13" idx="3"/>
            <a:endCxn id="30" idx="2"/>
          </p:cNvCxnSpPr>
          <p:nvPr/>
        </p:nvCxnSpPr>
        <p:spPr>
          <a:xfrm flipV="1">
            <a:off x="4055508" y="3406472"/>
            <a:ext cx="1380164" cy="679983"/>
          </a:xfrm>
          <a:prstGeom prst="bentConnector2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0" idx="2"/>
            <a:endCxn id="30" idx="0"/>
          </p:cNvCxnSpPr>
          <p:nvPr/>
        </p:nvCxnSpPr>
        <p:spPr>
          <a:xfrm rot="16200000" flipH="1">
            <a:off x="4536549" y="1938578"/>
            <a:ext cx="594187" cy="120406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5" idx="3"/>
            <a:endCxn id="8" idx="1"/>
          </p:cNvCxnSpPr>
          <p:nvPr/>
        </p:nvCxnSpPr>
        <p:spPr>
          <a:xfrm>
            <a:off x="1329630" y="3122087"/>
            <a:ext cx="78522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61016" y="2676795"/>
            <a:ext cx="910650" cy="91065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6475290" y="1967923"/>
            <a:ext cx="159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Modified database and results </a:t>
            </a:r>
          </a:p>
        </p:txBody>
      </p:sp>
      <p:cxnSp>
        <p:nvCxnSpPr>
          <p:cNvPr id="62" name="Elbow Connector 61"/>
          <p:cNvCxnSpPr>
            <a:stCxn id="55" idx="2"/>
            <a:endCxn id="15" idx="2"/>
          </p:cNvCxnSpPr>
          <p:nvPr/>
        </p:nvCxnSpPr>
        <p:spPr>
          <a:xfrm rot="5400000" flipH="1">
            <a:off x="4164564" y="135669"/>
            <a:ext cx="142193" cy="6761360"/>
          </a:xfrm>
          <a:prstGeom prst="bentConnector3">
            <a:avLst>
              <a:gd name="adj1" fmla="val -646351"/>
            </a:avLst>
          </a:prstGeom>
          <a:ln w="28575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0" idx="3"/>
            <a:endCxn id="55" idx="3"/>
          </p:cNvCxnSpPr>
          <p:nvPr/>
        </p:nvCxnSpPr>
        <p:spPr>
          <a:xfrm>
            <a:off x="6372143" y="3122087"/>
            <a:ext cx="788873" cy="1003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ounded Rectangular Callout 68"/>
          <p:cNvSpPr/>
          <p:nvPr/>
        </p:nvSpPr>
        <p:spPr>
          <a:xfrm>
            <a:off x="832902" y="2008894"/>
            <a:ext cx="1923803" cy="634407"/>
          </a:xfrm>
          <a:prstGeom prst="wedgeRoundRectCallout">
            <a:avLst>
              <a:gd name="adj1" fmla="val 48302"/>
              <a:gd name="adj2" fmla="val 107004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Use QBO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30" grpId="0" animBg="1"/>
      <p:bldP spid="30" grpId="1" animBg="1"/>
      <p:bldP spid="60" grpId="0"/>
      <p:bldP spid="60" grpId="1"/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Refinement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[Li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2015]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516" y="1007280"/>
            <a:ext cx="2891094" cy="1490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6671" y="1134073"/>
            <a:ext cx="3127329" cy="9600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14301" y="2987841"/>
            <a:ext cx="1872943" cy="568770"/>
          </a:xfrm>
          <a:prstGeom prst="rect">
            <a:avLst/>
          </a:prstGeom>
          <a:solidFill>
            <a:srgbClr val="5373C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Database</a:t>
            </a:r>
          </a:p>
          <a:p>
            <a:pPr algn="ctr"/>
            <a:r>
              <a:rPr lang="en-US" dirty="0" smtClean="0">
                <a:latin typeface="Helvetica Neue Regular" charset="0"/>
              </a:rPr>
              <a:t>Refinement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2157" y="3112615"/>
            <a:ext cx="910650" cy="910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62572" y="3378505"/>
                <a:ext cx="2392322" cy="128952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REQs =</a:t>
                </a: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𝑄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1</m:t>
                        </m:r>
                      </m:sub>
                    </m:sSub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𝜎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𝑔𝑒𝑛𝑑𝑒𝑟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=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d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1600" dirty="0" smtClean="0">
                  <a:solidFill>
                    <a:srgbClr val="000000"/>
                  </a:solidFill>
                  <a:latin typeface="Cambria Math" charset="0"/>
                  <a:cs typeface="Helvetica Neue Regular" charset="0"/>
                </a:endParaRP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𝑄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2</m:t>
                        </m:r>
                      </m:sub>
                    </m:sSub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𝜎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𝑠𝑎𝑙𝑎𝑟𝑦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&gt;3700</m:t>
                        </m:r>
                      </m:sub>
                    </m:sSub>
                    <m:d>
                      <m:d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d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1600" dirty="0" smtClean="0">
                  <a:solidFill>
                    <a:srgbClr val="000000"/>
                  </a:solidFill>
                  <a:latin typeface="Cambria Math" charset="0"/>
                  <a:cs typeface="Helvetica Neue Regular" charset="0"/>
                </a:endParaRPr>
              </a:p>
              <a:p>
                <a:pPr marL="285750" indent="-285750" defTabSz="430213">
                  <a:spcAft>
                    <a:spcPts val="400"/>
                  </a:spcAft>
                  <a:buSzPct val="100000"/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𝑄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3</m:t>
                        </m:r>
                      </m:sub>
                    </m:sSub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𝜎</m:t>
                        </m:r>
                      </m:e>
                      <m:sub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𝑑𝑒𝑝𝑡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=</m:t>
                        </m:r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𝐼𝑇</m:t>
                        </m:r>
                      </m:sub>
                    </m:sSub>
                    <m:d>
                      <m:d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dPr>
                      <m: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72" y="3378505"/>
                <a:ext cx="2392322" cy="1289520"/>
              </a:xfrm>
              <a:prstGeom prst="rect">
                <a:avLst/>
              </a:prstGeom>
              <a:blipFill rotWithShape="0">
                <a:blip r:embed="rId5"/>
                <a:stretch>
                  <a:fillRect l="-1010" t="-463"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67910" y="2094109"/>
            <a:ext cx="864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Results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58" y="834817"/>
            <a:ext cx="452103" cy="452103"/>
          </a:xfrm>
          <a:prstGeom prst="rect">
            <a:avLst/>
          </a:prstGeom>
        </p:spPr>
      </p:pic>
      <p:cxnSp>
        <p:nvCxnSpPr>
          <p:cNvPr id="19" name="Elbow Connector 18"/>
          <p:cNvCxnSpPr>
            <a:stCxn id="6" idx="2"/>
            <a:endCxn id="10" idx="1"/>
          </p:cNvCxnSpPr>
          <p:nvPr/>
        </p:nvCxnSpPr>
        <p:spPr>
          <a:xfrm rot="16200000" flipH="1">
            <a:off x="2392091" y="2150016"/>
            <a:ext cx="774182" cy="1470238"/>
          </a:xfrm>
          <a:prstGeom prst="bentConnector2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0"/>
            <a:endCxn id="8" idx="1"/>
          </p:cNvCxnSpPr>
          <p:nvPr/>
        </p:nvCxnSpPr>
        <p:spPr>
          <a:xfrm rot="5400000" flipH="1" flipV="1">
            <a:off x="4546847" y="1518017"/>
            <a:ext cx="1373750" cy="1565898"/>
          </a:xfrm>
          <a:prstGeom prst="bentConnector2">
            <a:avLst/>
          </a:prstGeom>
          <a:ln w="1905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822" y="2224878"/>
            <a:ext cx="1805320" cy="8071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0142" y="2224878"/>
            <a:ext cx="1235869" cy="8071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751" y="2313801"/>
            <a:ext cx="552144" cy="54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</a:t>
            </a:r>
            <a:r>
              <a:rPr lang="en-US" dirty="0" smtClean="0">
                <a:solidFill>
                  <a:srgbClr val="285096"/>
                </a:solidFill>
              </a:rPr>
              <a:t>Li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et al.,</a:t>
            </a:r>
            <a:r>
              <a:rPr lang="en-US" dirty="0" smtClean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</a:rPr>
              <a:t>2015</a:t>
            </a:r>
            <a:r>
              <a:rPr lang="en-US" dirty="0" smtClean="0">
                <a:solidFill>
                  <a:srgbClr val="285096"/>
                </a:solidFill>
              </a:rPr>
              <a:t>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9184" y="1510747"/>
                <a:ext cx="8033288" cy="84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𝑐𝑜𝑠𝑡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𝑒𝑑𝑖𝑡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𝐷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+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𝛽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⋅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𝑛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𝑖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=1</m:t>
                          </m:r>
                        </m:sub>
                        <m: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𝑘</m:t>
                          </m:r>
                        </m:sup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𝑒𝑑𝑖𝑡</m:t>
                          </m:r>
                          <m:d>
                            <m:d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𝑅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𝑁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fPr>
                            <m:num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𝑒𝑑𝑖𝑡</m:t>
                              </m:r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𝐷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𝜇</m:t>
                              </m:r>
                            </m:den>
                          </m:f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𝛽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fPr>
                            <m:num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𝑘</m:t>
                              </m:r>
                            </m:den>
                          </m:f>
                          <m:nary>
                            <m:naryPr>
                              <m:chr m:val="∑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naryPr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𝑖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𝑘</m:t>
                              </m:r>
                            </m:sup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𝑒𝑑𝑖𝑡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(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𝑅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" y="1510747"/>
                <a:ext cx="8033288" cy="84093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511625" y="1704602"/>
            <a:ext cx="1667320" cy="45322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29005" y="1545575"/>
            <a:ext cx="1359680" cy="77127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2163" y="1529779"/>
            <a:ext cx="1682929" cy="77127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18570" y="1510747"/>
            <a:ext cx="1477647" cy="771277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01221" y="2870420"/>
            <a:ext cx="3124859" cy="37371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Current cost 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01221" y="2528514"/>
            <a:ext cx="1677724" cy="25444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DB cost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29005" y="2528514"/>
            <a:ext cx="1297075" cy="25444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 Regular" charset="0"/>
              </a:rPr>
              <a:t>Results cost</a:t>
            </a:r>
            <a:endParaRPr lang="en-US" sz="1400" dirty="0">
              <a:latin typeface="Helvetica Neue Regular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62163" y="2370715"/>
            <a:ext cx="1677724" cy="40440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 Neue Regular" charset="0"/>
              </a:rPr>
              <a:t>Effort to examine D’</a:t>
            </a:r>
            <a:endParaRPr lang="en-US" sz="1200" dirty="0">
              <a:latin typeface="Helvetica Neue Regular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2707860" y="859806"/>
            <a:ext cx="1637968" cy="551493"/>
          </a:xfrm>
          <a:prstGeom prst="wedgeRoundRectCallout">
            <a:avLst>
              <a:gd name="adj1" fmla="val -28114"/>
              <a:gd name="adj2" fmla="val 117402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Number of modified tables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906584" y="765399"/>
            <a:ext cx="1637968" cy="551493"/>
          </a:xfrm>
          <a:prstGeom prst="wedgeRoundRectCallout">
            <a:avLst>
              <a:gd name="adj1" fmla="val -37337"/>
              <a:gd name="adj2" fmla="val 10298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Number of new result sets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62163" y="2888332"/>
            <a:ext cx="3334054" cy="37371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Residual cost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75970" y="2371102"/>
            <a:ext cx="1420247" cy="40440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 Neue Regular" charset="0"/>
              </a:rPr>
              <a:t>Effort to examine new results</a:t>
            </a:r>
            <a:endParaRPr lang="en-US" sz="1200" dirty="0">
              <a:latin typeface="Helvetica Neue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779706" y="3529718"/>
                <a:ext cx="5945862" cy="1135779"/>
              </a:xfrm>
              <a:prstGeom prst="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dirty="0" smtClean="0">
                    <a:latin typeface="Helvetica Neue Regular" charset="0"/>
                  </a:rPr>
                  <a:t>Main idea: Find a refined </a:t>
                </a:r>
                <a:r>
                  <a:rPr lang="en-US" dirty="0" err="1" smtClean="0">
                    <a:latin typeface="Helvetica Neue Regular" charset="0"/>
                  </a:rPr>
                  <a:t>db</a:t>
                </a:r>
                <a:r>
                  <a:rPr lang="en-US" dirty="0" smtClean="0">
                    <a:latin typeface="Helvetica Neue Regular" charset="0"/>
                  </a:rPr>
                  <a:t> D’ and results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 …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Helvetica Neue Regular" charset="0"/>
                  </a:rPr>
                  <a:t>with: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>
                    <a:latin typeface="Helvetica Neue Regular" charset="0"/>
                  </a:rPr>
                  <a:t>Minimum number of results k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>
                    <a:latin typeface="Helvetica Neue Regular" charset="0"/>
                  </a:rPr>
                  <a:t>Minimum differences </a:t>
                </a:r>
                <a:r>
                  <a:rPr lang="en-US" dirty="0" err="1" smtClean="0">
                    <a:latin typeface="Helvetica Neue Regular" charset="0"/>
                  </a:rPr>
                  <a:t>i</a:t>
                </a:r>
                <a:r>
                  <a:rPr lang="en-US" dirty="0" smtClean="0">
                    <a:latin typeface="Helvetica Neue Regular" charset="0"/>
                  </a:rPr>
                  <a:t> the database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smtClean="0">
                    <a:latin typeface="Helvetica Neue Regular" charset="0"/>
                  </a:rPr>
                  <a:t>The query are balanced (less interactions)</a:t>
                </a:r>
                <a:endParaRPr lang="en-US" dirty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706" y="3529718"/>
                <a:ext cx="5945862" cy="1135779"/>
              </a:xfrm>
              <a:prstGeom prst="rect">
                <a:avLst/>
              </a:prstGeom>
              <a:blipFill rotWithShape="0">
                <a:blip r:embed="rId3"/>
                <a:stretch>
                  <a:fillRect l="-715" t="-31053" r="-817" b="-10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6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Project Join REQ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808288" y="4735156"/>
            <a:ext cx="3185535" cy="312840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285096"/>
                </a:solidFill>
              </a:rPr>
              <a:t>[Shen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2014]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6625" y="2544796"/>
            <a:ext cx="1872943" cy="487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Minimal PJ 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709" y="1559248"/>
            <a:ext cx="648982" cy="64898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2" idx="2"/>
            <a:endCxn id="7" idx="0"/>
          </p:cNvCxnSpPr>
          <p:nvPr/>
        </p:nvCxnSpPr>
        <p:spPr>
          <a:xfrm>
            <a:off x="4499200" y="2208230"/>
            <a:ext cx="3897" cy="33656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36000" y="2619055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Queries Q’</a:t>
            </a:r>
          </a:p>
        </p:txBody>
      </p:sp>
      <p:cxnSp>
        <p:nvCxnSpPr>
          <p:cNvPr id="19" name="Straight Arrow Connector 18"/>
          <p:cNvCxnSpPr>
            <a:stCxn id="7" idx="3"/>
            <a:endCxn id="17" idx="1"/>
          </p:cNvCxnSpPr>
          <p:nvPr/>
        </p:nvCxnSpPr>
        <p:spPr>
          <a:xfrm flipV="1">
            <a:off x="5439568" y="2788332"/>
            <a:ext cx="996432" cy="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28610" y="2465167"/>
            <a:ext cx="15267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 Neue Regular" charset="0"/>
              </a:rPr>
              <a:t>Partial</a:t>
            </a:r>
            <a:r>
              <a:rPr lang="en-US" dirty="0" smtClean="0">
                <a:solidFill>
                  <a:srgbClr val="000000"/>
                </a:solidFill>
                <a:latin typeface="Helvetica Neue Regular" charset="0"/>
              </a:rPr>
              <a:t> query table</a:t>
            </a:r>
          </a:p>
        </p:txBody>
      </p:sp>
      <p:cxnSp>
        <p:nvCxnSpPr>
          <p:cNvPr id="29" name="Straight Arrow Connector 28"/>
          <p:cNvCxnSpPr>
            <a:stCxn id="28" idx="3"/>
            <a:endCxn id="7" idx="1"/>
          </p:cNvCxnSpPr>
          <p:nvPr/>
        </p:nvCxnSpPr>
        <p:spPr>
          <a:xfrm>
            <a:off x="2455348" y="2788333"/>
            <a:ext cx="1111277" cy="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49571" y="3413790"/>
          <a:ext cx="2558153" cy="10778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217"/>
                <a:gridCol w="541853"/>
                <a:gridCol w="845218"/>
                <a:gridCol w="934865"/>
              </a:tblGrid>
              <a:tr h="266679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A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B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C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1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Mike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ThinkPad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Office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2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Mary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iPad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3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Bob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Dropbox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265025" y="3352539"/>
            <a:ext cx="3704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 Neue Regular" charset="0"/>
              </a:rPr>
              <a:t>valid</a:t>
            </a:r>
            <a:r>
              <a:rPr lang="en-US" dirty="0" smtClean="0">
                <a:latin typeface="Helvetica Neue Regular" charset="0"/>
              </a:rPr>
              <a:t>: </a:t>
            </a:r>
            <a:r>
              <a:rPr lang="en-US" dirty="0">
                <a:latin typeface="Helvetica Neue Regular" charset="0"/>
              </a:rPr>
              <a:t>every </a:t>
            </a:r>
            <a:r>
              <a:rPr lang="en-US" dirty="0" smtClean="0">
                <a:latin typeface="Helvetica Neue Regular" charset="0"/>
              </a:rPr>
              <a:t>tuple is present in query results</a:t>
            </a: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Helvetica Neue Regular" charset="0"/>
              </a:rPr>
              <a:t>minimal</a:t>
            </a:r>
            <a:r>
              <a:rPr lang="en-US" dirty="0" smtClean="0">
                <a:latin typeface="Helvetica Neue Regular" charset="0"/>
              </a:rPr>
              <a:t>: any removal in query tree gets to an invalid query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0861" y="865820"/>
            <a:ext cx="8280239" cy="53184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</a:t>
            </a:r>
            <a:r>
              <a:rPr lang="en-US" dirty="0">
                <a:latin typeface="Helvetica Neue Regular" charset="0"/>
              </a:rPr>
              <a:t>: Find the set of queries </a:t>
            </a:r>
            <a:r>
              <a:rPr lang="en-US">
                <a:latin typeface="Helvetica Neue Regular" charset="0"/>
              </a:rPr>
              <a:t>that </a:t>
            </a:r>
            <a:r>
              <a:rPr lang="en-US" smtClean="0">
                <a:latin typeface="Helvetica Neue Regular" charset="0"/>
              </a:rPr>
              <a:t>approximately return </a:t>
            </a:r>
            <a:r>
              <a:rPr lang="en-US" dirty="0">
                <a:latin typeface="Helvetica Neue Regular" charset="0"/>
              </a:rPr>
              <a:t>a set of examples </a:t>
            </a:r>
          </a:p>
        </p:txBody>
      </p:sp>
    </p:spTree>
    <p:extLst>
      <p:ext uri="{BB962C8B-B14F-4D97-AF65-F5344CB8AC3E}">
        <p14:creationId xmlns:p14="http://schemas.microsoft.com/office/powerpoint/2010/main" val="34531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Query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019" y="864108"/>
            <a:ext cx="5045267" cy="3560248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/>
              <a:t>Use candidate </a:t>
            </a:r>
            <a:r>
              <a:rPr lang="en-US" sz="1800" dirty="0"/>
              <a:t>network generation </a:t>
            </a:r>
            <a:r>
              <a:rPr lang="en-US" sz="1800" dirty="0" smtClean="0"/>
              <a:t>algorithm (</a:t>
            </a:r>
            <a:r>
              <a:rPr lang="en-US" sz="1800" dirty="0" err="1" smtClean="0"/>
              <a:t>Hristidis</a:t>
            </a:r>
            <a:r>
              <a:rPr lang="en-US" sz="1800" dirty="0" smtClean="0"/>
              <a:t> 2002) 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858703" y="2320815"/>
                <a:ext cx="2564433" cy="136952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57175" indent="-257175">
                  <a:buAutoNum type="arabicPeriod"/>
                </a:pPr>
                <a:r>
                  <a:rPr lang="en-US" sz="1500" dirty="0">
                    <a:solidFill>
                      <a:schemeClr val="tx1"/>
                    </a:solidFill>
                    <a:latin typeface="Helvetica Neue Regular" charset="0"/>
                  </a:rPr>
                  <a:t>Generate join tree 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tx1"/>
                        </a:solidFill>
                        <a:latin typeface="Cambria Math"/>
                      </a:rPr>
                      <m:t>𝐽</m:t>
                    </m:r>
                  </m:oMath>
                </a14:m>
                <a:endParaRPr lang="en-US" sz="1500" dirty="0">
                  <a:solidFill>
                    <a:schemeClr val="tx1"/>
                  </a:solidFill>
                  <a:latin typeface="Helvetica Neue Regular" charset="0"/>
                </a:endParaRPr>
              </a:p>
              <a:p>
                <a:pPr marL="257175" indent="-257175">
                  <a:buFontTx/>
                  <a:buAutoNum type="arabicPeriod"/>
                </a:pPr>
                <a:r>
                  <a:rPr lang="en-US" sz="1500" dirty="0">
                    <a:solidFill>
                      <a:schemeClr val="tx1"/>
                    </a:solidFill>
                    <a:latin typeface="Helvetica Neue Regular" charset="0"/>
                  </a:rPr>
                  <a:t>Generate mapping </a:t>
                </a:r>
                <a14:m>
                  <m:oMath xmlns:m="http://schemas.openxmlformats.org/officeDocument/2006/math">
                    <m:r>
                      <a:rPr lang="en-US" sz="15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endParaRPr lang="en-US" sz="1500" dirty="0">
                  <a:solidFill>
                    <a:schemeClr val="tx1"/>
                  </a:solidFill>
                  <a:latin typeface="Helvetica Neue Regular" charset="0"/>
                </a:endParaRPr>
              </a:p>
              <a:p>
                <a:pPr marL="257175" indent="-257175">
                  <a:buAutoNum type="arabicPeriod"/>
                </a:pPr>
                <a:r>
                  <a:rPr lang="en-US" sz="1500" dirty="0">
                    <a:solidFill>
                      <a:schemeClr val="tx1"/>
                    </a:solidFill>
                    <a:latin typeface="Helvetica Neue Regular" charset="0"/>
                  </a:rPr>
                  <a:t>Check minimal:</a:t>
                </a:r>
              </a:p>
              <a:p>
                <a:pPr lvl="1"/>
                <a:r>
                  <a:rPr lang="en-US" sz="1500" dirty="0">
                    <a:solidFill>
                      <a:schemeClr val="tx1"/>
                    </a:solidFill>
                    <a:latin typeface="Helvetica Neue Regular" charset="0"/>
                  </a:rPr>
                  <a:t>- </a:t>
                </a:r>
                <a:r>
                  <a:rPr lang="en-US" sz="1350" dirty="0">
                    <a:solidFill>
                      <a:schemeClr val="tx1"/>
                    </a:solidFill>
                    <a:latin typeface="Helvetica Neue Regular" charset="0"/>
                  </a:rPr>
                  <a:t>Every leaf node contains a column that is mapped by an input column </a:t>
                </a: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703" y="2320815"/>
                <a:ext cx="2564433" cy="1369520"/>
              </a:xfrm>
              <a:prstGeom prst="roundRect">
                <a:avLst/>
              </a:prstGeom>
              <a:blipFill rotWithShape="0">
                <a:blip r:embed="rId3"/>
                <a:stretch>
                  <a:fillRect t="-9821" b="-138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stCxn id="25" idx="2"/>
            <a:endCxn id="26" idx="0"/>
          </p:cNvCxnSpPr>
          <p:nvPr/>
        </p:nvCxnSpPr>
        <p:spPr>
          <a:xfrm flipH="1">
            <a:off x="1082279" y="2298820"/>
            <a:ext cx="518528" cy="1730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5" idx="2"/>
            <a:endCxn id="27" idx="0"/>
          </p:cNvCxnSpPr>
          <p:nvPr/>
        </p:nvCxnSpPr>
        <p:spPr>
          <a:xfrm>
            <a:off x="1600807" y="2298820"/>
            <a:ext cx="85464" cy="1730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308085" y="2037210"/>
            <a:ext cx="585444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Sales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4864" y="2471847"/>
            <a:ext cx="674830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Customer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75211" y="2471847"/>
            <a:ext cx="422120" cy="253916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0075" y="2473098"/>
            <a:ext cx="273665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cxnSp>
        <p:nvCxnSpPr>
          <p:cNvPr id="29" name="Straight Arrow Connector 28"/>
          <p:cNvCxnSpPr>
            <a:stCxn id="25" idx="2"/>
            <a:endCxn id="28" idx="0"/>
          </p:cNvCxnSpPr>
          <p:nvPr/>
        </p:nvCxnSpPr>
        <p:spPr>
          <a:xfrm>
            <a:off x="1600807" y="2298820"/>
            <a:ext cx="476101" cy="1742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417498" y="2291909"/>
            <a:ext cx="18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29486" y="1989951"/>
            <a:ext cx="576566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    CQ</a:t>
            </a:r>
            <a:r>
              <a:rPr lang="en-US" sz="1050" baseline="-25000" dirty="0">
                <a:latin typeface="Helvetica Neue Regular" charset="0"/>
              </a:rPr>
              <a:t>1</a:t>
            </a:r>
            <a:endParaRPr lang="en-US" sz="1050" dirty="0">
              <a:latin typeface="Helvetica Neue Regular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5836" y="2291909"/>
            <a:ext cx="18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15791" y="2298649"/>
            <a:ext cx="18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cxnSp>
        <p:nvCxnSpPr>
          <p:cNvPr id="36" name="Straight Arrow Connector 35"/>
          <p:cNvCxnSpPr>
            <a:stCxn id="38" idx="2"/>
            <a:endCxn id="39" idx="0"/>
          </p:cNvCxnSpPr>
          <p:nvPr/>
        </p:nvCxnSpPr>
        <p:spPr>
          <a:xfrm flipH="1">
            <a:off x="2773346" y="2277557"/>
            <a:ext cx="561734" cy="210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8" idx="2"/>
          </p:cNvCxnSpPr>
          <p:nvPr/>
        </p:nvCxnSpPr>
        <p:spPr>
          <a:xfrm>
            <a:off x="3335080" y="2277557"/>
            <a:ext cx="63339" cy="215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09757" y="2015947"/>
            <a:ext cx="650646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Owner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73634" y="2487775"/>
            <a:ext cx="599424" cy="253916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Employee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98316" y="2486465"/>
            <a:ext cx="282902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cxnSp>
        <p:nvCxnSpPr>
          <p:cNvPr id="42" name="Straight Arrow Connector 41"/>
          <p:cNvCxnSpPr>
            <a:stCxn id="38" idx="2"/>
            <a:endCxn id="41" idx="0"/>
          </p:cNvCxnSpPr>
          <p:nvPr/>
        </p:nvCxnSpPr>
        <p:spPr>
          <a:xfrm>
            <a:off x="3335080" y="2277557"/>
            <a:ext cx="504687" cy="2089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80976" y="1989951"/>
            <a:ext cx="490812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dirty="0" smtClean="0">
                <a:latin typeface="Helvetica Neue Regular" charset="0"/>
              </a:rPr>
              <a:t>CQ</a:t>
            </a:r>
            <a:r>
              <a:rPr lang="en-US" sz="1050" baseline="-25000" dirty="0" smtClean="0">
                <a:latin typeface="Helvetica Neue Regular" charset="0"/>
              </a:rPr>
              <a:t>2</a:t>
            </a:r>
            <a:endParaRPr lang="en-US" sz="1050" dirty="0">
              <a:latin typeface="Helvetica Neue Regular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79635" y="2274073"/>
            <a:ext cx="167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152008" y="2267722"/>
            <a:ext cx="167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11564" y="2274073"/>
            <a:ext cx="167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187359" y="2486465"/>
            <a:ext cx="422120" cy="253916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130397" y="2015947"/>
            <a:ext cx="570191" cy="2616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    CQ</a:t>
            </a:r>
            <a:r>
              <a:rPr lang="en-US" sz="1050" baseline="-25000" dirty="0">
                <a:latin typeface="Helvetica Neue Regular" charset="0"/>
              </a:rPr>
              <a:t>3</a:t>
            </a:r>
            <a:endParaRPr lang="en-US" sz="1050" dirty="0">
              <a:latin typeface="Helvetica Neue Regular" charset="0"/>
            </a:endParaRPr>
          </a:p>
        </p:txBody>
      </p:sp>
      <p:cxnSp>
        <p:nvCxnSpPr>
          <p:cNvPr id="57" name="Straight Arrow Connector 56"/>
          <p:cNvCxnSpPr>
            <a:endCxn id="60" idx="0"/>
          </p:cNvCxnSpPr>
          <p:nvPr/>
        </p:nvCxnSpPr>
        <p:spPr>
          <a:xfrm flipH="1">
            <a:off x="4594727" y="2161919"/>
            <a:ext cx="273180" cy="271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61" idx="0"/>
          </p:cNvCxnSpPr>
          <p:nvPr/>
        </p:nvCxnSpPr>
        <p:spPr>
          <a:xfrm>
            <a:off x="4876065" y="2160603"/>
            <a:ext cx="325005" cy="2673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550736" y="2015947"/>
            <a:ext cx="701312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Owner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278865" y="2433865"/>
            <a:ext cx="631724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Employee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68662" y="2427972"/>
            <a:ext cx="464816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34312" y="2813814"/>
            <a:ext cx="309371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ESR</a:t>
            </a:r>
          </a:p>
        </p:txBody>
      </p:sp>
      <p:cxnSp>
        <p:nvCxnSpPr>
          <p:cNvPr id="63" name="Straight Arrow Connector 62"/>
          <p:cNvCxnSpPr>
            <a:stCxn id="60" idx="2"/>
            <a:endCxn id="62" idx="0"/>
          </p:cNvCxnSpPr>
          <p:nvPr/>
        </p:nvCxnSpPr>
        <p:spPr>
          <a:xfrm flipH="1">
            <a:off x="4588998" y="2695475"/>
            <a:ext cx="5729" cy="1183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342240" y="2208190"/>
            <a:ext cx="189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881762" y="2214637"/>
            <a:ext cx="189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55844" y="2638678"/>
            <a:ext cx="189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00656" y="3768701"/>
            <a:ext cx="328082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ESR</a:t>
            </a:r>
          </a:p>
        </p:txBody>
      </p:sp>
      <p:cxnSp>
        <p:nvCxnSpPr>
          <p:cNvPr id="70" name="Straight Arrow Connector 69"/>
          <p:cNvCxnSpPr>
            <a:stCxn id="69" idx="0"/>
            <a:endCxn id="74" idx="2"/>
          </p:cNvCxnSpPr>
          <p:nvPr/>
        </p:nvCxnSpPr>
        <p:spPr>
          <a:xfrm flipV="1">
            <a:off x="1164697" y="3698029"/>
            <a:ext cx="692" cy="706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73" idx="2"/>
            <a:endCxn id="74" idx="0"/>
          </p:cNvCxnSpPr>
          <p:nvPr/>
        </p:nvCxnSpPr>
        <p:spPr>
          <a:xfrm flipH="1">
            <a:off x="1165389" y="3349535"/>
            <a:ext cx="368959" cy="86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73" idx="2"/>
            <a:endCxn id="75" idx="0"/>
          </p:cNvCxnSpPr>
          <p:nvPr/>
        </p:nvCxnSpPr>
        <p:spPr>
          <a:xfrm>
            <a:off x="1534348" y="3349535"/>
            <a:ext cx="261920" cy="868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208442" y="3087925"/>
            <a:ext cx="651811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Owner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85838" y="3436419"/>
            <a:ext cx="359102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560402" y="3436419"/>
            <a:ext cx="471731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00089" y="3005180"/>
            <a:ext cx="4954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Helvetica Neue Regular" charset="0"/>
              </a:rPr>
              <a:t>CQ</a:t>
            </a:r>
            <a:r>
              <a:rPr lang="en-US" sz="1050" baseline="-25000" dirty="0" smtClean="0">
                <a:latin typeface="Helvetica Neue Regular" charset="0"/>
              </a:rPr>
              <a:t>4</a:t>
            </a:r>
            <a:endParaRPr lang="en-US" sz="1050" dirty="0">
              <a:latin typeface="Helvetica Neue Regular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785938" y="3247252"/>
            <a:ext cx="200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42989" y="3247252"/>
            <a:ext cx="200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14388" y="4111601"/>
            <a:ext cx="722537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Employee</a:t>
            </a:r>
          </a:p>
        </p:txBody>
      </p:sp>
      <p:cxnSp>
        <p:nvCxnSpPr>
          <p:cNvPr id="81" name="Straight Arrow Connector 80"/>
          <p:cNvCxnSpPr>
            <a:stCxn id="69" idx="2"/>
            <a:endCxn id="79" idx="0"/>
          </p:cNvCxnSpPr>
          <p:nvPr/>
        </p:nvCxnSpPr>
        <p:spPr>
          <a:xfrm>
            <a:off x="1164697" y="4030311"/>
            <a:ext cx="10960" cy="812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14388" y="3860851"/>
            <a:ext cx="200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707603" y="3874391"/>
            <a:ext cx="307185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ESR</a:t>
            </a:r>
          </a:p>
        </p:txBody>
      </p:sp>
      <p:cxnSp>
        <p:nvCxnSpPr>
          <p:cNvPr id="97" name="Straight Arrow Connector 96"/>
          <p:cNvCxnSpPr>
            <a:stCxn id="103" idx="2"/>
            <a:endCxn id="96" idx="0"/>
          </p:cNvCxnSpPr>
          <p:nvPr/>
        </p:nvCxnSpPr>
        <p:spPr>
          <a:xfrm>
            <a:off x="3856095" y="3749433"/>
            <a:ext cx="5101" cy="124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00" idx="2"/>
            <a:endCxn id="101" idx="0"/>
          </p:cNvCxnSpPr>
          <p:nvPr/>
        </p:nvCxnSpPr>
        <p:spPr>
          <a:xfrm flipH="1">
            <a:off x="2768560" y="3317511"/>
            <a:ext cx="570826" cy="170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100" idx="2"/>
            <a:endCxn id="102" idx="0"/>
          </p:cNvCxnSpPr>
          <p:nvPr/>
        </p:nvCxnSpPr>
        <p:spPr>
          <a:xfrm>
            <a:off x="3339386" y="3317511"/>
            <a:ext cx="59915" cy="170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3034238" y="3055901"/>
            <a:ext cx="610295" cy="2616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Owner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2432314" y="3487823"/>
            <a:ext cx="672491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Employee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178458" y="3487823"/>
            <a:ext cx="441686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Device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3697401" y="3487823"/>
            <a:ext cx="317387" cy="261610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  <a:latin typeface="Helvetica Neue Regular" charset="0"/>
              </a:rPr>
              <a:t>App</a:t>
            </a:r>
          </a:p>
        </p:txBody>
      </p:sp>
      <p:cxnSp>
        <p:nvCxnSpPr>
          <p:cNvPr id="104" name="Straight Arrow Connector 103"/>
          <p:cNvCxnSpPr>
            <a:stCxn id="100" idx="2"/>
            <a:endCxn id="103" idx="0"/>
          </p:cNvCxnSpPr>
          <p:nvPr/>
        </p:nvCxnSpPr>
        <p:spPr>
          <a:xfrm>
            <a:off x="3339386" y="3317511"/>
            <a:ext cx="516709" cy="170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2412666" y="3044647"/>
            <a:ext cx="4638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latin typeface="Helvetica Neue Regular" charset="0"/>
              </a:rPr>
              <a:t>CQ</a:t>
            </a:r>
            <a:r>
              <a:rPr lang="en-US" sz="1050" baseline="-25000" dirty="0" smtClean="0">
                <a:latin typeface="Helvetica Neue Regular" charset="0"/>
              </a:rPr>
              <a:t>5</a:t>
            </a:r>
            <a:endParaRPr lang="en-US" sz="1050" dirty="0">
              <a:latin typeface="Helvetica Neue Regular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71303" y="3300058"/>
            <a:ext cx="18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B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827013" y="3673338"/>
            <a:ext cx="18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C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2550727" y="3290843"/>
            <a:ext cx="187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 Neue Regular" charset="0"/>
              </a:rPr>
              <a:t>A</a:t>
            </a:r>
          </a:p>
        </p:txBody>
      </p:sp>
      <p:graphicFrame>
        <p:nvGraphicFramePr>
          <p:cNvPr id="83" name="Table 82"/>
          <p:cNvGraphicFramePr>
            <a:graphicFrameLocks noGrp="1"/>
          </p:cNvGraphicFramePr>
          <p:nvPr>
            <p:extLst/>
          </p:nvPr>
        </p:nvGraphicFramePr>
        <p:xfrm>
          <a:off x="5787280" y="870827"/>
          <a:ext cx="2558153" cy="10778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6217"/>
                <a:gridCol w="541853"/>
                <a:gridCol w="845218"/>
                <a:gridCol w="934865"/>
              </a:tblGrid>
              <a:tr h="266679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A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B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C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1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Mike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ThinkPad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Office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2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Mary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iPad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3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Bob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Dropbox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</a:tbl>
          </a:graphicData>
        </a:graphic>
      </p:graphicFrame>
      <p:sp>
        <p:nvSpPr>
          <p:cNvPr id="84" name="Content Placeholder 5"/>
          <p:cNvSpPr>
            <a:spLocks noGrp="1"/>
          </p:cNvSpPr>
          <p:nvPr>
            <p:ph sz="quarter" idx="12"/>
          </p:nvPr>
        </p:nvSpPr>
        <p:spPr>
          <a:xfrm>
            <a:off x="6650037" y="235738"/>
            <a:ext cx="2151063" cy="4302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85096"/>
                </a:solidFill>
              </a:rPr>
              <a:t>[Shen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2014]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6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738502" y="4735156"/>
            <a:ext cx="3255321" cy="316531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0" grpId="0"/>
      <p:bldP spid="31" grpId="0"/>
      <p:bldP spid="32" grpId="0"/>
      <p:bldP spid="33" grpId="0"/>
      <p:bldP spid="38" grpId="0" animBg="1"/>
      <p:bldP spid="39" grpId="0" animBg="1"/>
      <p:bldP spid="41" grpId="0" animBg="1"/>
      <p:bldP spid="43" grpId="0"/>
      <p:bldP spid="44" grpId="0"/>
      <p:bldP spid="45" grpId="0"/>
      <p:bldP spid="46" grpId="0"/>
      <p:bldP spid="54" grpId="0" animBg="1"/>
      <p:bldP spid="55" grpId="0"/>
      <p:bldP spid="59" grpId="0" animBg="1"/>
      <p:bldP spid="60" grpId="0" animBg="1"/>
      <p:bldP spid="61" grpId="0" animBg="1"/>
      <p:bldP spid="62" grpId="0" animBg="1"/>
      <p:bldP spid="64" grpId="0"/>
      <p:bldP spid="65" grpId="0"/>
      <p:bldP spid="66" grpId="0"/>
      <p:bldP spid="69" grpId="0" animBg="1"/>
      <p:bldP spid="73" grpId="0" animBg="1"/>
      <p:bldP spid="74" grpId="0" animBg="1"/>
      <p:bldP spid="75" grpId="0" animBg="1"/>
      <p:bldP spid="76" grpId="0"/>
      <p:bldP spid="77" grpId="0"/>
      <p:bldP spid="78" grpId="0"/>
      <p:bldP spid="79" grpId="0" animBg="1"/>
      <p:bldP spid="82" grpId="0"/>
      <p:bldP spid="96" grpId="0" animBg="1"/>
      <p:bldP spid="100" grpId="0" animBg="1"/>
      <p:bldP spid="101" grpId="0" animBg="1"/>
      <p:bldP spid="102" grpId="0" animBg="1"/>
      <p:bldP spid="103" grpId="0" animBg="1"/>
      <p:bldP spid="105" grpId="0"/>
      <p:bldP spid="106" grpId="0"/>
      <p:bldP spid="107" grpId="0"/>
      <p:bldP spid="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</a:t>
            </a:r>
            <a:r>
              <a:rPr lang="mr-IN" dirty="0" smtClean="0"/>
              <a:t>–</a:t>
            </a:r>
            <a:r>
              <a:rPr lang="en-US" dirty="0" smtClean="0"/>
              <a:t> Easy value?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848441"/>
            <a:ext cx="2702693" cy="192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476" y="1939921"/>
            <a:ext cx="4714914" cy="258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18" y="2770677"/>
            <a:ext cx="2093881" cy="17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Validity verification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820202" y="4722799"/>
            <a:ext cx="3173621" cy="274637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285096"/>
                </a:solidFill>
              </a:rPr>
              <a:t>[Shen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et al.,</a:t>
            </a:r>
            <a:r>
              <a:rPr lang="en-US" dirty="0" smtClean="0">
                <a:solidFill>
                  <a:srgbClr val="285096"/>
                </a:solidFill>
              </a:rPr>
              <a:t> 2014]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9184" y="920429"/>
            <a:ext cx="4199954" cy="57975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Naïve: check all candidate queries singularly if they return ALL examples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2900" y="1754666"/>
            <a:ext cx="4186238" cy="5797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Better: exploit substructures in candidate queries for pruning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2900" y="2536690"/>
            <a:ext cx="4186238" cy="8583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Best: adaptively select the substructures to have the min number of evaluations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375621" y="3268447"/>
            <a:ext cx="1135572" cy="40608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NP-hard</a:t>
            </a:r>
            <a:endParaRPr lang="en-US" dirty="0">
              <a:latin typeface="Helvetica Neue Regular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5426595" y="2408577"/>
            <a:ext cx="1706330" cy="1047647"/>
            <a:chOff x="5139088" y="351453"/>
            <a:chExt cx="1706330" cy="1047647"/>
          </a:xfrm>
        </p:grpSpPr>
        <p:cxnSp>
          <p:nvCxnSpPr>
            <p:cNvPr id="55" name="Straight Arrow Connector 54"/>
            <p:cNvCxnSpPr>
              <a:stCxn id="57" idx="2"/>
              <a:endCxn id="58" idx="0"/>
            </p:cNvCxnSpPr>
            <p:nvPr/>
          </p:nvCxnSpPr>
          <p:spPr>
            <a:xfrm flipH="1">
              <a:off x="5605881" y="690007"/>
              <a:ext cx="487814" cy="3705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7" idx="2"/>
              <a:endCxn id="59" idx="0"/>
            </p:cNvCxnSpPr>
            <p:nvPr/>
          </p:nvCxnSpPr>
          <p:spPr>
            <a:xfrm>
              <a:off x="6093695" y="690007"/>
              <a:ext cx="408262" cy="3593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5575481" y="351453"/>
              <a:ext cx="1036427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Helvetica Neue Regular" charset="0"/>
                </a:rPr>
                <a:t>Owner</a:t>
              </a:r>
              <a:endParaRPr lang="en-US" sz="1600" dirty="0">
                <a:solidFill>
                  <a:schemeClr val="bg1"/>
                </a:solidFill>
                <a:latin typeface="Helvetica Neue Regular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139088" y="1060546"/>
              <a:ext cx="933585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u="sng" dirty="0" smtClean="0">
                  <a:solidFill>
                    <a:schemeClr val="bg1"/>
                  </a:solidFill>
                  <a:latin typeface="Helvetica Neue Regular" charset="0"/>
                </a:rPr>
                <a:t>Employee</a:t>
              </a:r>
              <a:endParaRPr lang="en-US" sz="1600" u="sng" dirty="0">
                <a:solidFill>
                  <a:schemeClr val="bg1"/>
                </a:solidFill>
                <a:latin typeface="Helvetica Neue Regular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158496" y="1049375"/>
              <a:ext cx="686922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u="sng" dirty="0" smtClean="0">
                  <a:solidFill>
                    <a:schemeClr val="bg1"/>
                  </a:solidFill>
                  <a:latin typeface="Helvetica Neue Regular" charset="0"/>
                </a:rPr>
                <a:t>Device</a:t>
              </a:r>
              <a:endParaRPr lang="en-US" sz="1600" u="sng" dirty="0">
                <a:solidFill>
                  <a:schemeClr val="bg1"/>
                </a:solidFill>
                <a:latin typeface="Helvetica Neue Regular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48075" y="744906"/>
              <a:ext cx="27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 Neue Regular" charset="0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965336" y="733178"/>
              <a:ext cx="2794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 Neue Regular" charset="0"/>
                </a:rPr>
                <a:t>B</a:t>
              </a:r>
            </a:p>
          </p:txBody>
        </p:sp>
      </p:grp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784" y="782353"/>
            <a:ext cx="2208726" cy="102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Group 68"/>
          <p:cNvGrpSpPr/>
          <p:nvPr/>
        </p:nvGrpSpPr>
        <p:grpSpPr>
          <a:xfrm>
            <a:off x="5328022" y="3636818"/>
            <a:ext cx="1540146" cy="1016870"/>
            <a:chOff x="5139088" y="351453"/>
            <a:chExt cx="1706330" cy="1016870"/>
          </a:xfrm>
        </p:grpSpPr>
        <p:cxnSp>
          <p:nvCxnSpPr>
            <p:cNvPr id="70" name="Straight Arrow Connector 69"/>
            <p:cNvCxnSpPr>
              <a:stCxn id="72" idx="2"/>
              <a:endCxn id="73" idx="0"/>
            </p:cNvCxnSpPr>
            <p:nvPr/>
          </p:nvCxnSpPr>
          <p:spPr>
            <a:xfrm flipH="1">
              <a:off x="5605881" y="659230"/>
              <a:ext cx="487813" cy="4013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stCxn id="72" idx="2"/>
              <a:endCxn id="74" idx="0"/>
            </p:cNvCxnSpPr>
            <p:nvPr/>
          </p:nvCxnSpPr>
          <p:spPr>
            <a:xfrm>
              <a:off x="6093695" y="659230"/>
              <a:ext cx="408263" cy="39014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575482" y="351453"/>
              <a:ext cx="1036426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Helvetica Neue Regular" charset="0"/>
                </a:rPr>
                <a:t>Owner</a:t>
              </a:r>
              <a:endParaRPr lang="en-US" sz="1400" dirty="0">
                <a:solidFill>
                  <a:schemeClr val="bg1"/>
                </a:solidFill>
                <a:latin typeface="Helvetica Neue Regular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39088" y="1060546"/>
              <a:ext cx="933585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u="sng" dirty="0" smtClean="0">
                  <a:solidFill>
                    <a:schemeClr val="bg1"/>
                  </a:solidFill>
                  <a:latin typeface="Helvetica Neue Regular" charset="0"/>
                </a:rPr>
                <a:t>Employee</a:t>
              </a:r>
              <a:endParaRPr lang="en-US" sz="1400" u="sng" dirty="0">
                <a:solidFill>
                  <a:schemeClr val="bg1"/>
                </a:solidFill>
                <a:latin typeface="Helvetica Neue Regular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158496" y="1049375"/>
              <a:ext cx="686922" cy="307777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400" u="sng" dirty="0" smtClean="0">
                  <a:solidFill>
                    <a:schemeClr val="bg1"/>
                  </a:solidFill>
                  <a:latin typeface="Helvetica Neue Regular" charset="0"/>
                </a:rPr>
                <a:t>Device</a:t>
              </a:r>
              <a:endParaRPr lang="en-US" sz="1400" u="sng" dirty="0">
                <a:solidFill>
                  <a:schemeClr val="bg1"/>
                </a:solidFill>
                <a:latin typeface="Helvetica Neue Regular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148075" y="744905"/>
              <a:ext cx="279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Helvetica Neue Regular" charset="0"/>
                </a:rPr>
                <a:t>A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040501" y="744357"/>
              <a:ext cx="279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Helvetica Neue Regular" charset="0"/>
                </a:rPr>
                <a:t>B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6980525" y="4350907"/>
            <a:ext cx="47957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u="sng" dirty="0" smtClean="0">
                <a:solidFill>
                  <a:schemeClr val="bg1"/>
                </a:solidFill>
                <a:latin typeface="Helvetica Neue Regular" charset="0"/>
              </a:rPr>
              <a:t>App</a:t>
            </a:r>
            <a:endParaRPr lang="en-US" sz="1400" u="sng" dirty="0">
              <a:solidFill>
                <a:schemeClr val="bg1"/>
              </a:solidFill>
              <a:latin typeface="Helvetica Neue Regular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2925" y="4015329"/>
            <a:ext cx="27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 Neue Regular" charset="0"/>
              </a:rPr>
              <a:t>C</a:t>
            </a:r>
            <a:endParaRPr lang="en-US" sz="1400" dirty="0">
              <a:solidFill>
                <a:srgbClr val="FF0000"/>
              </a:solidFill>
              <a:latin typeface="Helvetica Neue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7377046" y="2513303"/>
                <a:ext cx="1766954" cy="64633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Helvetica Neue Regular" charset="0"/>
                  </a:rPr>
                  <a:t>Sub 1 fails =&gt;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bg1"/>
                        </a:solidFill>
                        <a:latin typeface="Cambria Math"/>
                      </a:rPr>
                      <m:t>𝐶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bg1"/>
                    </a:solidFill>
                    <a:latin typeface="Helvetica Neue Regular" charset="0"/>
                  </a:rPr>
                  <a:t> invalid</a:t>
                </a:r>
                <a:endParaRPr lang="en-US" dirty="0">
                  <a:solidFill>
                    <a:schemeClr val="bg1"/>
                  </a:solidFill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7046" y="2513303"/>
                <a:ext cx="1766954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759" t="-4717" r="-345" b="-14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/>
          <p:cNvSpPr txBox="1"/>
          <p:nvPr/>
        </p:nvSpPr>
        <p:spPr>
          <a:xfrm>
            <a:off x="7377046" y="3537279"/>
            <a:ext cx="1766954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Helvetica Neue Regular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Sub 1 fails =&gt;</a:t>
            </a:r>
          </a:p>
          <a:p>
            <a:r>
              <a:rPr lang="en-US" dirty="0"/>
              <a:t>Sub 2 fails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699134" y="2380525"/>
            <a:ext cx="1376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Helvetica Neue Regular" charset="0"/>
              </a:rPr>
              <a:t> Sub </a:t>
            </a:r>
            <a:r>
              <a:rPr lang="en-US" sz="1600" dirty="0" smtClean="0">
                <a:latin typeface="Helvetica Neue Regular" charset="0"/>
              </a:rPr>
              <a:t>1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66584" y="3662520"/>
            <a:ext cx="1409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Helvetica Neue Regular" charset="0"/>
              </a:rPr>
              <a:t>Sub </a:t>
            </a:r>
            <a:r>
              <a:rPr lang="en-US" sz="1600" dirty="0" smtClean="0">
                <a:latin typeface="Helvetica Neue Regular" charset="0"/>
              </a:rPr>
              <a:t>2</a:t>
            </a:r>
            <a:endParaRPr lang="en-US" sz="1600" dirty="0">
              <a:latin typeface="Helvetica Neue Regular" charset="0"/>
            </a:endParaRPr>
          </a:p>
        </p:txBody>
      </p:sp>
      <p:cxnSp>
        <p:nvCxnSpPr>
          <p:cNvPr id="48" name="Straight Arrow Connector 47"/>
          <p:cNvCxnSpPr>
            <a:stCxn id="72" idx="2"/>
            <a:endCxn id="83" idx="2"/>
          </p:cNvCxnSpPr>
          <p:nvPr/>
        </p:nvCxnSpPr>
        <p:spPr>
          <a:xfrm>
            <a:off x="6189657" y="3944595"/>
            <a:ext cx="1083006" cy="378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709707" y="843957"/>
            <a:ext cx="1350317" cy="57975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mtClean="0">
                <a:latin typeface="Helvetica Neue" charset="0"/>
                <a:ea typeface="Helvetica Neue" charset="0"/>
                <a:cs typeface="Helvetica Neue" charset="0"/>
              </a:rPr>
              <a:t>Candidate query</a:t>
            </a:r>
            <a:endParaRPr lang="en-US" sz="160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18028" y="1887161"/>
            <a:ext cx="1629793" cy="36042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mtClean="0">
                <a:latin typeface="Helvetica Neue" charset="0"/>
                <a:ea typeface="Helvetica Neue" charset="0"/>
                <a:cs typeface="Helvetica Neue" charset="0"/>
              </a:rPr>
              <a:t>Substructures</a:t>
            </a:r>
            <a:endParaRPr lang="en-US" sz="160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3" grpId="0"/>
      <p:bldP spid="85" grpId="0" animBg="1"/>
      <p:bldP spid="86" grpId="0" animBg="1"/>
      <p:bldP spid="88" grpId="0"/>
      <p:bldP spid="89" grpId="0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Minimal Project Join REQ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608729" y="4735156"/>
            <a:ext cx="3385094" cy="220913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Psallidas</a:t>
            </a:r>
            <a:r>
              <a:rPr lang="en-US" dirty="0" smtClean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2015]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66625" y="2544796"/>
            <a:ext cx="1872943" cy="487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S4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709" y="1559248"/>
            <a:ext cx="648982" cy="648982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12" idx="2"/>
            <a:endCxn id="7" idx="0"/>
          </p:cNvCxnSpPr>
          <p:nvPr/>
        </p:nvCxnSpPr>
        <p:spPr>
          <a:xfrm>
            <a:off x="4499200" y="2208230"/>
            <a:ext cx="3897" cy="33656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3"/>
          </p:cNvCxnSpPr>
          <p:nvPr/>
        </p:nvCxnSpPr>
        <p:spPr>
          <a:xfrm flipV="1">
            <a:off x="5439568" y="2788332"/>
            <a:ext cx="554255" cy="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28610" y="2465167"/>
            <a:ext cx="152673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Helvetica Neue Regular" charset="0"/>
              </a:rPr>
              <a:t>Partial</a:t>
            </a:r>
            <a:r>
              <a:rPr lang="en-US" dirty="0" smtClean="0">
                <a:solidFill>
                  <a:srgbClr val="000000"/>
                </a:solidFill>
                <a:latin typeface="Helvetica Neue Regular" charset="0"/>
              </a:rPr>
              <a:t> query table</a:t>
            </a:r>
          </a:p>
        </p:txBody>
      </p:sp>
      <p:cxnSp>
        <p:nvCxnSpPr>
          <p:cNvPr id="29" name="Straight Arrow Connector 28"/>
          <p:cNvCxnSpPr>
            <a:stCxn id="28" idx="3"/>
            <a:endCxn id="7" idx="1"/>
          </p:cNvCxnSpPr>
          <p:nvPr/>
        </p:nvCxnSpPr>
        <p:spPr>
          <a:xfrm>
            <a:off x="2455348" y="2788333"/>
            <a:ext cx="1111277" cy="1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26735" y="910650"/>
            <a:ext cx="7144931" cy="47932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Main idea: Allow missing rows/columns and rank the k best queries</a:t>
            </a:r>
            <a:endParaRPr lang="en-US" dirty="0">
              <a:latin typeface="Helvetica Neue Regular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49571" y="3413790"/>
          <a:ext cx="2577514" cy="8074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5578"/>
                <a:gridCol w="541853"/>
                <a:gridCol w="845218"/>
                <a:gridCol w="934865"/>
              </a:tblGrid>
              <a:tr h="266679">
                <a:tc>
                  <a:txBody>
                    <a:bodyPr/>
                    <a:lstStyle/>
                    <a:p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A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B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C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1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John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Smith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Xbox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  <a:tr h="270383">
                <a:tc>
                  <a:txBody>
                    <a:bodyPr/>
                    <a:lstStyle/>
                    <a:p>
                      <a:pPr algn="ctr"/>
                      <a:r>
                        <a:rPr lang="en-US" sz="1300" b="0" i="0" dirty="0" smtClean="0">
                          <a:latin typeface="Helvetica Neue Regular" charset="0"/>
                        </a:rPr>
                        <a:t>2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Jill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Hans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  <a:tc>
                  <a:txBody>
                    <a:bodyPr/>
                    <a:lstStyle/>
                    <a:p>
                      <a:r>
                        <a:rPr lang="en-US" sz="1300" b="0" i="0" dirty="0" smtClean="0">
                          <a:latin typeface="Helvetica Neue Regular" charset="0"/>
                        </a:rPr>
                        <a:t>Surface</a:t>
                      </a:r>
                      <a:endParaRPr lang="en-US" sz="1300" b="0" i="0" dirty="0">
                        <a:latin typeface="Helvetica Neue Regular" charset="0"/>
                      </a:endParaRPr>
                    </a:p>
                  </a:txBody>
                  <a:tcPr marL="66670" marR="66670" marT="33335" marB="33335"/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993823" y="1559248"/>
            <a:ext cx="2969275" cy="2787642"/>
            <a:chOff x="9048551" y="747445"/>
            <a:chExt cx="2969275" cy="2787642"/>
          </a:xfrm>
        </p:grpSpPr>
        <p:sp>
          <p:nvSpPr>
            <p:cNvPr id="24" name="Rectangle 23"/>
            <p:cNvSpPr/>
            <p:nvPr/>
          </p:nvSpPr>
          <p:spPr>
            <a:xfrm>
              <a:off x="9234271" y="769570"/>
              <a:ext cx="2590972" cy="2765517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Helvetica Neue Regular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252458" y="1116039"/>
              <a:ext cx="2469494" cy="935419"/>
              <a:chOff x="8108763" y="1121477"/>
              <a:chExt cx="2496078" cy="935419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612130" y="1121477"/>
                <a:ext cx="545958" cy="219392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  <a:latin typeface="Helvetica Neue Regular" charset="0"/>
                  </a:rPr>
                  <a:t>Sales</a:t>
                </a:r>
                <a:endParaRPr lang="en-US" sz="1050" dirty="0">
                  <a:solidFill>
                    <a:schemeClr val="bg1"/>
                  </a:solidFill>
                  <a:latin typeface="Helvetica Neue Regular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108763" y="1503808"/>
                <a:ext cx="755873" cy="22788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  <a:latin typeface="Helvetica Neue Regular" charset="0"/>
                  </a:rPr>
                  <a:t>Products</a:t>
                </a:r>
                <a:endParaRPr lang="en-US" sz="1050" dirty="0">
                  <a:solidFill>
                    <a:schemeClr val="bg1"/>
                  </a:solidFill>
                  <a:latin typeface="Helvetica Neue Regular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24795" y="1503417"/>
                <a:ext cx="866217" cy="228600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bg1"/>
                    </a:solidFill>
                    <a:latin typeface="Helvetica Neue Regular" charset="0"/>
                  </a:rPr>
                  <a:t>Customers</a:t>
                </a:r>
                <a:endParaRPr lang="en-US" sz="1050" dirty="0">
                  <a:solidFill>
                    <a:schemeClr val="bg1"/>
                  </a:solidFill>
                  <a:latin typeface="Helvetica Neue Regular" charset="0"/>
                </a:endParaRPr>
              </a:p>
            </p:txBody>
          </p:sp>
          <p:cxnSp>
            <p:nvCxnSpPr>
              <p:cNvPr id="53" name="Straight Arrow Connector 52"/>
              <p:cNvCxnSpPr/>
              <p:nvPr/>
            </p:nvCxnSpPr>
            <p:spPr>
              <a:xfrm flipH="1">
                <a:off x="8486700" y="1340869"/>
                <a:ext cx="398409" cy="162939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8885109" y="1340869"/>
                <a:ext cx="472794" cy="162548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8486700" y="1731697"/>
                <a:ext cx="1058" cy="108090"/>
              </a:xfrm>
              <a:prstGeom prst="straightConnector1">
                <a:avLst/>
              </a:prstGeom>
              <a:ln w="31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6" name="Group 55"/>
              <p:cNvGrpSpPr/>
              <p:nvPr/>
            </p:nvGrpSpPr>
            <p:grpSpPr>
              <a:xfrm>
                <a:off x="8829987" y="1839787"/>
                <a:ext cx="1774854" cy="217109"/>
                <a:chOff x="693646" y="4450694"/>
                <a:chExt cx="1774854" cy="217109"/>
              </a:xfrm>
            </p:grpSpPr>
            <p:sp>
              <p:nvSpPr>
                <p:cNvPr id="60" name="Rectangle 59"/>
                <p:cNvSpPr/>
                <p:nvPr/>
              </p:nvSpPr>
              <p:spPr>
                <a:xfrm>
                  <a:off x="693646" y="4450694"/>
                  <a:ext cx="890054" cy="217109"/>
                </a:xfrm>
                <a:prstGeom prst="rect">
                  <a:avLst/>
                </a:prstGeom>
                <a:solidFill>
                  <a:srgbClr val="FFC00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tx1"/>
                      </a:solidFill>
                      <a:latin typeface="Helvetica Neue Regular" charset="0"/>
                    </a:rPr>
                    <a:t>First Name</a:t>
                  </a:r>
                  <a:endParaRPr lang="en-US" sz="1050" dirty="0">
                    <a:solidFill>
                      <a:schemeClr val="tx1"/>
                    </a:solidFill>
                    <a:latin typeface="Helvetica Neue Regular" charset="0"/>
                  </a:endParaRPr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1584093" y="4450694"/>
                  <a:ext cx="884407" cy="216417"/>
                </a:xfrm>
                <a:prstGeom prst="rect">
                  <a:avLst/>
                </a:prstGeom>
                <a:solidFill>
                  <a:srgbClr val="99CCFF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tx1"/>
                      </a:solidFill>
                      <a:latin typeface="Helvetica Neue Regular" charset="0"/>
                    </a:rPr>
                    <a:t>Last Name</a:t>
                  </a:r>
                  <a:endParaRPr lang="en-US" sz="1050" dirty="0">
                    <a:solidFill>
                      <a:schemeClr val="tx1"/>
                    </a:solidFill>
                    <a:latin typeface="Helvetica Neue Regular" charset="0"/>
                  </a:endParaRPr>
                </a:p>
              </p:txBody>
            </p:sp>
          </p:grpSp>
          <p:sp>
            <p:nvSpPr>
              <p:cNvPr id="57" name="Rectangle 56"/>
              <p:cNvSpPr/>
              <p:nvPr/>
            </p:nvSpPr>
            <p:spPr>
              <a:xfrm>
                <a:off x="8148155" y="1839787"/>
                <a:ext cx="679207" cy="216417"/>
              </a:xfrm>
              <a:prstGeom prst="rect">
                <a:avLst/>
              </a:prstGeom>
              <a:solidFill>
                <a:srgbClr val="92D05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  <a:latin typeface="Helvetica Neue Regular" charset="0"/>
                  </a:rPr>
                  <a:t>Name</a:t>
                </a:r>
                <a:endParaRPr lang="en-US" sz="1050" dirty="0">
                  <a:solidFill>
                    <a:schemeClr val="tx1"/>
                  </a:solidFill>
                  <a:latin typeface="Helvetica Neue Regular" charset="0"/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>
                <a:off x="9357904" y="1732017"/>
                <a:ext cx="804734" cy="107770"/>
              </a:xfrm>
              <a:prstGeom prst="straightConnector1">
                <a:avLst/>
              </a:prstGeom>
              <a:ln w="31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9275015" y="1732017"/>
                <a:ext cx="82889" cy="107770"/>
              </a:xfrm>
              <a:prstGeom prst="straightConnector1">
                <a:avLst/>
              </a:prstGeom>
              <a:ln w="31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>
              <a:off x="9328852" y="2220860"/>
              <a:ext cx="2240497" cy="1207982"/>
              <a:chOff x="4774505" y="2750874"/>
              <a:chExt cx="2264627" cy="1207982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774505" y="2750874"/>
                <a:ext cx="2167516" cy="863791"/>
                <a:chOff x="8115347" y="1118677"/>
                <a:chExt cx="2167516" cy="863791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8615275" y="1118677"/>
                  <a:ext cx="540933" cy="190234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bg1"/>
                      </a:solidFill>
                      <a:latin typeface="Helvetica Neue Regular" charset="0"/>
                    </a:rPr>
                    <a:t>Sales</a:t>
                  </a:r>
                  <a:endParaRPr lang="en-US" sz="1050" dirty="0">
                    <a:solidFill>
                      <a:schemeClr val="bg1"/>
                    </a:solidFill>
                    <a:latin typeface="Helvetica Neue Regular" charset="0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8115347" y="1410498"/>
                  <a:ext cx="763543" cy="225675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bg1"/>
                      </a:solidFill>
                      <a:latin typeface="Helvetica Neue Regular" charset="0"/>
                    </a:rPr>
                    <a:t>Products</a:t>
                  </a:r>
                  <a:endParaRPr lang="en-US" sz="1050" dirty="0">
                    <a:solidFill>
                      <a:schemeClr val="bg1"/>
                    </a:solidFill>
                    <a:latin typeface="Helvetica Neue Regular" charset="0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8929406" y="1410498"/>
                  <a:ext cx="894770" cy="217109"/>
                </a:xfrm>
                <a:prstGeom prst="rect">
                  <a:avLst/>
                </a:prstGeom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bg1"/>
                      </a:solidFill>
                      <a:latin typeface="Helvetica Neue Regular" charset="0"/>
                    </a:rPr>
                    <a:t>Customers</a:t>
                  </a:r>
                  <a:endParaRPr lang="en-US" sz="1050" dirty="0">
                    <a:solidFill>
                      <a:schemeClr val="bg1"/>
                    </a:solidFill>
                    <a:latin typeface="Helvetica Neue Regular" charset="0"/>
                  </a:endParaRPr>
                </a:p>
              </p:txBody>
            </p:sp>
            <p:cxnSp>
              <p:nvCxnSpPr>
                <p:cNvPr id="41" name="Straight Arrow Connector 40"/>
                <p:cNvCxnSpPr/>
                <p:nvPr/>
              </p:nvCxnSpPr>
              <p:spPr>
                <a:xfrm flipH="1">
                  <a:off x="8497119" y="1308911"/>
                  <a:ext cx="388623" cy="10158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8885742" y="1308911"/>
                  <a:ext cx="491049" cy="101587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8497119" y="1636173"/>
                  <a:ext cx="1742" cy="128963"/>
                </a:xfrm>
                <a:prstGeom prst="straightConnector1">
                  <a:avLst/>
                </a:prstGeom>
                <a:ln w="31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8826412" y="1746478"/>
                  <a:ext cx="1456451" cy="235990"/>
                  <a:chOff x="690071" y="4357385"/>
                  <a:chExt cx="1456451" cy="235990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690071" y="4376043"/>
                    <a:ext cx="932169" cy="217332"/>
                  </a:xfrm>
                  <a:prstGeom prst="rect">
                    <a:avLst/>
                  </a:prstGeom>
                  <a:solidFill>
                    <a:srgbClr val="99CCFF"/>
                  </a:solidFill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 smtClean="0">
                        <a:solidFill>
                          <a:schemeClr val="tx1"/>
                        </a:solidFill>
                        <a:latin typeface="Helvetica Neue Regular" charset="0"/>
                      </a:rPr>
                      <a:t>Last Name</a:t>
                    </a:r>
                    <a:endParaRPr lang="en-US" sz="1050" dirty="0">
                      <a:solidFill>
                        <a:schemeClr val="tx1"/>
                      </a:solidFill>
                      <a:latin typeface="Helvetica Neue Regular" charset="0"/>
                    </a:endParaRPr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1704566" y="4357385"/>
                    <a:ext cx="441956" cy="235990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3175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50" dirty="0" smtClean="0">
                        <a:solidFill>
                          <a:schemeClr val="tx1"/>
                        </a:solidFill>
                        <a:latin typeface="Helvetica Neue Regular" charset="0"/>
                      </a:rPr>
                      <a:t>City</a:t>
                    </a:r>
                    <a:endParaRPr lang="en-US" sz="1050" dirty="0">
                      <a:solidFill>
                        <a:schemeClr val="tx1"/>
                      </a:solidFill>
                      <a:latin typeface="Helvetica Neue Regular" charset="0"/>
                    </a:endParaRPr>
                  </a:p>
                </p:txBody>
              </p: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8166456" y="1765136"/>
                  <a:ext cx="664810" cy="217332"/>
                </a:xfrm>
                <a:prstGeom prst="rect">
                  <a:avLst/>
                </a:prstGeom>
                <a:solidFill>
                  <a:srgbClr val="92D050"/>
                </a:solidFill>
                <a:ln w="31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 smtClean="0">
                      <a:solidFill>
                        <a:schemeClr val="tx1"/>
                      </a:solidFill>
                      <a:latin typeface="Helvetica Neue Regular" charset="0"/>
                    </a:rPr>
                    <a:t>Name</a:t>
                  </a:r>
                  <a:endParaRPr lang="en-US" sz="1050" dirty="0">
                    <a:solidFill>
                      <a:schemeClr val="tx1"/>
                    </a:solidFill>
                    <a:latin typeface="Helvetica Neue Regular" charset="0"/>
                  </a:endParaRPr>
                </a:p>
              </p:txBody>
            </p: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9376791" y="1627607"/>
                  <a:ext cx="685095" cy="118871"/>
                </a:xfrm>
                <a:prstGeom prst="straightConnector1">
                  <a:avLst/>
                </a:prstGeom>
                <a:ln w="31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H="1">
                  <a:off x="9292497" y="1627607"/>
                  <a:ext cx="84294" cy="137529"/>
                </a:xfrm>
                <a:prstGeom prst="straightConnector1">
                  <a:avLst/>
                </a:prstGeom>
                <a:ln w="3175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5" name="Straight Arrow Connector 34"/>
              <p:cNvCxnSpPr/>
              <p:nvPr/>
            </p:nvCxnSpPr>
            <p:spPr>
              <a:xfrm>
                <a:off x="6721044" y="3614665"/>
                <a:ext cx="7392" cy="129580"/>
              </a:xfrm>
              <a:prstGeom prst="straightConnector1">
                <a:avLst/>
              </a:prstGeom>
              <a:ln w="317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6417739" y="3744245"/>
                <a:ext cx="621393" cy="214611"/>
              </a:xfrm>
              <a:prstGeom prst="rect">
                <a:avLst/>
              </a:prstGeom>
              <a:solidFill>
                <a:srgbClr val="FFC000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>
                    <a:solidFill>
                      <a:schemeClr val="tx1"/>
                    </a:solidFill>
                    <a:latin typeface="Helvetica Neue Regular" charset="0"/>
                  </a:rPr>
                  <a:t>Name</a:t>
                </a:r>
                <a:endParaRPr lang="en-US" sz="1050" dirty="0">
                  <a:solidFill>
                    <a:schemeClr val="tx1"/>
                  </a:solidFill>
                  <a:latin typeface="Helvetica Neue Regular" charset="0"/>
                </a:endParaRP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9234271" y="2158939"/>
              <a:ext cx="2590972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/>
            <p:cNvGrpSpPr/>
            <p:nvPr/>
          </p:nvGrpSpPr>
          <p:grpSpPr>
            <a:xfrm>
              <a:off x="9048551" y="747445"/>
              <a:ext cx="2969275" cy="314954"/>
              <a:chOff x="8904355" y="642123"/>
              <a:chExt cx="2819843" cy="314954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8904355" y="654917"/>
                <a:ext cx="2819843" cy="302160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Helvetica Neue Regular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950708" y="642123"/>
                <a:ext cx="2773489" cy="276999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Helvetica Neue Regular" charset="0"/>
                  </a:rPr>
                  <a:t>Output: Top-k PJ Queries</a:t>
                </a:r>
                <a:endParaRPr lang="en-US" sz="1200" dirty="0">
                  <a:solidFill>
                    <a:schemeClr val="bg1"/>
                  </a:solidFill>
                  <a:latin typeface="Helvetica Neue Regular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4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2065095" y="2156914"/>
          <a:ext cx="2228704" cy="654426"/>
        </p:xfrm>
        <a:graphic>
          <a:graphicData uri="http://schemas.openxmlformats.org/drawingml/2006/table">
            <a:tbl>
              <a:tblPr firstRow="1" bandRow="1"/>
              <a:tblGrid>
                <a:gridCol w="298235"/>
                <a:gridCol w="395287"/>
                <a:gridCol w="425596"/>
                <a:gridCol w="554793"/>
                <a:gridCol w="554793"/>
              </a:tblGrid>
              <a:tr h="182880">
                <a:tc gridSpan="3"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900" b="0" i="0" u="none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1" u="non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i="0" dirty="0" smtClean="0">
                          <a:solidFill>
                            <a:schemeClr val="bg1"/>
                          </a:solidFill>
                          <a:latin typeface="Helvetica Neue Regular" charset="0"/>
                        </a:rPr>
                        <a:t>Row Score</a:t>
                      </a:r>
                      <a:endParaRPr lang="en-US" sz="1200" b="0" i="0" dirty="0">
                        <a:solidFill>
                          <a:schemeClr val="bg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</a:tr>
              <a:tr h="15718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u="none" dirty="0" smtClean="0">
                          <a:latin typeface="Helvetica Neue Regular" charset="0"/>
                        </a:rPr>
                        <a:t>John</a:t>
                      </a:r>
                      <a:endParaRPr lang="en-US" sz="900" b="0" i="0" u="none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u="none" dirty="0" smtClean="0">
                          <a:latin typeface="Helvetica Neue Regular" charset="0"/>
                        </a:rPr>
                        <a:t>Smith</a:t>
                      </a:r>
                      <a:endParaRPr lang="en-US" sz="900" b="0" i="0" u="none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Xbox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3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3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5718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Jill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Hans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Surface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2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1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57182">
                <a:tc gridSpan="3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5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4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4651041" y="2498603"/>
          <a:ext cx="1822617" cy="607581"/>
        </p:xfrm>
        <a:graphic>
          <a:graphicData uri="http://schemas.openxmlformats.org/drawingml/2006/table">
            <a:tbl>
              <a:tblPr firstRow="1" bandRow="1"/>
              <a:tblGrid>
                <a:gridCol w="477665"/>
                <a:gridCol w="701670"/>
                <a:gridCol w="643282"/>
              </a:tblGrid>
              <a:tr h="160564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Name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First Name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Last Name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125889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Xbox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John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Smith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60564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iPhone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Michael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Douglas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  <a:tr h="160564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Surface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Jill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latin typeface="Garamond" panose="02020404030301010803" pitchFamily="18" charset="0"/>
                        </a:rPr>
                        <a:t>Johnson</a:t>
                      </a:r>
                      <a:endParaRPr lang="en-US" sz="800" b="0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856509" y="2093449"/>
            <a:ext cx="1509563" cy="435862"/>
            <a:chOff x="6528362" y="2000428"/>
            <a:chExt cx="2927349" cy="943671"/>
          </a:xfrm>
        </p:grpSpPr>
        <p:sp>
          <p:nvSpPr>
            <p:cNvPr id="24" name="Rectangle 23"/>
            <p:cNvSpPr/>
            <p:nvPr/>
          </p:nvSpPr>
          <p:spPr>
            <a:xfrm>
              <a:off x="7222127" y="2000428"/>
              <a:ext cx="1053858" cy="235281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414051">
                <a:defRPr/>
              </a:pPr>
              <a:r>
                <a:rPr lang="en-US" sz="700" kern="0" dirty="0">
                  <a:solidFill>
                    <a:prstClr val="black"/>
                  </a:solidFill>
                  <a:latin typeface="Helvetica Neue Regular" charset="0"/>
                  <a:ea typeface="ＭＳ Ｐゴシック" charset="0"/>
                </a:rPr>
                <a:t>Sales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28362" y="2405891"/>
              <a:ext cx="1150784" cy="253241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414051">
                <a:defRPr/>
              </a:pPr>
              <a:r>
                <a:rPr lang="en-US" sz="700" kern="0" dirty="0">
                  <a:solidFill>
                    <a:prstClr val="black"/>
                  </a:solidFill>
                  <a:latin typeface="Helvetica Neue Regular" charset="0"/>
                  <a:ea typeface="ＭＳ Ｐゴシック" charset="0"/>
                </a:rPr>
                <a:t>Products</a:t>
              </a:r>
            </a:p>
          </p:txBody>
        </p:sp>
        <p:cxnSp>
          <p:nvCxnSpPr>
            <p:cNvPr id="26" name="Straight Arrow Connector 25"/>
            <p:cNvCxnSpPr>
              <a:stCxn id="24" idx="2"/>
              <a:endCxn id="25" idx="0"/>
            </p:cNvCxnSpPr>
            <p:nvPr/>
          </p:nvCxnSpPr>
          <p:spPr>
            <a:xfrm flipH="1">
              <a:off x="7103754" y="2235710"/>
              <a:ext cx="645304" cy="17018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Straight Arrow Connector 26"/>
            <p:cNvCxnSpPr>
              <a:stCxn id="24" idx="2"/>
              <a:endCxn id="31" idx="0"/>
            </p:cNvCxnSpPr>
            <p:nvPr/>
          </p:nvCxnSpPr>
          <p:spPr>
            <a:xfrm>
              <a:off x="7749056" y="2235709"/>
              <a:ext cx="913620" cy="17018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Straight Arrow Connector 27"/>
            <p:cNvCxnSpPr>
              <a:stCxn id="25" idx="2"/>
            </p:cNvCxnSpPr>
            <p:nvPr/>
          </p:nvCxnSpPr>
          <p:spPr>
            <a:xfrm flipH="1">
              <a:off x="6528362" y="2659133"/>
              <a:ext cx="575392" cy="284966"/>
            </a:xfrm>
            <a:prstGeom prst="straightConnector1">
              <a:avLst/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>
            <a:xfrm>
              <a:off x="8690696" y="2659131"/>
              <a:ext cx="504413" cy="284968"/>
            </a:xfrm>
            <a:prstGeom prst="straightConnector1">
              <a:avLst/>
            </a:prstGeom>
            <a:noFill/>
            <a:ln w="63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1" name="Rectangle 30"/>
            <p:cNvSpPr/>
            <p:nvPr/>
          </p:nvSpPr>
          <p:spPr>
            <a:xfrm>
              <a:off x="7869640" y="2405890"/>
              <a:ext cx="1586071" cy="254506"/>
            </a:xfrm>
            <a:prstGeom prst="rect">
              <a:avLst/>
            </a:prstGeom>
            <a:solidFill>
              <a:srgbClr val="DDDDDD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414051">
                <a:defRPr/>
              </a:pPr>
              <a:r>
                <a:rPr lang="en-US" sz="700" kern="0" dirty="0">
                  <a:solidFill>
                    <a:prstClr val="black"/>
                  </a:solidFill>
                  <a:latin typeface="Helvetica Neue Regular" charset="0"/>
                  <a:ea typeface="ＭＳ Ｐゴシック" charset="0"/>
                </a:rPr>
                <a:t>Customers</a:t>
              </a:r>
            </a:p>
          </p:txBody>
        </p:sp>
      </p:grp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1648236" y="3411581"/>
          <a:ext cx="2751450" cy="731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73529"/>
                <a:gridCol w="449715"/>
                <a:gridCol w="433634"/>
                <a:gridCol w="547286"/>
                <a:gridCol w="547286"/>
              </a:tblGrid>
              <a:tr h="161238">
                <a:tc>
                  <a:txBody>
                    <a:bodyPr/>
                    <a:lstStyle/>
                    <a:p>
                      <a:pPr algn="ctr"/>
                      <a:endParaRPr lang="en-US" sz="1100" b="0" i="0" u="none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dirty="0" smtClean="0">
                          <a:latin typeface="Helvetica Neue Regular" charset="0"/>
                        </a:rPr>
                        <a:t>John</a:t>
                      </a:r>
                      <a:endParaRPr lang="en-US" sz="1100" b="0" i="0" u="none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u="none" dirty="0" smtClean="0">
                          <a:latin typeface="Helvetica Neue Regular" charset="0"/>
                        </a:rPr>
                        <a:t>Smith</a:t>
                      </a:r>
                      <a:endParaRPr lang="en-US" sz="1100" b="0" i="0" u="none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Xbox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238">
                <a:tc>
                  <a:txBody>
                    <a:bodyPr/>
                    <a:lstStyle/>
                    <a:p>
                      <a:pPr algn="ctr"/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Jill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Hans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Surface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1238">
                <a:tc rowSpan="2">
                  <a:txBody>
                    <a:bodyPr/>
                    <a:lstStyle/>
                    <a:p>
                      <a:pPr algn="ctr"/>
                      <a:endParaRPr lang="en-US" sz="400" b="0" i="0" dirty="0" smtClean="0">
                        <a:solidFill>
                          <a:schemeClr val="bg1"/>
                        </a:solidFill>
                        <a:latin typeface="Helvetica Neue Regular" charset="0"/>
                      </a:endParaRPr>
                    </a:p>
                    <a:p>
                      <a:pPr algn="ctr"/>
                      <a:r>
                        <a:rPr lang="en-US" sz="1100" b="0" i="0" dirty="0" smtClean="0">
                          <a:solidFill>
                            <a:schemeClr val="bg1"/>
                          </a:solidFill>
                          <a:latin typeface="Helvetica Neue Regular" charset="0"/>
                        </a:rPr>
                        <a:t>Column Score</a:t>
                      </a:r>
                      <a:endParaRPr lang="en-US" sz="1100" b="0" i="0" dirty="0">
                        <a:solidFill>
                          <a:schemeClr val="bg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2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1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2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5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19869">
                <a:tc vMerge="1"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2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1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1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i="0" dirty="0" smtClean="0">
                          <a:latin typeface="Helvetica Neue Regular" charset="0"/>
                        </a:rPr>
                        <a:t>4</a:t>
                      </a:r>
                      <a:endParaRPr lang="en-US" sz="11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34" name="Group 33"/>
          <p:cNvGrpSpPr/>
          <p:nvPr/>
        </p:nvGrpSpPr>
        <p:grpSpPr>
          <a:xfrm>
            <a:off x="4780300" y="3263653"/>
            <a:ext cx="1791269" cy="410799"/>
            <a:chOff x="4507451" y="21787024"/>
            <a:chExt cx="2976155" cy="1040699"/>
          </a:xfrm>
        </p:grpSpPr>
        <p:grpSp>
          <p:nvGrpSpPr>
            <p:cNvPr id="35" name="Group 34"/>
            <p:cNvGrpSpPr/>
            <p:nvPr/>
          </p:nvGrpSpPr>
          <p:grpSpPr>
            <a:xfrm>
              <a:off x="4793228" y="21787024"/>
              <a:ext cx="2389315" cy="812096"/>
              <a:chOff x="8108762" y="1423622"/>
              <a:chExt cx="1994562" cy="303044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8685479" y="1423622"/>
                <a:ext cx="660685" cy="87798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Sales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108762" y="1580646"/>
                <a:ext cx="863230" cy="81062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Products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9108984" y="1574454"/>
                <a:ext cx="994340" cy="94972"/>
              </a:xfrm>
              <a:prstGeom prst="rect">
                <a:avLst/>
              </a:prstGeom>
              <a:solidFill>
                <a:srgbClr val="DDDDDD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Customers</a:t>
                </a:r>
              </a:p>
            </p:txBody>
          </p:sp>
          <p:cxnSp>
            <p:nvCxnSpPr>
              <p:cNvPr id="43" name="Straight Arrow Connector 42"/>
              <p:cNvCxnSpPr>
                <a:stCxn id="40" idx="2"/>
                <a:endCxn id="41" idx="0"/>
              </p:cNvCxnSpPr>
              <p:nvPr/>
            </p:nvCxnSpPr>
            <p:spPr>
              <a:xfrm flipH="1">
                <a:off x="8540377" y="1511420"/>
                <a:ext cx="475445" cy="69226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4" name="Straight Arrow Connector 43"/>
              <p:cNvCxnSpPr>
                <a:stCxn id="40" idx="2"/>
                <a:endCxn id="42" idx="0"/>
              </p:cNvCxnSpPr>
              <p:nvPr/>
            </p:nvCxnSpPr>
            <p:spPr>
              <a:xfrm>
                <a:off x="9015822" y="1511420"/>
                <a:ext cx="590333" cy="6303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5" name="Straight Arrow Connector 44"/>
              <p:cNvCxnSpPr>
                <a:stCxn id="41" idx="2"/>
                <a:endCxn id="39" idx="0"/>
              </p:cNvCxnSpPr>
              <p:nvPr/>
            </p:nvCxnSpPr>
            <p:spPr>
              <a:xfrm flipH="1">
                <a:off x="8191966" y="1661708"/>
                <a:ext cx="348411" cy="62983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6" name="Straight Arrow Connector 45"/>
              <p:cNvCxnSpPr>
                <a:stCxn id="42" idx="2"/>
                <a:endCxn id="38" idx="0"/>
              </p:cNvCxnSpPr>
              <p:nvPr/>
            </p:nvCxnSpPr>
            <p:spPr>
              <a:xfrm>
                <a:off x="9606154" y="1669426"/>
                <a:ext cx="317214" cy="5724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7" name="Straight Arrow Connector 46"/>
              <p:cNvCxnSpPr>
                <a:stCxn id="42" idx="2"/>
                <a:endCxn id="37" idx="0"/>
              </p:cNvCxnSpPr>
              <p:nvPr/>
            </p:nvCxnSpPr>
            <p:spPr>
              <a:xfrm flipH="1">
                <a:off x="9006085" y="1669426"/>
                <a:ext cx="600069" cy="5724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36" name="Group 35"/>
            <p:cNvGrpSpPr/>
            <p:nvPr/>
          </p:nvGrpSpPr>
          <p:grpSpPr>
            <a:xfrm>
              <a:off x="4507451" y="22593827"/>
              <a:ext cx="2976155" cy="233896"/>
              <a:chOff x="3884411" y="22593827"/>
              <a:chExt cx="3692304" cy="233896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4931371" y="22599123"/>
                <a:ext cx="1282309" cy="228600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First Name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294808" y="22599123"/>
                <a:ext cx="1281907" cy="228600"/>
              </a:xfrm>
              <a:prstGeom prst="rect">
                <a:avLst/>
              </a:prstGeom>
              <a:solidFill>
                <a:srgbClr val="99CCFF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lIns="0" rIns="0" rtlCol="0" anchor="ctr"/>
              <a:lstStyle/>
              <a:p>
                <a:pPr algn="ctr" defTabSz="1414051"/>
                <a:r>
                  <a:rPr lang="en-US" sz="800" kern="0" dirty="0">
                    <a:solidFill>
                      <a:prstClr val="black"/>
                    </a:solidFill>
                    <a:latin typeface="Helvetica Neue Regular" charset="0"/>
                  </a:rPr>
                  <a:t>Last Name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884411" y="22593827"/>
                <a:ext cx="956395" cy="228600"/>
              </a:xfrm>
              <a:prstGeom prst="rect">
                <a:avLst/>
              </a:prstGeom>
              <a:solidFill>
                <a:srgbClr val="92D050"/>
              </a:solidFill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414051"/>
                <a:r>
                  <a:rPr lang="en-US" sz="700" kern="0" dirty="0" smtClean="0">
                    <a:solidFill>
                      <a:prstClr val="black"/>
                    </a:solidFill>
                    <a:latin typeface="Helvetica Neue Regular" charset="0"/>
                  </a:rPr>
                  <a:t>Name</a:t>
                </a:r>
                <a:endParaRPr lang="en-US" sz="700" kern="0" dirty="0">
                  <a:solidFill>
                    <a:prstClr val="black"/>
                  </a:solidFill>
                  <a:latin typeface="Helvetica Neue Regular" charset="0"/>
                </a:endParaRPr>
              </a:p>
            </p:txBody>
          </p:sp>
        </p:grpSp>
      </p:grpSp>
      <p:graphicFrame>
        <p:nvGraphicFramePr>
          <p:cNvPr id="48" name="Table 47"/>
          <p:cNvGraphicFramePr>
            <a:graphicFrameLocks noGrp="1"/>
          </p:cNvGraphicFramePr>
          <p:nvPr>
            <p:extLst/>
          </p:nvPr>
        </p:nvGraphicFramePr>
        <p:xfrm>
          <a:off x="4784584" y="3684680"/>
          <a:ext cx="459698" cy="421019"/>
        </p:xfrm>
        <a:graphic>
          <a:graphicData uri="http://schemas.openxmlformats.org/drawingml/2006/table">
            <a:tbl>
              <a:tblPr firstRow="1" bandRow="1"/>
              <a:tblGrid>
                <a:gridCol w="459698"/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Xbox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46699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iPhone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Surface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/>
          </p:nvPr>
        </p:nvGraphicFramePr>
        <p:xfrm>
          <a:off x="5288218" y="3685015"/>
          <a:ext cx="621483" cy="411480"/>
        </p:xfrm>
        <a:graphic>
          <a:graphicData uri="http://schemas.openxmlformats.org/drawingml/2006/table">
            <a:tbl>
              <a:tblPr firstRow="1" bandRow="1"/>
              <a:tblGrid>
                <a:gridCol w="621483"/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John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Jill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Michael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5962235" y="3694581"/>
          <a:ext cx="605398" cy="411480"/>
        </p:xfrm>
        <a:graphic>
          <a:graphicData uri="http://schemas.openxmlformats.org/drawingml/2006/table">
            <a:tbl>
              <a:tblPr firstRow="1" bandRow="1"/>
              <a:tblGrid>
                <a:gridCol w="605398"/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Smith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Johnson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Douglas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8" name="Table 147"/>
          <p:cNvGraphicFramePr>
            <a:graphicFrameLocks noGrp="1"/>
          </p:cNvGraphicFramePr>
          <p:nvPr>
            <p:extLst/>
          </p:nvPr>
        </p:nvGraphicFramePr>
        <p:xfrm>
          <a:off x="6797274" y="2489140"/>
          <a:ext cx="1822617" cy="608706"/>
        </p:xfrm>
        <a:graphic>
          <a:graphicData uri="http://schemas.openxmlformats.org/drawingml/2006/table">
            <a:tbl>
              <a:tblPr firstRow="1" bandRow="1"/>
              <a:tblGrid>
                <a:gridCol w="477665"/>
                <a:gridCol w="701670"/>
                <a:gridCol w="643282"/>
              </a:tblGrid>
              <a:tr h="12573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Name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City Name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Last Name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</a:tr>
              <a:tr h="16099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Xbox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St. John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Smith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6099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iPhone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Montpellier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solidFill>
                            <a:schemeClr val="tx1"/>
                          </a:solidFill>
                          <a:latin typeface="Garamond" panose="02020404030301010803" pitchFamily="18" charset="0"/>
                        </a:rPr>
                        <a:t>Douglas</a:t>
                      </a:r>
                      <a:endParaRPr lang="en-US" sz="800" b="0" dirty="0">
                        <a:solidFill>
                          <a:schemeClr val="tx1"/>
                        </a:solidFill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  <a:tr h="160992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1" dirty="0" smtClean="0">
                          <a:latin typeface="Garamond" panose="02020404030301010803" pitchFamily="18" charset="0"/>
                        </a:rPr>
                        <a:t>Surface</a:t>
                      </a:r>
                      <a:endParaRPr lang="en-US" sz="800" b="1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latin typeface="Garamond" panose="02020404030301010803" pitchFamily="18" charset="0"/>
                        </a:rPr>
                        <a:t>Redmond</a:t>
                      </a:r>
                      <a:endParaRPr lang="en-US" sz="800" b="0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800" b="0" dirty="0" smtClean="0">
                          <a:latin typeface="Garamond" panose="02020404030301010803" pitchFamily="18" charset="0"/>
                        </a:rPr>
                        <a:t>Johnson</a:t>
                      </a:r>
                      <a:endParaRPr lang="en-US" sz="800" b="0" dirty="0">
                        <a:latin typeface="Garamond" panose="02020404030301010803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</a:tbl>
          </a:graphicData>
        </a:graphic>
      </p:graphicFrame>
      <p:grpSp>
        <p:nvGrpSpPr>
          <p:cNvPr id="173" name="Group 172"/>
          <p:cNvGrpSpPr/>
          <p:nvPr/>
        </p:nvGrpSpPr>
        <p:grpSpPr>
          <a:xfrm>
            <a:off x="6952538" y="3697323"/>
            <a:ext cx="1791269" cy="92327"/>
            <a:chOff x="3884411" y="22593827"/>
            <a:chExt cx="3692304" cy="233896"/>
          </a:xfrm>
        </p:grpSpPr>
        <p:sp>
          <p:nvSpPr>
            <p:cNvPr id="174" name="Rectangle 173"/>
            <p:cNvSpPr/>
            <p:nvPr/>
          </p:nvSpPr>
          <p:spPr>
            <a:xfrm>
              <a:off x="4931371" y="22599123"/>
              <a:ext cx="1282309" cy="228600"/>
            </a:xfrm>
            <a:prstGeom prst="rect">
              <a:avLst/>
            </a:prstGeom>
            <a:solidFill>
              <a:srgbClr val="FFC00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1414051"/>
              <a:r>
                <a:rPr lang="en-US" sz="900" kern="0" dirty="0">
                  <a:solidFill>
                    <a:prstClr val="black"/>
                  </a:solidFill>
                  <a:latin typeface="Helvetica Neue Regular" charset="0"/>
                </a:rPr>
                <a:t>City Name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294808" y="22599123"/>
              <a:ext cx="1281907" cy="228600"/>
            </a:xfrm>
            <a:prstGeom prst="rect">
              <a:avLst/>
            </a:prstGeom>
            <a:solidFill>
              <a:srgbClr val="99CCFF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/>
            <a:p>
              <a:pPr algn="ctr" defTabSz="1414051"/>
              <a:r>
                <a:rPr lang="en-US" sz="900" kern="0" dirty="0">
                  <a:solidFill>
                    <a:prstClr val="black"/>
                  </a:solidFill>
                  <a:latin typeface="Helvetica Neue Regular" charset="0"/>
                </a:rPr>
                <a:t>Last Name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884411" y="22593827"/>
              <a:ext cx="956395" cy="228600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414051"/>
              <a:r>
                <a:rPr lang="en-US" sz="800" kern="0" dirty="0" smtClean="0">
                  <a:solidFill>
                    <a:prstClr val="black"/>
                  </a:solidFill>
                  <a:latin typeface="Helvetica Neue Regular" charset="0"/>
                </a:rPr>
                <a:t>Name</a:t>
              </a:r>
              <a:endParaRPr lang="en-US" sz="800" kern="0" dirty="0">
                <a:solidFill>
                  <a:prstClr val="black"/>
                </a:solidFill>
                <a:latin typeface="Helvetica Neue Regular" charset="0"/>
              </a:endParaRPr>
            </a:p>
          </p:txBody>
        </p:sp>
      </p:grpSp>
      <p:graphicFrame>
        <p:nvGraphicFramePr>
          <p:cNvPr id="185" name="Table 184"/>
          <p:cNvGraphicFramePr>
            <a:graphicFrameLocks noGrp="1"/>
          </p:cNvGraphicFramePr>
          <p:nvPr>
            <p:extLst/>
          </p:nvPr>
        </p:nvGraphicFramePr>
        <p:xfrm>
          <a:off x="6956822" y="3799891"/>
          <a:ext cx="459698" cy="411480"/>
        </p:xfrm>
        <a:graphic>
          <a:graphicData uri="http://schemas.openxmlformats.org/drawingml/2006/table">
            <a:tbl>
              <a:tblPr firstRow="1" bandRow="1"/>
              <a:tblGrid>
                <a:gridCol w="459698"/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Xbox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iPhone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Surface</a:t>
                      </a:r>
                      <a:endParaRPr lang="en-US" sz="900" b="0" i="0" dirty="0"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6" name="Table 185"/>
          <p:cNvGraphicFramePr>
            <a:graphicFrameLocks noGrp="1"/>
          </p:cNvGraphicFramePr>
          <p:nvPr>
            <p:extLst/>
          </p:nvPr>
        </p:nvGraphicFramePr>
        <p:xfrm>
          <a:off x="7460456" y="3800226"/>
          <a:ext cx="621483" cy="411480"/>
        </p:xfrm>
        <a:graphic>
          <a:graphicData uri="http://schemas.openxmlformats.org/drawingml/2006/table">
            <a:tbl>
              <a:tblPr firstRow="1" bandRow="1"/>
              <a:tblGrid>
                <a:gridCol w="621483"/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solidFill>
                            <a:schemeClr val="dk1"/>
                          </a:solidFill>
                          <a:latin typeface="Helvetica Neue Regular" charset="0"/>
                        </a:rPr>
                        <a:t>St.</a:t>
                      </a:r>
                      <a:r>
                        <a:rPr lang="en-US" sz="900" b="0" i="0" baseline="0" dirty="0" smtClean="0">
                          <a:solidFill>
                            <a:schemeClr val="dk1"/>
                          </a:solidFill>
                          <a:latin typeface="Helvetica Neue Regular" charset="0"/>
                        </a:rPr>
                        <a:t> John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solidFill>
                            <a:schemeClr val="dk1"/>
                          </a:solidFill>
                          <a:latin typeface="Helvetica Neue Regular" charset="0"/>
                        </a:rPr>
                        <a:t>Montpellier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Redmond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7" name="Table 186"/>
          <p:cNvGraphicFramePr>
            <a:graphicFrameLocks noGrp="1"/>
          </p:cNvGraphicFramePr>
          <p:nvPr>
            <p:extLst/>
          </p:nvPr>
        </p:nvGraphicFramePr>
        <p:xfrm>
          <a:off x="8134472" y="3809792"/>
          <a:ext cx="605398" cy="411480"/>
        </p:xfrm>
        <a:graphic>
          <a:graphicData uri="http://schemas.openxmlformats.org/drawingml/2006/table">
            <a:tbl>
              <a:tblPr firstRow="1" bandRow="1"/>
              <a:tblGrid>
                <a:gridCol w="605398"/>
              </a:tblGrid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Smith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Johnson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  <a:tr h="137160">
                <a:tc>
                  <a:txBody>
                    <a:bodyPr/>
                    <a:lstStyle>
                      <a:lvl1pPr marL="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15805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3161050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47415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63221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790262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948315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1063676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12644201" algn="l" defTabSz="1580526" rtl="0" eaLnBrk="1" latinLnBrk="0" hangingPunct="1">
                        <a:defRPr sz="6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Douglas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Helvetica Neue Regular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CDCD"/>
                    </a:solidFill>
                  </a:tcPr>
                </a:tc>
              </a:tr>
            </a:tbl>
          </a:graphicData>
        </a:graphic>
      </p:graphicFrame>
      <p:grpSp>
        <p:nvGrpSpPr>
          <p:cNvPr id="189" name="Group 188"/>
          <p:cNvGrpSpPr/>
          <p:nvPr/>
        </p:nvGrpSpPr>
        <p:grpSpPr>
          <a:xfrm>
            <a:off x="7150869" y="3258945"/>
            <a:ext cx="1312760" cy="457952"/>
            <a:chOff x="9344661" y="646225"/>
            <a:chExt cx="1750347" cy="610602"/>
          </a:xfrm>
        </p:grpSpPr>
        <p:grpSp>
          <p:nvGrpSpPr>
            <p:cNvPr id="190" name="Group 189"/>
            <p:cNvGrpSpPr/>
            <p:nvPr/>
          </p:nvGrpSpPr>
          <p:grpSpPr>
            <a:xfrm>
              <a:off x="9408668" y="646225"/>
              <a:ext cx="1686340" cy="482592"/>
              <a:chOff x="10050346" y="4384490"/>
              <a:chExt cx="1686340" cy="758413"/>
            </a:xfrm>
          </p:grpSpPr>
          <p:grpSp>
            <p:nvGrpSpPr>
              <p:cNvPr id="194" name="Group 193"/>
              <p:cNvGrpSpPr/>
              <p:nvPr/>
            </p:nvGrpSpPr>
            <p:grpSpPr>
              <a:xfrm>
                <a:off x="10050346" y="4384490"/>
                <a:ext cx="1686340" cy="476579"/>
                <a:chOff x="8108763" y="1121476"/>
                <a:chExt cx="1682249" cy="610541"/>
              </a:xfrm>
            </p:grpSpPr>
            <p:sp>
              <p:nvSpPr>
                <p:cNvPr id="197" name="Rectangle 196"/>
                <p:cNvSpPr/>
                <p:nvPr/>
              </p:nvSpPr>
              <p:spPr>
                <a:xfrm>
                  <a:off x="8612130" y="1121476"/>
                  <a:ext cx="545958" cy="219392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Sales</a:t>
                  </a:r>
                </a:p>
              </p:txBody>
            </p:sp>
            <p:sp>
              <p:nvSpPr>
                <p:cNvPr id="198" name="Rectangle 197"/>
                <p:cNvSpPr/>
                <p:nvPr/>
              </p:nvSpPr>
              <p:spPr>
                <a:xfrm>
                  <a:off x="8108763" y="1503808"/>
                  <a:ext cx="755873" cy="227889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Products</a:t>
                  </a:r>
                </a:p>
              </p:txBody>
            </p:sp>
            <p:sp>
              <p:nvSpPr>
                <p:cNvPr id="199" name="Rectangle 198"/>
                <p:cNvSpPr/>
                <p:nvPr/>
              </p:nvSpPr>
              <p:spPr>
                <a:xfrm>
                  <a:off x="8924795" y="1503417"/>
                  <a:ext cx="866217" cy="228600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Customers</a:t>
                  </a:r>
                </a:p>
              </p:txBody>
            </p:sp>
            <p:cxnSp>
              <p:nvCxnSpPr>
                <p:cNvPr id="200" name="Straight Arrow Connector 199"/>
                <p:cNvCxnSpPr>
                  <a:stCxn id="197" idx="2"/>
                  <a:endCxn id="198" idx="0"/>
                </p:cNvCxnSpPr>
                <p:nvPr/>
              </p:nvCxnSpPr>
              <p:spPr>
                <a:xfrm flipH="1">
                  <a:off x="8486700" y="1340869"/>
                  <a:ext cx="398409" cy="162939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201" name="Straight Arrow Connector 200"/>
                <p:cNvCxnSpPr>
                  <a:stCxn id="197" idx="2"/>
                  <a:endCxn id="199" idx="0"/>
                </p:cNvCxnSpPr>
                <p:nvPr/>
              </p:nvCxnSpPr>
              <p:spPr>
                <a:xfrm>
                  <a:off x="8885109" y="1340869"/>
                  <a:ext cx="472794" cy="162548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</p:grpSp>
          <p:cxnSp>
            <p:nvCxnSpPr>
              <p:cNvPr id="195" name="Straight Arrow Connector 194"/>
              <p:cNvCxnSpPr>
                <a:stCxn id="199" idx="2"/>
                <a:endCxn id="196" idx="0"/>
              </p:cNvCxnSpPr>
              <p:nvPr/>
            </p:nvCxnSpPr>
            <p:spPr>
              <a:xfrm flipH="1">
                <a:off x="10884036" y="4861069"/>
                <a:ext cx="418488" cy="110580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196" name="Rectangle 195"/>
              <p:cNvSpPr/>
              <p:nvPr/>
            </p:nvSpPr>
            <p:spPr>
              <a:xfrm>
                <a:off x="10610393" y="4971649"/>
                <a:ext cx="547286" cy="171254"/>
              </a:xfrm>
              <a:prstGeom prst="rect">
                <a:avLst/>
              </a:prstGeom>
              <a:ln w="952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  <a:latin typeface="Helvetica Neue Regular" charset="0"/>
                  </a:rPr>
                  <a:t>City</a:t>
                </a:r>
              </a:p>
            </p:txBody>
          </p:sp>
        </p:grpSp>
        <p:cxnSp>
          <p:nvCxnSpPr>
            <p:cNvPr id="191" name="Straight Arrow Connector 190"/>
            <p:cNvCxnSpPr>
              <a:stCxn id="198" idx="2"/>
            </p:cNvCxnSpPr>
            <p:nvPr/>
          </p:nvCxnSpPr>
          <p:spPr>
            <a:xfrm flipH="1">
              <a:off x="9344661" y="949324"/>
              <a:ext cx="442863" cy="292823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92" name="Straight Arrow Connector 191"/>
            <p:cNvCxnSpPr/>
            <p:nvPr/>
          </p:nvCxnSpPr>
          <p:spPr>
            <a:xfrm>
              <a:off x="10237779" y="1118220"/>
              <a:ext cx="1960" cy="138607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93" name="Straight Arrow Connector 192"/>
            <p:cNvCxnSpPr>
              <a:stCxn id="199" idx="2"/>
            </p:cNvCxnSpPr>
            <p:nvPr/>
          </p:nvCxnSpPr>
          <p:spPr>
            <a:xfrm>
              <a:off x="10660846" y="949483"/>
              <a:ext cx="370155" cy="301512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07" name="Group 206"/>
          <p:cNvGrpSpPr/>
          <p:nvPr/>
        </p:nvGrpSpPr>
        <p:grpSpPr>
          <a:xfrm>
            <a:off x="7023841" y="2038344"/>
            <a:ext cx="1312760" cy="457952"/>
            <a:chOff x="9344661" y="646225"/>
            <a:chExt cx="1750347" cy="610602"/>
          </a:xfrm>
        </p:grpSpPr>
        <p:grpSp>
          <p:nvGrpSpPr>
            <p:cNvPr id="208" name="Group 207"/>
            <p:cNvGrpSpPr/>
            <p:nvPr/>
          </p:nvGrpSpPr>
          <p:grpSpPr>
            <a:xfrm>
              <a:off x="9408668" y="646225"/>
              <a:ext cx="1686340" cy="482592"/>
              <a:chOff x="10050346" y="4384490"/>
              <a:chExt cx="1686340" cy="758413"/>
            </a:xfrm>
          </p:grpSpPr>
          <p:grpSp>
            <p:nvGrpSpPr>
              <p:cNvPr id="212" name="Group 211"/>
              <p:cNvGrpSpPr/>
              <p:nvPr/>
            </p:nvGrpSpPr>
            <p:grpSpPr>
              <a:xfrm>
                <a:off x="10050346" y="4384490"/>
                <a:ext cx="1686340" cy="476579"/>
                <a:chOff x="8108763" y="1121476"/>
                <a:chExt cx="1682249" cy="610541"/>
              </a:xfrm>
            </p:grpSpPr>
            <p:sp>
              <p:nvSpPr>
                <p:cNvPr id="215" name="Rectangle 214"/>
                <p:cNvSpPr/>
                <p:nvPr/>
              </p:nvSpPr>
              <p:spPr>
                <a:xfrm>
                  <a:off x="8612130" y="1121476"/>
                  <a:ext cx="545958" cy="219392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Sales</a:t>
                  </a: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8108763" y="1503808"/>
                  <a:ext cx="755873" cy="227889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Products</a:t>
                  </a: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8924795" y="1503417"/>
                  <a:ext cx="866217" cy="228600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00" dirty="0">
                      <a:solidFill>
                        <a:schemeClr val="tx1"/>
                      </a:solidFill>
                      <a:latin typeface="Helvetica Neue Regular" charset="0"/>
                    </a:rPr>
                    <a:t>Customers</a:t>
                  </a:r>
                </a:p>
              </p:txBody>
            </p:sp>
            <p:cxnSp>
              <p:nvCxnSpPr>
                <p:cNvPr id="218" name="Straight Arrow Connector 217"/>
                <p:cNvCxnSpPr>
                  <a:stCxn id="215" idx="2"/>
                  <a:endCxn id="216" idx="0"/>
                </p:cNvCxnSpPr>
                <p:nvPr/>
              </p:nvCxnSpPr>
              <p:spPr>
                <a:xfrm flipH="1">
                  <a:off x="8486700" y="1340869"/>
                  <a:ext cx="398409" cy="162939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  <p:cxnSp>
              <p:nvCxnSpPr>
                <p:cNvPr id="219" name="Straight Arrow Connector 218"/>
                <p:cNvCxnSpPr>
                  <a:stCxn id="215" idx="2"/>
                  <a:endCxn id="217" idx="0"/>
                </p:cNvCxnSpPr>
                <p:nvPr/>
              </p:nvCxnSpPr>
              <p:spPr>
                <a:xfrm>
                  <a:off x="8885109" y="1340869"/>
                  <a:ext cx="472794" cy="162548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</p:cxnSp>
          </p:grpSp>
          <p:cxnSp>
            <p:nvCxnSpPr>
              <p:cNvPr id="213" name="Straight Arrow Connector 212"/>
              <p:cNvCxnSpPr>
                <a:stCxn id="217" idx="2"/>
                <a:endCxn id="214" idx="0"/>
              </p:cNvCxnSpPr>
              <p:nvPr/>
            </p:nvCxnSpPr>
            <p:spPr>
              <a:xfrm flipH="1">
                <a:off x="10884036" y="4861069"/>
                <a:ext cx="418488" cy="110580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214" name="Rectangle 213"/>
              <p:cNvSpPr/>
              <p:nvPr/>
            </p:nvSpPr>
            <p:spPr>
              <a:xfrm>
                <a:off x="10610393" y="4971649"/>
                <a:ext cx="547286" cy="171254"/>
              </a:xfrm>
              <a:prstGeom prst="rect">
                <a:avLst/>
              </a:prstGeom>
              <a:ln w="952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  <a:latin typeface="Helvetica Neue Regular" charset="0"/>
                  </a:rPr>
                  <a:t>City</a:t>
                </a:r>
              </a:p>
            </p:txBody>
          </p:sp>
        </p:grpSp>
        <p:cxnSp>
          <p:nvCxnSpPr>
            <p:cNvPr id="209" name="Straight Arrow Connector 208"/>
            <p:cNvCxnSpPr>
              <a:stCxn id="216" idx="2"/>
            </p:cNvCxnSpPr>
            <p:nvPr/>
          </p:nvCxnSpPr>
          <p:spPr>
            <a:xfrm flipH="1">
              <a:off x="9344661" y="949324"/>
              <a:ext cx="442863" cy="292823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0" name="Straight Arrow Connector 209"/>
            <p:cNvCxnSpPr/>
            <p:nvPr/>
          </p:nvCxnSpPr>
          <p:spPr>
            <a:xfrm>
              <a:off x="10237779" y="1118220"/>
              <a:ext cx="1960" cy="138607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11" name="Straight Arrow Connector 210"/>
            <p:cNvCxnSpPr>
              <a:stCxn id="217" idx="2"/>
            </p:cNvCxnSpPr>
            <p:nvPr/>
          </p:nvCxnSpPr>
          <p:spPr>
            <a:xfrm>
              <a:off x="10660846" y="949483"/>
              <a:ext cx="370155" cy="301512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score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</a:rPr>
              <a:t>[</a:t>
            </a:r>
            <a:r>
              <a:rPr lang="en-US" sz="1600" dirty="0" err="1" smtClean="0">
                <a:solidFill>
                  <a:srgbClr val="285096"/>
                </a:solidFill>
              </a:rPr>
              <a:t>Psallidas</a:t>
            </a:r>
            <a:r>
              <a:rPr lang="en-US" sz="1600" dirty="0" smtClean="0">
                <a:solidFill>
                  <a:srgbClr val="285096"/>
                </a:solidFill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600" dirty="0" smtClean="0">
                <a:solidFill>
                  <a:srgbClr val="285096"/>
                </a:solidFill>
              </a:rPr>
              <a:t> </a:t>
            </a:r>
            <a:r>
              <a:rPr lang="en-US" sz="1600" dirty="0">
                <a:solidFill>
                  <a:srgbClr val="285096"/>
                </a:solidFill>
              </a:rPr>
              <a:t>2015]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729599" y="1169769"/>
                <a:ext cx="3744059" cy="534709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charset="0"/>
                            </a:rPr>
                            <m:t>𝛼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∗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𝑠𝑐𝑜𝑟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𝑟𝑜𝑤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𝑄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𝛼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charset="0"/>
                            </a:rPr>
                            <m:t>∗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𝑠𝑐𝑜𝑟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𝑐𝑜𝑙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𝑄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16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charset="0"/>
                                </a:rPr>
                                <m:t>𝑄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599" y="1169769"/>
                <a:ext cx="3744059" cy="53470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82530" y="775000"/>
            <a:ext cx="4833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Linear combination of row score and column score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82530" y="2134588"/>
            <a:ext cx="1477248" cy="4092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Row score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60" name="Rounded Rectangle 159"/>
          <p:cNvSpPr/>
          <p:nvPr/>
        </p:nvSpPr>
        <p:spPr>
          <a:xfrm>
            <a:off x="282530" y="3180072"/>
            <a:ext cx="1508326" cy="4092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Column score</a:t>
            </a:r>
            <a:endParaRPr lang="en-US" sz="1600" dirty="0">
              <a:latin typeface="Helvetica Neue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6797274" y="921323"/>
                <a:ext cx="1667586" cy="865523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171450" indent="-1714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charset="0"/>
                      </a:rPr>
                      <m:t>𝛼</m:t>
                    </m:r>
                    <m:r>
                      <a:rPr lang="en-US" sz="1200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1200" dirty="0" smtClean="0">
                    <a:latin typeface="Helvetica Neue Regular" charset="0"/>
                  </a:rPr>
                  <a:t> penalizes missing rows</a:t>
                </a:r>
              </a:p>
              <a:p>
                <a:pPr marL="171450" indent="-171450">
                  <a:buFont typeface="Arial" charset="0"/>
                  <a:buChar char="•"/>
                </a:pPr>
                <a:r>
                  <a:rPr lang="en-US" sz="1200" dirty="0" smtClean="0">
                    <a:latin typeface="Helvetica Neue Regular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charset="0"/>
                      </a:rPr>
                      <m:t>𝛼</m:t>
                    </m:r>
                    <m:r>
                      <a:rPr lang="en-US" sz="12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1200" dirty="0">
                    <a:latin typeface="Helvetica Neue Regular" charset="0"/>
                  </a:rPr>
                  <a:t> penalizes missing </a:t>
                </a:r>
                <a:r>
                  <a:rPr lang="en-US" sz="1200" dirty="0" smtClean="0">
                    <a:latin typeface="Helvetica Neue Regular" charset="0"/>
                  </a:rPr>
                  <a:t>columns</a:t>
                </a:r>
                <a:endParaRPr lang="en-US" sz="1200" dirty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7274" y="921323"/>
                <a:ext cx="1667586" cy="865523"/>
              </a:xfrm>
              <a:prstGeom prst="roundRect">
                <a:avLst/>
              </a:prstGeom>
              <a:blipFill rotWithShape="0">
                <a:blip r:embed="rId4"/>
                <a:stretch>
                  <a:fillRect b="-205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729599" y="4735157"/>
            <a:ext cx="3264224" cy="250766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8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212418"/>
            <a:ext cx="9144000" cy="10305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867747"/>
            <a:ext cx="9144000" cy="125963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S4 Optimizations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</a:rPr>
              <a:t>[</a:t>
            </a:r>
            <a:r>
              <a:rPr lang="en-US" sz="1600" dirty="0" err="1" smtClean="0">
                <a:solidFill>
                  <a:srgbClr val="285096"/>
                </a:solidFill>
              </a:rPr>
              <a:t>Psallidas</a:t>
            </a:r>
            <a:r>
              <a:rPr lang="en-US" sz="1600" dirty="0" smtClean="0">
                <a:solidFill>
                  <a:srgbClr val="285096"/>
                </a:solidFill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600" dirty="0" smtClean="0">
                <a:solidFill>
                  <a:srgbClr val="285096"/>
                </a:solidFill>
              </a:rPr>
              <a:t> </a:t>
            </a:r>
            <a:r>
              <a:rPr lang="en-US" sz="1600" dirty="0">
                <a:solidFill>
                  <a:srgbClr val="285096"/>
                </a:solidFill>
              </a:rPr>
              <a:t>2015</a:t>
            </a:r>
            <a:r>
              <a:rPr lang="en-US" sz="1600" dirty="0" smtClean="0">
                <a:solidFill>
                  <a:srgbClr val="285096"/>
                </a:solidFill>
              </a:rPr>
              <a:t>]</a:t>
            </a:r>
            <a:endParaRPr lang="en-US" sz="16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29184" y="1230535"/>
            <a:ext cx="1588826" cy="5340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Upper bound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2570" y="999665"/>
            <a:ext cx="7206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Regular" charset="0"/>
              </a:rPr>
              <a:t>R</a:t>
            </a:r>
            <a:r>
              <a:rPr lang="en-US" dirty="0" smtClean="0">
                <a:latin typeface="Helvetica Neue Regular" charset="0"/>
              </a:rPr>
              <a:t>ow score is always bounded by the column score </a:t>
            </a:r>
          </a:p>
          <a:p>
            <a:pPr algn="ctr"/>
            <a:r>
              <a:rPr lang="en-US" dirty="0" smtClean="0">
                <a:latin typeface="Helvetica Neue Regular" charset="0"/>
              </a:rPr>
              <a:t>(row containment is more restrictive)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Helvetica Neue Regular" charset="0"/>
              </a:rPr>
              <a:t>Exploit inverted indexes on columns/rows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29184" y="2418901"/>
            <a:ext cx="1588826" cy="5340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Early termination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6433" y="2272899"/>
            <a:ext cx="7018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Regular" charset="0"/>
              </a:rPr>
              <a:t>Stop when current upper bound score is less than the k-</a:t>
            </a:r>
            <a:r>
              <a:rPr lang="en-US" dirty="0" err="1">
                <a:latin typeface="Helvetica Neue Regular" charset="0"/>
              </a:rPr>
              <a:t>th</a:t>
            </a:r>
            <a:r>
              <a:rPr lang="en-US" dirty="0">
                <a:latin typeface="Helvetica Neue Regular" charset="0"/>
              </a:rPr>
              <a:t> ranked evaluated query </a:t>
            </a:r>
            <a:endParaRPr lang="en-US" dirty="0" smtClean="0">
              <a:latin typeface="Helvetica Neue Regular" charset="0"/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Helvetica Neue Regular" charset="0"/>
              </a:rPr>
              <a:t>Scan queries on decreasing upper bound</a:t>
            </a:r>
            <a:endParaRPr lang="en-US" dirty="0">
              <a:solidFill>
                <a:srgbClr val="C00000"/>
              </a:solidFill>
              <a:latin typeface="Helvetica Neue Regular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1769" y="3380727"/>
            <a:ext cx="1588826" cy="5340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Caching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07064" y="3457389"/>
            <a:ext cx="7157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Helvetica Neue Regular" charset="0"/>
              </a:rPr>
              <a:t>Reuse common subparts in the candidate queries 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1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174428" y="3114634"/>
            <a:ext cx="1487026" cy="938934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156613" y="3114634"/>
            <a:ext cx="1487026" cy="938934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715248" y="3114634"/>
            <a:ext cx="1487026" cy="1502294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718867" y="3097698"/>
            <a:ext cx="1487026" cy="1502294"/>
          </a:xfrm>
          <a:prstGeom prst="roundRect">
            <a:avLst>
              <a:gd name="adj" fmla="val 104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Reverse engineering queries (REQ)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010748" y="920167"/>
            <a:ext cx="969746" cy="3713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REQ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90064" y="1859078"/>
            <a:ext cx="1538714" cy="359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Exact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84081" y="1859078"/>
            <a:ext cx="1538714" cy="35945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Approximate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12" name="Elbow Connector 11"/>
          <p:cNvCxnSpPr>
            <a:stCxn id="9" idx="0"/>
            <a:endCxn id="6" idx="2"/>
          </p:cNvCxnSpPr>
          <p:nvPr/>
        </p:nvCxnSpPr>
        <p:spPr>
          <a:xfrm rot="5400000" flipH="1" flipV="1">
            <a:off x="3193742" y="557199"/>
            <a:ext cx="567559" cy="2036200"/>
          </a:xfrm>
          <a:prstGeom prst="bentConnector3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10" idx="0"/>
            <a:endCxn id="6" idx="2"/>
          </p:cNvCxnSpPr>
          <p:nvPr/>
        </p:nvCxnSpPr>
        <p:spPr>
          <a:xfrm rot="16200000" flipV="1">
            <a:off x="5390751" y="396390"/>
            <a:ext cx="567559" cy="235781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711283" y="2883032"/>
            <a:ext cx="1490992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Interactive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18" name="Elbow Connector 17"/>
          <p:cNvCxnSpPr>
            <a:stCxn id="9" idx="2"/>
            <a:endCxn id="16" idx="0"/>
          </p:cNvCxnSpPr>
          <p:nvPr/>
        </p:nvCxnSpPr>
        <p:spPr>
          <a:xfrm rot="16200000" flipH="1">
            <a:off x="2625850" y="2052103"/>
            <a:ext cx="664500" cy="997358"/>
          </a:xfrm>
          <a:prstGeom prst="bentConnector3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55324" y="3297117"/>
            <a:ext cx="1450916" cy="12208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latin typeface="Helvetica Neue Regular" charset="0"/>
                <a:cs typeface="Helvetica Neue Regular" charset="0"/>
              </a:rPr>
              <a:t>Query From examples (QFE)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latin typeface="Helvetica Neue Regular" charset="0"/>
                <a:cs typeface="Helvetica Neue Regular" charset="0"/>
              </a:rPr>
              <a:t>Interactive inference of join queries</a:t>
            </a:r>
          </a:p>
        </p:txBody>
      </p:sp>
      <p:cxnSp>
        <p:nvCxnSpPr>
          <p:cNvPr id="22" name="Elbow Connector 21"/>
          <p:cNvCxnSpPr>
            <a:stCxn id="9" idx="2"/>
            <a:endCxn id="23" idx="0"/>
          </p:cNvCxnSpPr>
          <p:nvPr/>
        </p:nvCxnSpPr>
        <p:spPr>
          <a:xfrm rot="5400000">
            <a:off x="1621148" y="2045775"/>
            <a:ext cx="665516" cy="101103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690888" y="2884048"/>
            <a:ext cx="1515005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One-shot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8866" y="3304741"/>
            <a:ext cx="1487027" cy="12952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latin typeface="Helvetica Neue Regular" charset="0"/>
                <a:cs typeface="Helvetica Neue Regular" charset="0"/>
              </a:rPr>
              <a:t>Query by output - TALOS</a:t>
            </a:r>
          </a:p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latin typeface="Helvetica Neue Regular" charset="0"/>
                <a:cs typeface="Helvetica Neue Regular" charset="0"/>
              </a:rPr>
              <a:t>REQ SPJ queries from examples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152648" y="2883032"/>
            <a:ext cx="1490991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Minimal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174428" y="2890656"/>
            <a:ext cx="1487026" cy="41408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Top-k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30044" y="3314904"/>
            <a:ext cx="142250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latin typeface="Helvetica Neue Regular" charset="0"/>
                <a:cs typeface="Helvetica Neue Regular" charset="0"/>
              </a:rPr>
              <a:t>Discovering Queries based on Examples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01981" y="3314904"/>
            <a:ext cx="1422506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71450" indent="-1714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400" dirty="0" smtClean="0">
                <a:latin typeface="Helvetica Neue Regular" charset="0"/>
                <a:cs typeface="Helvetica Neue Regular" charset="0"/>
              </a:rPr>
              <a:t>S4: Top-k Spreadsheet style</a:t>
            </a:r>
          </a:p>
        </p:txBody>
      </p:sp>
      <p:cxnSp>
        <p:nvCxnSpPr>
          <p:cNvPr id="37" name="Elbow Connector 36"/>
          <p:cNvCxnSpPr>
            <a:stCxn id="10" idx="2"/>
            <a:endCxn id="33" idx="0"/>
          </p:cNvCxnSpPr>
          <p:nvPr/>
        </p:nvCxnSpPr>
        <p:spPr>
          <a:xfrm rot="16200000" flipH="1">
            <a:off x="7049627" y="2022342"/>
            <a:ext cx="672124" cy="1064503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0" idx="2"/>
            <a:endCxn id="32" idx="0"/>
          </p:cNvCxnSpPr>
          <p:nvPr/>
        </p:nvCxnSpPr>
        <p:spPr>
          <a:xfrm rot="5400000">
            <a:off x="6043541" y="2073135"/>
            <a:ext cx="664500" cy="955294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81124" y="2476838"/>
            <a:ext cx="676367" cy="6763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48394" y="1582105"/>
            <a:ext cx="414362" cy="41436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6831329" y="277912"/>
            <a:ext cx="2083443" cy="8649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Lack of user models!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20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for query suggestion: </a:t>
            </a:r>
            <a:r>
              <a:rPr lang="en-US" dirty="0" err="1" smtClean="0"/>
              <a:t>Blaeu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Sellam</a:t>
            </a:r>
            <a:r>
              <a:rPr lang="en-US" dirty="0" smtClean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 </a:t>
            </a:r>
            <a:r>
              <a:rPr lang="en-US" dirty="0">
                <a:solidFill>
                  <a:srgbClr val="285096"/>
                </a:solidFill>
              </a:rPr>
              <a:t>2016</a:t>
            </a:r>
            <a:r>
              <a:rPr lang="en-US" dirty="0" smtClean="0">
                <a:solidFill>
                  <a:srgbClr val="285096"/>
                </a:solidFill>
              </a:rPr>
              <a:t>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94613" y="2654322"/>
            <a:ext cx="1912319" cy="48485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Helvetica Neue Regular" charset="0"/>
              </a:rPr>
              <a:t>Blaeu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281" y="1507846"/>
            <a:ext cx="648982" cy="64898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8" idx="2"/>
            <a:endCxn id="6" idx="0"/>
          </p:cNvCxnSpPr>
          <p:nvPr/>
        </p:nvCxnSpPr>
        <p:spPr>
          <a:xfrm>
            <a:off x="4450772" y="2156828"/>
            <a:ext cx="1" cy="497494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8751" y="2727471"/>
            <a:ext cx="1835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Query navigations</a:t>
            </a:r>
          </a:p>
        </p:txBody>
      </p:sp>
      <p:cxnSp>
        <p:nvCxnSpPr>
          <p:cNvPr id="12" name="Straight Arrow Connector 11"/>
          <p:cNvCxnSpPr>
            <a:stCxn id="6" idx="3"/>
            <a:endCxn id="11" idx="1"/>
          </p:cNvCxnSpPr>
          <p:nvPr/>
        </p:nvCxnSpPr>
        <p:spPr>
          <a:xfrm flipV="1">
            <a:off x="5406932" y="2896748"/>
            <a:ext cx="931819" cy="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809539" y="2587020"/>
            <a:ext cx="167068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Regular" charset="0"/>
              </a:rPr>
              <a:t>Query Results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 Neue Regular" charset="0"/>
              </a:rPr>
              <a:t>or Query 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14" name="Straight Arrow Connector 13"/>
          <p:cNvCxnSpPr>
            <a:endCxn id="6" idx="1"/>
          </p:cNvCxnSpPr>
          <p:nvPr/>
        </p:nvCxnSpPr>
        <p:spPr>
          <a:xfrm flipV="1">
            <a:off x="2480222" y="2896749"/>
            <a:ext cx="1014391" cy="13438"/>
          </a:xfrm>
          <a:prstGeom prst="straightConnector1">
            <a:avLst/>
          </a:prstGeom>
          <a:ln w="12700" cmpd="sng">
            <a:solidFill>
              <a:schemeClr val="tx1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bject 41"/>
          <p:cNvSpPr/>
          <p:nvPr/>
        </p:nvSpPr>
        <p:spPr>
          <a:xfrm>
            <a:off x="6338751" y="3066025"/>
            <a:ext cx="2159290" cy="1558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Rounded Rectangle 23"/>
          <p:cNvSpPr/>
          <p:nvPr/>
        </p:nvSpPr>
        <p:spPr>
          <a:xfrm>
            <a:off x="520861" y="888970"/>
            <a:ext cx="8280239" cy="53184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Helvetica Neue Regular" charset="0"/>
              </a:rPr>
              <a:t>Main idea</a:t>
            </a:r>
            <a:r>
              <a:rPr lang="en-US" dirty="0">
                <a:latin typeface="Helvetica Neue Regular" charset="0"/>
              </a:rPr>
              <a:t>: </a:t>
            </a:r>
            <a:r>
              <a:rPr lang="en-US" dirty="0" smtClean="0">
                <a:latin typeface="Helvetica Neue Regular" charset="0"/>
              </a:rPr>
              <a:t>Allow interactive navigation of the query space in a hierarchy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0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for </a:t>
            </a:r>
            <a:r>
              <a:rPr lang="en-US" dirty="0" smtClean="0"/>
              <a:t>query </a:t>
            </a:r>
            <a:r>
              <a:rPr lang="en-US" dirty="0" smtClean="0"/>
              <a:t>suggestion: </a:t>
            </a:r>
            <a:r>
              <a:rPr lang="en-US" dirty="0" err="1" smtClean="0"/>
              <a:t>Blaeu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808288" y="4735157"/>
            <a:ext cx="3185535" cy="202268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Sellam</a:t>
            </a:r>
            <a:r>
              <a:rPr lang="en-US" dirty="0" smtClean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dirty="0" smtClean="0">
                <a:solidFill>
                  <a:srgbClr val="285096"/>
                </a:solidFill>
              </a:rPr>
              <a:t>2016]</a:t>
            </a:r>
            <a:endParaRPr lang="en-US" dirty="0">
              <a:solidFill>
                <a:srgbClr val="285096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24314" y="1034217"/>
            <a:ext cx="0" cy="172159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24314" y="2755812"/>
            <a:ext cx="285671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68" y="2126813"/>
            <a:ext cx="779868" cy="44376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360" y="1340729"/>
            <a:ext cx="536031" cy="442673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118" y="1207455"/>
            <a:ext cx="440402" cy="368179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478" y="1898296"/>
            <a:ext cx="633143" cy="488447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316" y="1398624"/>
            <a:ext cx="456909" cy="354020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6" name="Rounded Rectangle 25"/>
          <p:cNvSpPr/>
          <p:nvPr/>
        </p:nvSpPr>
        <p:spPr>
          <a:xfrm>
            <a:off x="3872011" y="911064"/>
            <a:ext cx="4647675" cy="91935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Given a result of an example query Q, explore the data through data maps</a:t>
            </a:r>
            <a:r>
              <a:rPr lang="en-US" sz="1600" dirty="0">
                <a:latin typeface="Helvetica Neue Regular" charset="0"/>
              </a:rPr>
              <a:t> </a:t>
            </a:r>
            <a:r>
              <a:rPr lang="en-US" sz="1600" dirty="0" smtClean="0">
                <a:latin typeface="Helvetica Neue Regular" charset="0"/>
              </a:rPr>
              <a:t>= partitions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2055" y="840568"/>
            <a:ext cx="1242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Query results</a:t>
            </a:r>
          </a:p>
        </p:txBody>
      </p:sp>
      <p:sp>
        <p:nvSpPr>
          <p:cNvPr id="29" name="Oval 28"/>
          <p:cNvSpPr/>
          <p:nvPr/>
        </p:nvSpPr>
        <p:spPr>
          <a:xfrm>
            <a:off x="1747447" y="958168"/>
            <a:ext cx="1579496" cy="150125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42193" y="1188665"/>
            <a:ext cx="1005254" cy="1501252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872011" y="1979305"/>
            <a:ext cx="4647675" cy="55432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Helvetica Neue Regular" charset="0"/>
              </a:rPr>
              <a:t>Output</a:t>
            </a:r>
            <a:r>
              <a:rPr lang="en-US" sz="1600" dirty="0" smtClean="0">
                <a:latin typeface="Helvetica Neue Regular" charset="0"/>
              </a:rPr>
              <a:t>: Set of </a:t>
            </a:r>
            <a:r>
              <a:rPr lang="en-US" sz="1600" smtClean="0">
                <a:latin typeface="Helvetica Neue Regular" charset="0"/>
              </a:rPr>
              <a:t>query refinements</a:t>
            </a:r>
            <a:endParaRPr lang="en-US" sz="1600" dirty="0" smtClean="0">
              <a:latin typeface="Helvetica Neue Regular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37195" y="2766101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Attribute 1</a:t>
            </a: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63051" y="1335944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Attribute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24314" y="3383803"/>
                <a:ext cx="3077381" cy="7666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𝑢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: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𝐷𝐵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−1,1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, 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𝑈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𝑄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𝑡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∈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𝑄</m:t>
                          </m:r>
                        </m:sub>
                        <m:sup/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𝑢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𝑡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314" y="3383803"/>
                <a:ext cx="3077381" cy="7666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ular Callout 38"/>
          <p:cNvSpPr/>
          <p:nvPr/>
        </p:nvSpPr>
        <p:spPr>
          <a:xfrm>
            <a:off x="287649" y="4005638"/>
            <a:ext cx="1463040" cy="326864"/>
          </a:xfrm>
          <a:prstGeom prst="wedgeRoundRectCallout">
            <a:avLst>
              <a:gd name="adj1" fmla="val -10057"/>
              <a:gd name="adj2" fmla="val -102978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User utility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42" name="Down Arrow 41"/>
          <p:cNvSpPr/>
          <p:nvPr/>
        </p:nvSpPr>
        <p:spPr>
          <a:xfrm rot="363990">
            <a:off x="1086178" y="2609455"/>
            <a:ext cx="201799" cy="920706"/>
          </a:xfrm>
          <a:prstGeom prst="downArrow">
            <a:avLst>
              <a:gd name="adj1" fmla="val 50000"/>
              <a:gd name="adj2" fmla="val 8447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872010" y="2721082"/>
            <a:ext cx="4647675" cy="6088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latin typeface="Helvetica Neue Regular" charset="0"/>
              </a:rPr>
              <a:t>Problem</a:t>
            </a:r>
            <a:r>
              <a:rPr lang="en-US" sz="1600" dirty="0" smtClean="0">
                <a:latin typeface="Helvetica Neue Regular" charset="0"/>
              </a:rPr>
              <a:t>: User utility is unknown</a:t>
            </a:r>
          </a:p>
        </p:txBody>
      </p:sp>
      <p:sp>
        <p:nvSpPr>
          <p:cNvPr id="3" name="Rectangle 2"/>
          <p:cNvSpPr/>
          <p:nvPr/>
        </p:nvSpPr>
        <p:spPr>
          <a:xfrm>
            <a:off x="3867912" y="36156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Cluster analysis for result exploration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Helvetica Neue Regular" charset="0"/>
              </a:rPr>
              <a:t>Zoom and projection </a:t>
            </a:r>
            <a:r>
              <a:rPr lang="en-US" dirty="0" smtClean="0">
                <a:latin typeface="Helvetica Neue Regular" charset="0"/>
              </a:rPr>
              <a:t>operations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User model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3" grpId="0" animBg="1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</a:t>
            </a:r>
            <a:r>
              <a:rPr lang="en-US" dirty="0" smtClean="0"/>
              <a:t>for query </a:t>
            </a:r>
            <a:r>
              <a:rPr lang="en-US" dirty="0" smtClean="0"/>
              <a:t>suggestion: </a:t>
            </a:r>
            <a:r>
              <a:rPr lang="en-US" dirty="0" err="1" smtClean="0"/>
              <a:t>Blaeu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2560319" y="4735156"/>
            <a:ext cx="3433504" cy="273083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Sellam</a:t>
            </a:r>
            <a:r>
              <a:rPr lang="en-US" dirty="0" smtClean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2016]</a:t>
            </a:r>
            <a:endParaRPr lang="en-US" dirty="0">
              <a:solidFill>
                <a:srgbClr val="28509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3892191" y="766821"/>
                <a:ext cx="4908909" cy="649914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latin typeface="Helvetica Neue Regular" charset="0"/>
                  </a:rPr>
                  <a:t>Find the partition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𝒞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 smtClean="0">
                    <a:latin typeface="Helvetica Neue Regular" charset="0"/>
                  </a:rPr>
                  <a:t> of the results of Q such that exists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charset="0"/>
                          </a:rPr>
                          <m:t>j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</a:rPr>
                      <m:t>∈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𝒞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:</m:t>
                    </m:r>
                    <m:r>
                      <a:rPr lang="en-US" sz="1600" b="0" i="1" smtClean="0">
                        <a:latin typeface="Cambria Math" charset="0"/>
                      </a:rPr>
                      <m:t>𝑈</m:t>
                    </m:r>
                    <m:d>
                      <m:dPr>
                        <m:ctrlPr>
                          <a:rPr lang="en-US" sz="1600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charset="0"/>
                      </a:rPr>
                      <m:t>&gt;</m:t>
                    </m:r>
                    <m:r>
                      <a:rPr lang="en-US" sz="1600" b="0" i="1" smtClean="0">
                        <a:latin typeface="Cambria Math" charset="0"/>
                      </a:rPr>
                      <m:t>𝑈</m:t>
                    </m:r>
                    <m:r>
                      <a:rPr lang="en-US" sz="1600" b="0" i="1" smtClean="0">
                        <a:latin typeface="Cambria Math" charset="0"/>
                      </a:rPr>
                      <m:t>(</m:t>
                    </m:r>
                    <m:r>
                      <a:rPr lang="en-US" sz="1600" b="0" i="1" smtClean="0">
                        <a:latin typeface="Cambria Math" charset="0"/>
                      </a:rPr>
                      <m:t>𝑄</m:t>
                    </m:r>
                    <m:r>
                      <a:rPr lang="en-US" sz="16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1600" dirty="0" smtClean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191" y="766821"/>
                <a:ext cx="4908909" cy="649914"/>
              </a:xfrm>
              <a:prstGeom prst="roundRect">
                <a:avLst/>
              </a:prstGeom>
              <a:blipFill rotWithShape="0">
                <a:blip r:embed="rId2"/>
                <a:stretch>
                  <a:fillRect t="-943" r="-248" b="-566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9184" y="766821"/>
                <a:ext cx="3062762" cy="741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𝑢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: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𝐷𝐵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→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−1,1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, 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𝑈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𝐶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𝑡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∈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𝐶</m:t>
                          </m:r>
                        </m:sub>
                        <m:sup/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𝑢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𝑡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" y="766821"/>
                <a:ext cx="3062762" cy="74142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24" y="2751225"/>
            <a:ext cx="2958719" cy="19381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3892191" y="1582745"/>
                <a:ext cx="4908909" cy="61181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b="1" dirty="0" smtClean="0">
                    <a:latin typeface="Helvetica Neue Regular" charset="0"/>
                  </a:rPr>
                  <a:t>Solution</a:t>
                </a:r>
                <a:r>
                  <a:rPr lang="en-US" sz="1600" dirty="0" smtClean="0">
                    <a:latin typeface="Helvetica Neue Regular" charset="0"/>
                  </a:rPr>
                  <a:t>: interesting tuples are close to each other</a:t>
                </a:r>
              </a:p>
              <a:p>
                <a:pPr algn="ctr"/>
                <a:r>
                  <a:rPr lang="en-US" sz="1600" dirty="0" smtClean="0">
                    <a:latin typeface="Helvetica Neue Regular" charset="0"/>
                  </a:rPr>
                  <a:t>within a maximum </a:t>
                </a:r>
                <a:r>
                  <a:rPr lang="en-US" sz="1600" dirty="0">
                    <a:latin typeface="Helvetica Neue Regular" charset="0"/>
                  </a:rPr>
                  <a:t>s</a:t>
                </a:r>
                <a:r>
                  <a:rPr lang="en-US" sz="1600" dirty="0" smtClean="0">
                    <a:latin typeface="Helvetica Neue Regular" charset="0"/>
                  </a:rPr>
                  <a:t>eparation threshold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𝜃</m:t>
                    </m:r>
                    <m:r>
                      <a:rPr lang="en-US" sz="1600" b="0" i="1" smtClean="0">
                        <a:latin typeface="Cambria Math" charset="0"/>
                      </a:rPr>
                      <m:t>(</m:t>
                    </m:r>
                    <m:r>
                      <a:rPr lang="en-US" sz="1600" b="0" i="1" smtClean="0">
                        <a:latin typeface="Cambria Math" charset="0"/>
                      </a:rPr>
                      <m:t>𝒞</m:t>
                    </m:r>
                    <m:r>
                      <a:rPr lang="en-US" sz="1600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sz="1600" dirty="0" smtClean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191" y="1582745"/>
                <a:ext cx="4908909" cy="611815"/>
              </a:xfrm>
              <a:prstGeom prst="roundRect">
                <a:avLst/>
              </a:prstGeom>
              <a:blipFill rotWithShape="0">
                <a:blip r:embed="rId5"/>
                <a:stretch>
                  <a:fillRect t="-1000" b="-1000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ular Callout 14"/>
          <p:cNvSpPr/>
          <p:nvPr/>
        </p:nvSpPr>
        <p:spPr>
          <a:xfrm>
            <a:off x="533590" y="1537134"/>
            <a:ext cx="2026729" cy="326864"/>
          </a:xfrm>
          <a:prstGeom prst="wedgeRoundRectCallout">
            <a:avLst>
              <a:gd name="adj1" fmla="val -38994"/>
              <a:gd name="adj2" fmla="val -149281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 Regular" charset="0"/>
              </a:rPr>
              <a:t>Unknown User utility</a:t>
            </a:r>
            <a:endParaRPr lang="en-US" sz="1400" dirty="0">
              <a:latin typeface="Helvetica Neue Regular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0129" y="2236991"/>
            <a:ext cx="1564852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Detect clusters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(k-</a:t>
            </a:r>
            <a:r>
              <a:rPr lang="en-US" sz="16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medoid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)</a:t>
            </a:r>
            <a:endParaRPr lang="en-US" sz="16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5651" y="2386273"/>
            <a:ext cx="177388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Organize clusters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(decision tree)</a:t>
            </a:r>
            <a:endParaRPr lang="en-US" sz="16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59770" y="2713617"/>
            <a:ext cx="5584230" cy="1930032"/>
            <a:chOff x="4478623" y="2884014"/>
            <a:chExt cx="4436722" cy="1374476"/>
          </a:xfrm>
        </p:grpSpPr>
        <p:grpSp>
          <p:nvGrpSpPr>
            <p:cNvPr id="19" name="Group 18"/>
            <p:cNvGrpSpPr/>
            <p:nvPr/>
          </p:nvGrpSpPr>
          <p:grpSpPr>
            <a:xfrm>
              <a:off x="4641366" y="2884014"/>
              <a:ext cx="4273979" cy="1374476"/>
              <a:chOff x="4311690" y="2816198"/>
              <a:chExt cx="4403761" cy="141621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11691" y="2825183"/>
                <a:ext cx="4403759" cy="1407228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311690" y="3148525"/>
                <a:ext cx="240417" cy="1073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545745" y="2816198"/>
                <a:ext cx="169706" cy="3000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Regular" charset="0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 rot="5400000">
              <a:off x="4661659" y="3048491"/>
              <a:ext cx="426076" cy="7921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</p:grpSp>
      <p:sp>
        <p:nvSpPr>
          <p:cNvPr id="24" name="Down Arrow 23"/>
          <p:cNvSpPr/>
          <p:nvPr/>
        </p:nvSpPr>
        <p:spPr>
          <a:xfrm rot="16200000">
            <a:off x="3309259" y="3321011"/>
            <a:ext cx="434245" cy="924588"/>
          </a:xfrm>
          <a:prstGeom prst="downArrow">
            <a:avLst>
              <a:gd name="adj1" fmla="val 50000"/>
              <a:gd name="adj2" fmla="val 4692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 smtClean="0">
                <a:latin typeface="Helvetica Neue Regular" charset="0"/>
              </a:rPr>
              <a:t>Inference</a:t>
            </a:r>
            <a:endParaRPr lang="en-US" sz="1200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23450" y="1866529"/>
            <a:ext cx="5664639" cy="753848"/>
            <a:chOff x="1023451" y="1906041"/>
            <a:chExt cx="5664639" cy="753848"/>
          </a:xfrm>
        </p:grpSpPr>
        <p:sp>
          <p:nvSpPr>
            <p:cNvPr id="5" name="Rounded Rectangle 4"/>
            <p:cNvSpPr/>
            <p:nvPr/>
          </p:nvSpPr>
          <p:spPr>
            <a:xfrm>
              <a:off x="1023451" y="1906041"/>
              <a:ext cx="5664639" cy="75384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Textual data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15" y="2019032"/>
              <a:ext cx="522817" cy="52281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4" name="Rounded Rectangle 3"/>
          <p:cNvSpPr/>
          <p:nvPr/>
        </p:nvSpPr>
        <p:spPr>
          <a:xfrm>
            <a:off x="1023450" y="986194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Relational databases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Graphs and networks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Machine learning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463" y="1914879"/>
            <a:ext cx="489073" cy="65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23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100269" y="3914651"/>
            <a:ext cx="11560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chemeClr val="tx2"/>
                </a:solidFill>
                <a:latin typeface="Helvetica Neue Regular" charset="0"/>
                <a:cs typeface="Helvetica Neue Regular" charset="0"/>
              </a:rPr>
              <a:t>[Zhu 2014]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81769" y="3920122"/>
            <a:ext cx="152426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chemeClr val="tx2"/>
                </a:solidFill>
                <a:latin typeface="Helvetica Neue Regular" charset="0"/>
                <a:cs typeface="Helvetica Neue Regular" charset="0"/>
              </a:rPr>
              <a:t>[</a:t>
            </a:r>
            <a:r>
              <a:rPr lang="en-US" sz="1600" dirty="0" err="1" smtClean="0">
                <a:solidFill>
                  <a:schemeClr val="tx2"/>
                </a:solidFill>
                <a:latin typeface="Helvetica Neue Regular" charset="0"/>
                <a:cs typeface="Helvetica Neue Regular" charset="0"/>
              </a:rPr>
              <a:t>Bordino</a:t>
            </a:r>
            <a:r>
              <a:rPr lang="en-US" sz="1600" dirty="0" smtClean="0">
                <a:solidFill>
                  <a:schemeClr val="tx2"/>
                </a:solidFill>
                <a:latin typeface="Helvetica Neue Regular" charset="0"/>
                <a:cs typeface="Helvetica Neue Regular" charset="0"/>
              </a:rPr>
              <a:t> 2013]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45592" y="2943223"/>
            <a:ext cx="142898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chemeClr val="tx2"/>
                </a:solidFill>
                <a:latin typeface="Helvetica Neue Regular" charset="0"/>
                <a:cs typeface="Helvetica Neue Regular" charset="0"/>
              </a:rPr>
              <a:t>[</a:t>
            </a:r>
            <a:r>
              <a:rPr lang="en-US" sz="1600" dirty="0" err="1" smtClean="0">
                <a:solidFill>
                  <a:schemeClr val="tx2"/>
                </a:solidFill>
                <a:latin typeface="Helvetica Neue Regular" charset="0"/>
                <a:cs typeface="Helvetica Neue Regular" charset="0"/>
              </a:rPr>
              <a:t>Yakout</a:t>
            </a:r>
            <a:r>
              <a:rPr lang="en-US" sz="1600" dirty="0" smtClean="0">
                <a:solidFill>
                  <a:schemeClr val="tx2"/>
                </a:solidFill>
                <a:latin typeface="Helvetica Neue Regular" charset="0"/>
                <a:cs typeface="Helvetica Neue Regular" charset="0"/>
              </a:rPr>
              <a:t> 2013]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8682" y="2943223"/>
            <a:ext cx="139172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chemeClr val="tx2"/>
                </a:solidFill>
                <a:latin typeface="Helvetica Neue Regular" charset="0"/>
                <a:cs typeface="Helvetica Neue Regular" charset="0"/>
              </a:rPr>
              <a:t>[Hanafi 2017]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Examples for textual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70519" y="2491925"/>
            <a:ext cx="1568408" cy="49656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Entity </a:t>
            </a:r>
            <a:r>
              <a:rPr lang="en-US" sz="1600" dirty="0" smtClean="0">
                <a:latin typeface="Helvetica Neue Regular" charset="0"/>
                <a:ea typeface="Helvetica Neue Regular" charset="0"/>
                <a:cs typeface="Helvetica Neue Regular" charset="0"/>
              </a:rPr>
              <a:t>Extraction</a:t>
            </a:r>
            <a:endParaRPr lang="en-US" sz="1600" dirty="0">
              <a:latin typeface="Helvetica Neue Regular" charset="0"/>
              <a:ea typeface="Helvetica Neue Regular" charset="0"/>
              <a:cs typeface="Helvetica Neue Regular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47429" y="2491923"/>
            <a:ext cx="1568408" cy="49656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Web table</a:t>
            </a:r>
          </a:p>
          <a:p>
            <a:pPr algn="ctr"/>
            <a:r>
              <a:rPr lang="en-US" sz="1600" dirty="0" smtClean="0">
                <a:latin typeface="Helvetica Neue Regular" charset="0"/>
              </a:rPr>
              <a:t>completion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19174" y="2491925"/>
            <a:ext cx="1568408" cy="49656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Search by example</a:t>
            </a:r>
            <a:endParaRPr lang="en-US" sz="1600" dirty="0">
              <a:latin typeface="Helvetica Neue Regular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0225" y="1142430"/>
            <a:ext cx="522817" cy="5228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Elbow Connector 9"/>
          <p:cNvCxnSpPr>
            <a:stCxn id="8" idx="2"/>
            <a:endCxn id="4" idx="0"/>
          </p:cNvCxnSpPr>
          <p:nvPr/>
        </p:nvCxnSpPr>
        <p:spPr>
          <a:xfrm rot="5400000">
            <a:off x="2229840" y="790131"/>
            <a:ext cx="826678" cy="2576911"/>
          </a:xfrm>
          <a:prstGeom prst="bentConnector3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>
            <a:stCxn id="8" idx="2"/>
            <a:endCxn id="5" idx="0"/>
          </p:cNvCxnSpPr>
          <p:nvPr/>
        </p:nvCxnSpPr>
        <p:spPr>
          <a:xfrm rot="5400000">
            <a:off x="3518296" y="2078585"/>
            <a:ext cx="826676" cy="1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8" idx="2"/>
            <a:endCxn id="6" idx="0"/>
          </p:cNvCxnSpPr>
          <p:nvPr/>
        </p:nvCxnSpPr>
        <p:spPr>
          <a:xfrm rot="16200000" flipH="1">
            <a:off x="4904167" y="692714"/>
            <a:ext cx="826678" cy="2771744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927060" y="3451569"/>
            <a:ext cx="1568408" cy="49656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Serendipitous search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47840" y="3451569"/>
            <a:ext cx="1598550" cy="49656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Using example queries</a:t>
            </a:r>
            <a:endParaRPr lang="en-US" sz="1600" dirty="0">
              <a:latin typeface="Helvetica Neue Regular" charset="0"/>
            </a:endParaRPr>
          </a:p>
        </p:txBody>
      </p:sp>
      <p:cxnSp>
        <p:nvCxnSpPr>
          <p:cNvPr id="24" name="Elbow Connector 23"/>
          <p:cNvCxnSpPr>
            <a:stCxn id="6" idx="2"/>
            <a:endCxn id="19" idx="0"/>
          </p:cNvCxnSpPr>
          <p:nvPr/>
        </p:nvCxnSpPr>
        <p:spPr>
          <a:xfrm rot="5400000">
            <a:off x="5975780" y="2723971"/>
            <a:ext cx="463082" cy="992114"/>
          </a:xfrm>
          <a:prstGeom prst="bentConnector3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6" idx="2"/>
            <a:endCxn id="20" idx="0"/>
          </p:cNvCxnSpPr>
          <p:nvPr/>
        </p:nvCxnSpPr>
        <p:spPr>
          <a:xfrm rot="16200000" flipH="1">
            <a:off x="6943705" y="2748159"/>
            <a:ext cx="463082" cy="943737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434793" y="317478"/>
            <a:ext cx="3173506" cy="89647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Few methods for textual data using examples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58511" y="1850785"/>
            <a:ext cx="1712494" cy="832627"/>
          </a:xfrm>
          <a:prstGeom prst="roundRect">
            <a:avLst/>
          </a:prstGeom>
          <a:ln w="285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Snowball [</a:t>
            </a:r>
            <a:r>
              <a:rPr lang="en-US" sz="1400" dirty="0" err="1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Agichtein</a:t>
            </a:r>
            <a:r>
              <a:rPr lang="en-US" sz="1400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 2000] 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DIPRE [</a:t>
            </a:r>
            <a:r>
              <a:rPr lang="en-US" sz="1400" dirty="0" err="1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Brin</a:t>
            </a:r>
            <a:r>
              <a:rPr lang="en-US" sz="1400" dirty="0" smtClean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rPr>
              <a:t> 1999]</a:t>
            </a:r>
            <a:endParaRPr lang="en-US" sz="1400" dirty="0">
              <a:solidFill>
                <a:schemeClr val="tx2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2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47797" y="4177115"/>
            <a:ext cx="1430867" cy="38946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Traditional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93823" y="4140200"/>
            <a:ext cx="1329267" cy="38946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On data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99" y="871441"/>
            <a:ext cx="2751667" cy="1547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98" y="2523067"/>
            <a:ext cx="2751667" cy="1550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4740" y="2573535"/>
            <a:ext cx="2306151" cy="1499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740" y="824598"/>
            <a:ext cx="2463716" cy="1539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46" y="665951"/>
            <a:ext cx="2377338" cy="22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2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3244252" y="3532414"/>
            <a:ext cx="3836905" cy="1066800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Entity extraction by-example (SEER)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285096"/>
                </a:solidFill>
              </a:rPr>
              <a:t>[Hanafi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400" dirty="0" smtClean="0">
                <a:solidFill>
                  <a:srgbClr val="285096"/>
                </a:solidFill>
              </a:rPr>
              <a:t>2017]</a:t>
            </a:r>
            <a:endParaRPr lang="en-US" sz="1400" dirty="0">
              <a:solidFill>
                <a:srgbClr val="28509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516688" y="807210"/>
            <a:ext cx="5868169" cy="71717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Main idea: </a:t>
            </a:r>
            <a:r>
              <a:rPr lang="en-US" dirty="0" smtClean="0">
                <a:solidFill>
                  <a:srgbClr val="FFC000"/>
                </a:solidFill>
                <a:latin typeface="Helvetica Neue Regular" charset="0"/>
              </a:rPr>
              <a:t>Create rules </a:t>
            </a:r>
            <a:r>
              <a:rPr lang="en-US" dirty="0" smtClean="0">
                <a:latin typeface="Helvetica Neue Regular" charset="0"/>
              </a:rPr>
              <a:t>to extract wanted information from documents using examples 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8" name="Screen Shot 2017-01-13 at 10.44.24 AM.png"/>
          <p:cNvPicPr/>
          <p:nvPr/>
        </p:nvPicPr>
        <p:blipFill rotWithShape="1">
          <a:blip r:embed="rId2">
            <a:clrChange>
              <a:clrFrom>
                <a:srgbClr val="F2DEDE"/>
              </a:clrFrom>
              <a:clrTo>
                <a:srgbClr val="F2DEDE">
                  <a:alpha val="0"/>
                </a:srgbClr>
              </a:clrTo>
            </a:clrChange>
            <a:extLst/>
          </a:blip>
          <a:srcRect l="1223" t="21597" r="52193" b="63409"/>
          <a:stretch/>
        </p:blipFill>
        <p:spPr>
          <a:xfrm>
            <a:off x="2043994" y="1830036"/>
            <a:ext cx="5134685" cy="853227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9" name="Rounded Rectangle 8"/>
          <p:cNvSpPr/>
          <p:nvPr/>
        </p:nvSpPr>
        <p:spPr>
          <a:xfrm>
            <a:off x="3946427" y="2986311"/>
            <a:ext cx="1329818" cy="3738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SEER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1240" y="1631099"/>
            <a:ext cx="910650" cy="9106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77553" y="1830036"/>
            <a:ext cx="533399" cy="107556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16216" y="1830036"/>
            <a:ext cx="533399" cy="107556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4573" y="2260146"/>
            <a:ext cx="1143069" cy="127775"/>
          </a:xfrm>
          <a:prstGeom prst="rect">
            <a:avLst/>
          </a:prstGeom>
          <a:solidFill>
            <a:srgbClr val="C00000">
              <a:alpha val="4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4526971" y="2688706"/>
            <a:ext cx="168729" cy="292162"/>
          </a:xfrm>
          <a:prstGeom prst="downArrow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grpSp>
        <p:nvGrpSpPr>
          <p:cNvPr id="19" name="Group 404"/>
          <p:cNvGrpSpPr/>
          <p:nvPr/>
        </p:nvGrpSpPr>
        <p:grpSpPr>
          <a:xfrm>
            <a:off x="3432448" y="3606675"/>
            <a:ext cx="2012615" cy="271869"/>
            <a:chOff x="0" y="-78144"/>
            <a:chExt cx="6200755" cy="842089"/>
          </a:xfrm>
        </p:grpSpPr>
        <p:sp>
          <p:nvSpPr>
            <p:cNvPr id="20" name="Shape 402"/>
            <p:cNvSpPr/>
            <p:nvPr/>
          </p:nvSpPr>
          <p:spPr>
            <a:xfrm>
              <a:off x="0" y="0"/>
              <a:ext cx="4836972" cy="685800"/>
            </a:xfrm>
            <a:prstGeom prst="roundRect">
              <a:avLst>
                <a:gd name="adj" fmla="val 13100"/>
              </a:avLst>
            </a:prstGeom>
            <a:solidFill>
              <a:srgbClr val="F3B283"/>
            </a:solidFill>
            <a:ln w="25400" cap="flat">
              <a:solidFill>
                <a:srgbClr val="7D715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P: Percentage = 1.0</a:t>
              </a:r>
            </a:p>
          </p:txBody>
        </p:sp>
        <p:sp>
          <p:nvSpPr>
            <p:cNvPr id="21" name="Shape 403"/>
            <p:cNvSpPr/>
            <p:nvPr/>
          </p:nvSpPr>
          <p:spPr>
            <a:xfrm>
              <a:off x="4901860" y="-78144"/>
              <a:ext cx="1298895" cy="842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= 1.0</a:t>
              </a:r>
            </a:p>
          </p:txBody>
        </p:sp>
      </p:grpSp>
      <p:grpSp>
        <p:nvGrpSpPr>
          <p:cNvPr id="22" name="Group 411"/>
          <p:cNvGrpSpPr/>
          <p:nvPr/>
        </p:nvGrpSpPr>
        <p:grpSpPr>
          <a:xfrm>
            <a:off x="3432448" y="3888900"/>
            <a:ext cx="2957696" cy="271869"/>
            <a:chOff x="0" y="-163589"/>
            <a:chExt cx="9574110" cy="974315"/>
          </a:xfrm>
        </p:grpSpPr>
        <p:sp>
          <p:nvSpPr>
            <p:cNvPr id="23" name="Shape 408"/>
            <p:cNvSpPr/>
            <p:nvPr/>
          </p:nvSpPr>
          <p:spPr>
            <a:xfrm>
              <a:off x="0" y="12700"/>
              <a:ext cx="3413683" cy="685800"/>
            </a:xfrm>
            <a:prstGeom prst="roundRect">
              <a:avLst>
                <a:gd name="adj" fmla="val 15409"/>
              </a:avLst>
            </a:prstGeom>
            <a:solidFill>
              <a:srgbClr val="BAB6FE">
                <a:alpha val="47000"/>
              </a:srgbClr>
            </a:solidFill>
            <a:ln w="25400" cap="flat">
              <a:solidFill>
                <a:srgbClr val="7E7BA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D: {5, 6} = 0.4</a:t>
              </a:r>
            </a:p>
          </p:txBody>
        </p:sp>
        <p:sp>
          <p:nvSpPr>
            <p:cNvPr id="24" name="Shape 409"/>
            <p:cNvSpPr/>
            <p:nvPr/>
          </p:nvSpPr>
          <p:spPr>
            <a:xfrm>
              <a:off x="8209416" y="-163589"/>
              <a:ext cx="1364694" cy="974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= 0.4</a:t>
              </a:r>
            </a:p>
          </p:txBody>
        </p:sp>
        <p:sp>
          <p:nvSpPr>
            <p:cNvPr id="25" name="Shape 410"/>
            <p:cNvSpPr/>
            <p:nvPr/>
          </p:nvSpPr>
          <p:spPr>
            <a:xfrm>
              <a:off x="3523350" y="12700"/>
              <a:ext cx="4686063" cy="685800"/>
            </a:xfrm>
            <a:prstGeom prst="roundRect">
              <a:avLst>
                <a:gd name="adj" fmla="val 15409"/>
              </a:avLst>
            </a:prstGeom>
            <a:solidFill>
              <a:srgbClr val="BAB6FE">
                <a:alpha val="47000"/>
              </a:srgbClr>
            </a:solidFill>
            <a:ln w="25400" cap="flat">
              <a:solidFill>
                <a:srgbClr val="7E7BA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D: {percent, %} = 0.4</a:t>
              </a:r>
            </a:p>
          </p:txBody>
        </p:sp>
      </p:grpSp>
      <p:grpSp>
        <p:nvGrpSpPr>
          <p:cNvPr id="26" name="Group 415"/>
          <p:cNvGrpSpPr/>
          <p:nvPr/>
        </p:nvGrpSpPr>
        <p:grpSpPr>
          <a:xfrm>
            <a:off x="3419453" y="4210308"/>
            <a:ext cx="3248969" cy="271869"/>
            <a:chOff x="-12200" y="-105377"/>
            <a:chExt cx="9562669" cy="896555"/>
          </a:xfrm>
        </p:grpSpPr>
        <p:sp>
          <p:nvSpPr>
            <p:cNvPr id="27" name="Shape 412"/>
            <p:cNvSpPr/>
            <p:nvPr/>
          </p:nvSpPr>
          <p:spPr>
            <a:xfrm>
              <a:off x="-12200" y="-10843"/>
              <a:ext cx="3580996" cy="685799"/>
            </a:xfrm>
            <a:prstGeom prst="roundRect">
              <a:avLst>
                <a:gd name="adj" fmla="val 16143"/>
              </a:avLst>
            </a:prstGeom>
            <a:solidFill>
              <a:srgbClr val="FFFF00">
                <a:alpha val="52999"/>
              </a:srgbClr>
            </a:solidFill>
            <a:ln w="25400" cap="flat">
              <a:solidFill>
                <a:srgbClr val="E0E000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R: [0-9]+ = 0.2</a:t>
              </a:r>
            </a:p>
          </p:txBody>
        </p:sp>
        <p:sp>
          <p:nvSpPr>
            <p:cNvPr id="28" name="Shape 413"/>
            <p:cNvSpPr/>
            <p:nvPr/>
          </p:nvSpPr>
          <p:spPr>
            <a:xfrm>
              <a:off x="8309606" y="-105377"/>
              <a:ext cx="1240863" cy="8965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= 0.3</a:t>
              </a:r>
            </a:p>
          </p:txBody>
        </p:sp>
        <p:sp>
          <p:nvSpPr>
            <p:cNvPr id="29" name="Shape 414"/>
            <p:cNvSpPr/>
            <p:nvPr/>
          </p:nvSpPr>
          <p:spPr>
            <a:xfrm>
              <a:off x="3711058" y="-27959"/>
              <a:ext cx="4482133" cy="686317"/>
            </a:xfrm>
            <a:prstGeom prst="roundRect">
              <a:avLst>
                <a:gd name="adj" fmla="val 15409"/>
              </a:avLst>
            </a:prstGeom>
            <a:solidFill>
              <a:srgbClr val="BAB6FE">
                <a:alpha val="47000"/>
              </a:srgbClr>
            </a:solidFill>
            <a:ln w="25400" cap="flat">
              <a:solidFill>
                <a:srgbClr val="7E7BAC"/>
              </a:solidFill>
              <a:prstDash val="solid"/>
              <a:beve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1300480">
                <a:spcBef>
                  <a:spcPts val="2000"/>
                </a:spcBef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D: {percent, %} = 0.4</a:t>
              </a:r>
            </a:p>
          </p:txBody>
        </p:sp>
      </p:grpSp>
      <p:sp>
        <p:nvSpPr>
          <p:cNvPr id="30" name="Rounded Rectangle 29"/>
          <p:cNvSpPr/>
          <p:nvPr/>
        </p:nvSpPr>
        <p:spPr>
          <a:xfrm>
            <a:off x="985520" y="3541697"/>
            <a:ext cx="1992033" cy="44778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Neue Regular" charset="0"/>
              </a:rPr>
              <a:t>Output</a:t>
            </a:r>
            <a:r>
              <a:rPr lang="en-US" sz="1400" dirty="0" smtClean="0">
                <a:latin typeface="Helvetica Neue Regular" charset="0"/>
              </a:rPr>
              <a:t>: Extraction rules</a:t>
            </a:r>
            <a:endParaRPr lang="en-US" sz="1400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448 1.97531E-6 L -0.1993 0.04012 C -0.17917 0.04907 -0.16163 0.05401 -0.13212 0.05401 C -0.10382 0.05401 -0.08489 0.04907 -0.06614 0.04012 L -1.11111E-6 1.97531E-6 " pathEditMode="relative" rAng="0" ptsTypes="AAAAA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94 1.97531E-6 L -0.37709 0.04012 C -0.34809 0.04907 -0.30504 0.05401 -0.2599 0.05401 C -0.20834 0.05401 -0.16737 0.04907 -0.1382 0.04012 L 4.72222E-6 1.97531E-6 " pathEditMode="relative" rAng="0" ptsTypes="AAAAA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4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833 -1.85185E-6 L -0.37239 0.04013 C -0.34375 0.04908 -0.30104 0.05401 -0.25642 0.05401 C -0.20555 0.05401 -0.16493 0.04908 -0.13646 0.04013 L -8.33333E-7 -1.85185E-6 " pathEditMode="relative" rAng="0" ptsTypes="AAA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3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35922"/>
            <a:ext cx="8458200" cy="3560248"/>
          </a:xfrm>
        </p:spPr>
        <p:txBody>
          <a:bodyPr>
            <a:noAutofit/>
          </a:bodyPr>
          <a:lstStyle/>
          <a:p>
            <a:pPr marL="673100" lvl="0" indent="-673100">
              <a:spcBef>
                <a:spcPts val="1900"/>
              </a:spcBef>
              <a:buFontTx/>
              <a:buAutoNum type="arabicPeriod"/>
              <a:defRPr sz="1800"/>
            </a:pPr>
            <a:r>
              <a:rPr lang="en-US" sz="1600" dirty="0">
                <a:ea typeface="Helvetica Neue"/>
                <a:sym typeface="Helvetica Neue"/>
              </a:rPr>
              <a:t>Enumerate</a:t>
            </a:r>
            <a:r>
              <a:rPr lang="en-US" sz="1600" b="0" dirty="0"/>
              <a:t> possible primitives per example </a:t>
            </a:r>
            <a:r>
              <a:rPr lang="en-US" sz="1600" b="0" dirty="0" smtClean="0"/>
              <a:t>token</a:t>
            </a:r>
          </a:p>
          <a:p>
            <a:pPr marL="673100" lvl="0" indent="-673100">
              <a:spcBef>
                <a:spcPts val="1900"/>
              </a:spcBef>
              <a:buFontTx/>
              <a:buAutoNum type="arabicPeriod"/>
              <a:defRPr sz="1800"/>
            </a:pPr>
            <a:endParaRPr lang="en-US" sz="1600" b="0" dirty="0" smtClean="0"/>
          </a:p>
          <a:p>
            <a:pPr marL="673100" lvl="0" indent="-673100">
              <a:spcBef>
                <a:spcPts val="1900"/>
              </a:spcBef>
              <a:buFontTx/>
              <a:buAutoNum type="arabicPeriod"/>
              <a:defRPr sz="1800"/>
            </a:pPr>
            <a:endParaRPr lang="en-US" sz="1600" b="0" dirty="0"/>
          </a:p>
          <a:p>
            <a:pPr marL="673100" lvl="0" indent="-673100">
              <a:spcBef>
                <a:spcPts val="1900"/>
              </a:spcBef>
              <a:buFontTx/>
              <a:buAutoNum type="arabicPeriod"/>
              <a:defRPr sz="1800"/>
            </a:pPr>
            <a:r>
              <a:rPr lang="en-US" sz="1600" dirty="0" smtClean="0">
                <a:ea typeface="Helvetica Neue"/>
                <a:sym typeface="Helvetica Neue"/>
              </a:rPr>
              <a:t>Assign</a:t>
            </a:r>
            <a:r>
              <a:rPr lang="en-US" sz="1600" b="0" dirty="0" smtClean="0"/>
              <a:t> </a:t>
            </a:r>
            <a:r>
              <a:rPr lang="en-US" sz="1600" b="0" dirty="0"/>
              <a:t>scores to </a:t>
            </a:r>
            <a:r>
              <a:rPr lang="en-US" sz="1600" b="0" dirty="0" smtClean="0"/>
              <a:t>primitives</a:t>
            </a:r>
            <a:endParaRPr lang="en-US" sz="16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[Hanafi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smtClean="0">
                <a:solidFill>
                  <a:srgbClr val="285096"/>
                </a:solidFill>
              </a:rPr>
              <a:t>2017]</a:t>
            </a:r>
            <a:endParaRPr lang="en-US" sz="14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Shape 203"/>
          <p:cNvSpPr/>
          <p:nvPr/>
        </p:nvSpPr>
        <p:spPr>
          <a:xfrm>
            <a:off x="1343121" y="735493"/>
            <a:ext cx="2110667" cy="3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1400" b="1" dirty="0"/>
              <a:t>5 percent up</a:t>
            </a:r>
          </a:p>
        </p:txBody>
      </p:sp>
      <p:sp>
        <p:nvSpPr>
          <p:cNvPr id="7" name="Shape 204"/>
          <p:cNvSpPr/>
          <p:nvPr/>
        </p:nvSpPr>
        <p:spPr>
          <a:xfrm>
            <a:off x="342900" y="735493"/>
            <a:ext cx="1000221" cy="336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300480">
              <a:spcBef>
                <a:spcPts val="2000"/>
              </a:spcBef>
              <a:defRPr sz="2800"/>
            </a:lvl1pPr>
          </a:lstStyle>
          <a:p>
            <a:pPr lvl="0">
              <a:defRPr sz="1800"/>
            </a:pPr>
            <a:r>
              <a:rPr sz="1600" dirty="0">
                <a:latin typeface="Helvetica Neue Regular" charset="0"/>
              </a:rPr>
              <a:t>Example:</a:t>
            </a:r>
          </a:p>
        </p:txBody>
      </p:sp>
      <p:sp>
        <p:nvSpPr>
          <p:cNvPr id="13" name="Shape 191"/>
          <p:cNvSpPr/>
          <p:nvPr/>
        </p:nvSpPr>
        <p:spPr>
          <a:xfrm>
            <a:off x="1034990" y="1539867"/>
            <a:ext cx="264468" cy="309415"/>
          </a:xfrm>
          <a:prstGeom prst="rect">
            <a:avLst/>
          </a:prstGeom>
          <a:solidFill>
            <a:srgbClr val="FFFFFF"/>
          </a:solidFill>
          <a:ln w="9525">
            <a:solidFil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1300480">
              <a:spcBef>
                <a:spcPts val="2000"/>
              </a:spcBef>
              <a:defRPr sz="3000"/>
            </a:lvl1pPr>
          </a:lstStyle>
          <a:p>
            <a:pPr algn="ctr">
              <a:defRPr sz="1800"/>
            </a:pPr>
            <a:r>
              <a:rPr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</a:t>
            </a:r>
          </a:p>
        </p:txBody>
      </p:sp>
      <p:sp>
        <p:nvSpPr>
          <p:cNvPr id="14" name="Shape 193"/>
          <p:cNvSpPr/>
          <p:nvPr/>
        </p:nvSpPr>
        <p:spPr>
          <a:xfrm>
            <a:off x="1550869" y="2178595"/>
            <a:ext cx="1078031" cy="204301"/>
          </a:xfrm>
          <a:prstGeom prst="roundRect">
            <a:avLst>
              <a:gd name="adj" fmla="val 23778"/>
            </a:avLst>
          </a:prstGeom>
          <a:solidFill>
            <a:srgbClr val="297FD5">
              <a:alpha val="47000"/>
            </a:srgbClr>
          </a:solidFill>
          <a:ln w="25400">
            <a:solidFill>
              <a:srgbClr val="1F5FA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90000"/>
              </a:lnSpc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L: ‘5’</a:t>
            </a:r>
          </a:p>
        </p:txBody>
      </p:sp>
      <p:sp>
        <p:nvSpPr>
          <p:cNvPr id="15" name="Shape 194"/>
          <p:cNvSpPr/>
          <p:nvPr/>
        </p:nvSpPr>
        <p:spPr>
          <a:xfrm>
            <a:off x="1550869" y="2486735"/>
            <a:ext cx="1078031" cy="208538"/>
          </a:xfrm>
          <a:prstGeom prst="roundRect">
            <a:avLst>
              <a:gd name="adj" fmla="val 24910"/>
            </a:avLst>
          </a:prstGeom>
          <a:solidFill>
            <a:srgbClr val="FFFF00">
              <a:alpha val="52999"/>
            </a:srgbClr>
          </a:solidFill>
          <a:ln w="25400">
            <a:solidFill>
              <a:srgbClr val="E0E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90000"/>
              </a:lnSpc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R: [0-9]+</a:t>
            </a:r>
          </a:p>
        </p:txBody>
      </p:sp>
      <p:sp>
        <p:nvSpPr>
          <p:cNvPr id="16" name="Shape 201"/>
          <p:cNvSpPr/>
          <p:nvPr/>
        </p:nvSpPr>
        <p:spPr>
          <a:xfrm>
            <a:off x="1550871" y="1529385"/>
            <a:ext cx="1078029" cy="225953"/>
          </a:xfrm>
          <a:prstGeom prst="roundRect">
            <a:avLst>
              <a:gd name="adj" fmla="val 20215"/>
            </a:avLst>
          </a:prstGeom>
          <a:solidFill>
            <a:srgbClr val="F3B283"/>
          </a:solidFill>
          <a:ln w="25400">
            <a:solidFill>
              <a:srgbClr val="7D715C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90000"/>
              </a:lnSpc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P: Number</a:t>
            </a:r>
          </a:p>
        </p:txBody>
      </p:sp>
      <p:sp>
        <p:nvSpPr>
          <p:cNvPr id="17" name="Shape 210"/>
          <p:cNvSpPr/>
          <p:nvPr/>
        </p:nvSpPr>
        <p:spPr>
          <a:xfrm>
            <a:off x="1550871" y="1849282"/>
            <a:ext cx="1078029" cy="235369"/>
          </a:xfrm>
          <a:prstGeom prst="roundRect">
            <a:avLst>
              <a:gd name="adj" fmla="val 20215"/>
            </a:avLst>
          </a:prstGeom>
          <a:solidFill>
            <a:srgbClr val="F3B283"/>
          </a:solidFill>
          <a:ln w="25400">
            <a:solidFill>
              <a:srgbClr val="7D715C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lnSpc>
                <a:spcPct val="90000"/>
              </a:lnSpc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P: Integer</a:t>
            </a:r>
          </a:p>
        </p:txBody>
      </p:sp>
      <p:sp>
        <p:nvSpPr>
          <p:cNvPr id="24" name="Shape 195"/>
          <p:cNvSpPr/>
          <p:nvPr/>
        </p:nvSpPr>
        <p:spPr>
          <a:xfrm>
            <a:off x="3183130" y="1554042"/>
            <a:ext cx="751713" cy="281064"/>
          </a:xfrm>
          <a:prstGeom prst="rect">
            <a:avLst/>
          </a:prstGeom>
          <a:solidFill>
            <a:srgbClr val="FFFFFF"/>
          </a:solidFill>
          <a:ln w="12700">
            <a:solidFil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1300480">
              <a:spcBef>
                <a:spcPts val="2000"/>
              </a:spcBef>
              <a:defRPr sz="3000"/>
            </a:lvl1pPr>
          </a:lstStyle>
          <a:p>
            <a:pPr algn="ctr">
              <a:defRPr sz="1800"/>
            </a:pPr>
            <a:r>
              <a:rPr sz="14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percent</a:t>
            </a:r>
          </a:p>
        </p:txBody>
      </p:sp>
      <p:sp>
        <p:nvSpPr>
          <p:cNvPr id="25" name="Shape 199"/>
          <p:cNvSpPr/>
          <p:nvPr/>
        </p:nvSpPr>
        <p:spPr>
          <a:xfrm>
            <a:off x="4155450" y="1529293"/>
            <a:ext cx="1028257" cy="222217"/>
          </a:xfrm>
          <a:prstGeom prst="roundRect">
            <a:avLst>
              <a:gd name="adj" fmla="val 23778"/>
            </a:avLst>
          </a:prstGeom>
          <a:solidFill>
            <a:srgbClr val="297FD5">
              <a:alpha val="47000"/>
            </a:srgbClr>
          </a:solidFill>
          <a:ln w="25400">
            <a:solidFill>
              <a:srgbClr val="1F5FA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L: ‘percent’</a:t>
            </a:r>
          </a:p>
        </p:txBody>
      </p:sp>
      <p:sp>
        <p:nvSpPr>
          <p:cNvPr id="26" name="Shape 200"/>
          <p:cNvSpPr/>
          <p:nvPr/>
        </p:nvSpPr>
        <p:spPr>
          <a:xfrm>
            <a:off x="4155449" y="1851446"/>
            <a:ext cx="1028257" cy="235369"/>
          </a:xfrm>
          <a:prstGeom prst="roundRect">
            <a:avLst>
              <a:gd name="adj" fmla="val 25258"/>
            </a:avLst>
          </a:prstGeom>
          <a:solidFill>
            <a:srgbClr val="FFFF00">
              <a:alpha val="52999"/>
            </a:srgbClr>
          </a:solidFill>
          <a:ln w="25400">
            <a:solidFill>
              <a:srgbClr val="E0E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R: [A-Za-z]+</a:t>
            </a:r>
          </a:p>
        </p:txBody>
      </p:sp>
      <p:sp>
        <p:nvSpPr>
          <p:cNvPr id="27" name="Shape 207"/>
          <p:cNvSpPr/>
          <p:nvPr/>
        </p:nvSpPr>
        <p:spPr>
          <a:xfrm>
            <a:off x="4155449" y="2175470"/>
            <a:ext cx="1028257" cy="203598"/>
          </a:xfrm>
          <a:prstGeom prst="roundRect">
            <a:avLst>
              <a:gd name="adj" fmla="val 24910"/>
            </a:avLst>
          </a:prstGeom>
          <a:ln w="25400">
            <a:solidFill>
              <a:srgbClr val="80808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1300480">
              <a:spcBef>
                <a:spcPts val="2000"/>
              </a:spcBef>
              <a:defRPr sz="2000"/>
            </a:lvl1pPr>
          </a:lstStyle>
          <a:p>
            <a:pPr algn="ctr">
              <a:defRPr sz="1800"/>
            </a:pPr>
            <a:r>
              <a:rPr sz="1200" kern="0">
                <a:solidFill>
                  <a:sysClr val="windowText" lastClr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T: 0-1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44601" y="175404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mr-IN" sz="28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…</a:t>
            </a:r>
            <a:endParaRPr lang="en-US" sz="28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767601" y="3349713"/>
            <a:ext cx="5366343" cy="1071117"/>
            <a:chOff x="624483" y="2683633"/>
            <a:chExt cx="11313766" cy="2258217"/>
          </a:xfrm>
        </p:grpSpPr>
        <p:sp>
          <p:nvSpPr>
            <p:cNvPr id="49" name="Shape 220"/>
            <p:cNvSpPr/>
            <p:nvPr/>
          </p:nvSpPr>
          <p:spPr>
            <a:xfrm>
              <a:off x="9784168" y="4146382"/>
              <a:ext cx="2036573" cy="497686"/>
            </a:xfrm>
            <a:prstGeom prst="roundRect">
              <a:avLst>
                <a:gd name="adj" fmla="val 18052"/>
              </a:avLst>
            </a:prstGeom>
            <a:solidFill>
              <a:srgbClr val="F3B283"/>
            </a:solidFill>
            <a:ln w="25400">
              <a:solidFill>
                <a:srgbClr val="7D715C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P: City</a:t>
              </a:r>
            </a:p>
          </p:txBody>
        </p:sp>
        <p:sp>
          <p:nvSpPr>
            <p:cNvPr id="50" name="Shape 221"/>
            <p:cNvSpPr/>
            <p:nvPr/>
          </p:nvSpPr>
          <p:spPr>
            <a:xfrm>
              <a:off x="9666659" y="2692203"/>
              <a:ext cx="2271590" cy="1384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 lvl="0">
                <a:defRPr sz="1800"/>
              </a:pPr>
              <a:r>
                <a:rPr dirty="0">
                  <a:latin typeface="Helvetica Neue Regular" charset="0"/>
                </a:rPr>
                <a:t>Pre-builts</a:t>
              </a:r>
            </a:p>
          </p:txBody>
        </p:sp>
        <p:sp>
          <p:nvSpPr>
            <p:cNvPr id="51" name="Shape 222"/>
            <p:cNvSpPr/>
            <p:nvPr/>
          </p:nvSpPr>
          <p:spPr>
            <a:xfrm>
              <a:off x="5842459" y="2757088"/>
              <a:ext cx="648881" cy="12545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lvl="0">
                <a:defRPr sz="1800"/>
              </a:pPr>
              <a:r>
                <a:rPr lang="en-US" sz="3200" dirty="0" smtClean="0">
                  <a:latin typeface="Helvetica Neue Regular" charset="0"/>
                </a:rPr>
                <a:t>≺</a:t>
              </a:r>
              <a:endParaRPr sz="3200" dirty="0">
                <a:latin typeface="Helvetica Neue Regular" charset="0"/>
              </a:endParaRPr>
            </a:p>
          </p:txBody>
        </p:sp>
        <p:grpSp>
          <p:nvGrpSpPr>
            <p:cNvPr id="52" name="Group 225"/>
            <p:cNvGrpSpPr/>
            <p:nvPr/>
          </p:nvGrpSpPr>
          <p:grpSpPr>
            <a:xfrm>
              <a:off x="6656025" y="2683633"/>
              <a:ext cx="2402884" cy="1401415"/>
              <a:chOff x="0" y="-76572"/>
              <a:chExt cx="2402882" cy="1401413"/>
            </a:xfrm>
          </p:grpSpPr>
          <p:sp>
            <p:nvSpPr>
              <p:cNvPr id="64" name="Shape 223"/>
              <p:cNvSpPr/>
              <p:nvPr/>
            </p:nvSpPr>
            <p:spPr>
              <a:xfrm>
                <a:off x="0" y="524557"/>
                <a:ext cx="2402882" cy="800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dirty="0">
                    <a:latin typeface="Helvetica Neue Regular" charset="0"/>
                  </a:rPr>
                  <a:t>Dictionary</a:t>
                </a:r>
              </a:p>
            </p:txBody>
          </p:sp>
          <p:sp>
            <p:nvSpPr>
              <p:cNvPr id="65" name="Shape 224"/>
              <p:cNvSpPr/>
              <p:nvPr/>
            </p:nvSpPr>
            <p:spPr>
              <a:xfrm>
                <a:off x="389534" y="-76572"/>
                <a:ext cx="1537711" cy="800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dirty="0">
                    <a:latin typeface="Helvetica Neue Regular" charset="0"/>
                  </a:rPr>
                  <a:t>Literal</a:t>
                </a:r>
              </a:p>
            </p:txBody>
          </p:sp>
        </p:grpSp>
        <p:grpSp>
          <p:nvGrpSpPr>
            <p:cNvPr id="53" name="Group 229"/>
            <p:cNvGrpSpPr/>
            <p:nvPr/>
          </p:nvGrpSpPr>
          <p:grpSpPr>
            <a:xfrm>
              <a:off x="3344338" y="2684226"/>
              <a:ext cx="2470475" cy="1400230"/>
              <a:chOff x="-1" y="-76572"/>
              <a:chExt cx="2470473" cy="1400229"/>
            </a:xfrm>
          </p:grpSpPr>
          <p:sp>
            <p:nvSpPr>
              <p:cNvPr id="62" name="Shape 227"/>
              <p:cNvSpPr/>
              <p:nvPr/>
            </p:nvSpPr>
            <p:spPr>
              <a:xfrm>
                <a:off x="-1" y="-76572"/>
                <a:ext cx="2470473" cy="800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dirty="0">
                    <a:latin typeface="Helvetica Neue Regular" charset="0"/>
                  </a:rPr>
                  <a:t>Token gap</a:t>
                </a:r>
              </a:p>
            </p:txBody>
          </p:sp>
          <p:sp>
            <p:nvSpPr>
              <p:cNvPr id="63" name="Shape 228"/>
              <p:cNvSpPr/>
              <p:nvPr/>
            </p:nvSpPr>
            <p:spPr>
              <a:xfrm>
                <a:off x="398222" y="523373"/>
                <a:ext cx="1605302" cy="8002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dirty="0">
                    <a:latin typeface="Helvetica Neue Regular" charset="0"/>
                  </a:rPr>
                  <a:t>Regex</a:t>
                </a:r>
              </a:p>
            </p:txBody>
          </p:sp>
        </p:grpSp>
        <p:sp>
          <p:nvSpPr>
            <p:cNvPr id="54" name="Shape 239"/>
            <p:cNvSpPr/>
            <p:nvPr/>
          </p:nvSpPr>
          <p:spPr>
            <a:xfrm>
              <a:off x="6668725" y="4136286"/>
              <a:ext cx="2036573" cy="517878"/>
            </a:xfrm>
            <a:prstGeom prst="roundRect">
              <a:avLst>
                <a:gd name="adj" fmla="val 20406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L: ‘Dubai’</a:t>
              </a:r>
            </a:p>
          </p:txBody>
        </p:sp>
        <p:sp>
          <p:nvSpPr>
            <p:cNvPr id="55" name="Shape 241"/>
            <p:cNvSpPr/>
            <p:nvPr/>
          </p:nvSpPr>
          <p:spPr>
            <a:xfrm>
              <a:off x="3346520" y="4173009"/>
              <a:ext cx="2160023" cy="444433"/>
            </a:xfrm>
            <a:prstGeom prst="roundRect">
              <a:avLst>
                <a:gd name="adj" fmla="val 24910"/>
              </a:avLst>
            </a:prstGeom>
            <a:ln w="25400">
              <a:solidFill>
                <a:srgbClr val="80808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T: 0-1</a:t>
              </a:r>
            </a:p>
          </p:txBody>
        </p:sp>
        <p:grpSp>
          <p:nvGrpSpPr>
            <p:cNvPr id="56" name="Group 244"/>
            <p:cNvGrpSpPr/>
            <p:nvPr/>
          </p:nvGrpSpPr>
          <p:grpSpPr>
            <a:xfrm>
              <a:off x="624483" y="4019658"/>
              <a:ext cx="2222859" cy="670509"/>
              <a:chOff x="561183" y="-15656"/>
              <a:chExt cx="2222857" cy="670507"/>
            </a:xfrm>
          </p:grpSpPr>
          <p:sp>
            <p:nvSpPr>
              <p:cNvPr id="60" name="Shape 242"/>
              <p:cNvSpPr/>
              <p:nvPr/>
            </p:nvSpPr>
            <p:spPr>
              <a:xfrm>
                <a:off x="561183" y="0"/>
                <a:ext cx="1836907" cy="639193"/>
              </a:xfrm>
              <a:prstGeom prst="rect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3000"/>
                </a:lvl1pPr>
              </a:lstStyle>
              <a:p>
                <a:pPr lvl="0" algn="ctr">
                  <a:defRPr sz="1800"/>
                </a:pPr>
                <a:r>
                  <a:rPr sz="1600" dirty="0">
                    <a:latin typeface="Helvetica Neue Regular" charset="0"/>
                  </a:rPr>
                  <a:t>Dubai</a:t>
                </a:r>
              </a:p>
            </p:txBody>
          </p:sp>
          <p:sp>
            <p:nvSpPr>
              <p:cNvPr id="61" name="Shape 243"/>
              <p:cNvSpPr/>
              <p:nvPr/>
            </p:nvSpPr>
            <p:spPr>
              <a:xfrm>
                <a:off x="2456219" y="-15656"/>
                <a:ext cx="327821" cy="6705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/>
                </a:lvl1pPr>
              </a:lstStyle>
              <a:p>
                <a:pPr lvl="0">
                  <a:defRPr sz="1800"/>
                </a:pPr>
                <a:r>
                  <a:rPr sz="1400" dirty="0">
                    <a:latin typeface="Helvetica Neue Regular" charset="0"/>
                  </a:rPr>
                  <a:t>:</a:t>
                </a:r>
              </a:p>
            </p:txBody>
          </p:sp>
        </p:grpSp>
        <p:sp>
          <p:nvSpPr>
            <p:cNvPr id="57" name="Shape 222"/>
            <p:cNvSpPr/>
            <p:nvPr/>
          </p:nvSpPr>
          <p:spPr>
            <a:xfrm>
              <a:off x="9038990" y="2757088"/>
              <a:ext cx="648881" cy="12545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lvl="0">
                <a:defRPr sz="1800"/>
              </a:pPr>
              <a:r>
                <a:rPr lang="en-US" sz="3200" dirty="0" smtClean="0">
                  <a:latin typeface="Helvetica Neue Regular" charset="0"/>
                </a:rPr>
                <a:t>≺</a:t>
              </a:r>
              <a:endParaRPr sz="3200" dirty="0">
                <a:latin typeface="Helvetica Neue Regular" charset="0"/>
              </a:endParaRPr>
            </a:p>
          </p:txBody>
        </p:sp>
        <p:sp>
          <p:nvSpPr>
            <p:cNvPr id="58" name="Shape 222"/>
            <p:cNvSpPr/>
            <p:nvPr/>
          </p:nvSpPr>
          <p:spPr>
            <a:xfrm>
              <a:off x="5873906" y="3687346"/>
              <a:ext cx="648881" cy="12545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lvl="0">
                <a:defRPr sz="1800"/>
              </a:pPr>
              <a:r>
                <a:rPr lang="en-US" sz="3200" dirty="0" smtClean="0">
                  <a:latin typeface="Helvetica Neue Regular" charset="0"/>
                </a:rPr>
                <a:t>≺</a:t>
              </a:r>
              <a:endParaRPr sz="3200" dirty="0">
                <a:latin typeface="Helvetica Neue Regular" charset="0"/>
              </a:endParaRPr>
            </a:p>
          </p:txBody>
        </p:sp>
        <p:sp>
          <p:nvSpPr>
            <p:cNvPr id="59" name="Shape 222"/>
            <p:cNvSpPr/>
            <p:nvPr/>
          </p:nvSpPr>
          <p:spPr>
            <a:xfrm>
              <a:off x="9038990" y="3687348"/>
              <a:ext cx="648881" cy="12545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5000"/>
              </a:lvl1pPr>
            </a:lstStyle>
            <a:p>
              <a:pPr lvl="0">
                <a:defRPr sz="1800"/>
              </a:pPr>
              <a:r>
                <a:rPr lang="en-US" sz="3200" dirty="0" smtClean="0">
                  <a:latin typeface="Helvetica Neue Regular" charset="0"/>
                </a:rPr>
                <a:t>≺</a:t>
              </a:r>
              <a:endParaRPr sz="3200" dirty="0">
                <a:latin typeface="Helvetica Neue Regular" charset="0"/>
              </a:endParaRPr>
            </a:p>
          </p:txBody>
        </p:sp>
      </p:grpSp>
      <p:sp>
        <p:nvSpPr>
          <p:cNvPr id="69" name="Triangle 68"/>
          <p:cNvSpPr/>
          <p:nvPr/>
        </p:nvSpPr>
        <p:spPr>
          <a:xfrm rot="16200000">
            <a:off x="4939833" y="2471522"/>
            <a:ext cx="200488" cy="4076262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734994" y="433397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0</a:t>
            </a:r>
            <a:endParaRPr lang="en-US" sz="16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112393" y="433397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410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rules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664" y="818649"/>
            <a:ext cx="8458200" cy="3483959"/>
          </a:xfrm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400" dirty="0" smtClean="0"/>
              <a:t>3. Generate rules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/>
          </a:p>
          <a:p>
            <a:pPr marL="342900" lvl="0" indent="-342900" defTabSz="914400">
              <a:spcAft>
                <a:spcPts val="0"/>
              </a:spcAft>
              <a:buSzTx/>
              <a:defRPr/>
            </a:pPr>
            <a:r>
              <a:rPr lang="en-US" sz="1400" dirty="0" smtClean="0"/>
              <a:t>4. Merge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[Hanafi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400" dirty="0" smtClean="0">
                <a:solidFill>
                  <a:srgbClr val="285096"/>
                </a:solidFill>
              </a:rPr>
              <a:t>2017]</a:t>
            </a:r>
            <a:endParaRPr lang="en-US" sz="14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Shape 203"/>
          <p:cNvSpPr/>
          <p:nvPr/>
        </p:nvSpPr>
        <p:spPr>
          <a:xfrm>
            <a:off x="2644706" y="1083087"/>
            <a:ext cx="2110667" cy="3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1400" b="1" dirty="0"/>
              <a:t>5 </a:t>
            </a:r>
            <a:r>
              <a:rPr sz="1400" b="1" dirty="0" smtClean="0"/>
              <a:t>percent</a:t>
            </a:r>
            <a:endParaRPr sz="1400" b="1" dirty="0"/>
          </a:p>
        </p:txBody>
      </p:sp>
      <p:sp>
        <p:nvSpPr>
          <p:cNvPr id="7" name="Shape 204"/>
          <p:cNvSpPr/>
          <p:nvPr/>
        </p:nvSpPr>
        <p:spPr>
          <a:xfrm>
            <a:off x="1642371" y="1076024"/>
            <a:ext cx="1000221" cy="336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300480">
              <a:spcBef>
                <a:spcPts val="2000"/>
              </a:spcBef>
              <a:defRPr sz="2800"/>
            </a:lvl1pPr>
          </a:lstStyle>
          <a:p>
            <a:pPr lvl="0">
              <a:defRPr sz="1800"/>
            </a:pPr>
            <a:r>
              <a:rPr sz="1600" dirty="0">
                <a:latin typeface="Helvetica Neue Regular" charset="0"/>
              </a:rPr>
              <a:t>Example: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50028" y="1396320"/>
            <a:ext cx="4199665" cy="1552331"/>
            <a:chOff x="934448" y="2984432"/>
            <a:chExt cx="10886160" cy="5725975"/>
          </a:xfrm>
        </p:grpSpPr>
        <p:sp>
          <p:nvSpPr>
            <p:cNvPr id="33" name="Shape 254"/>
            <p:cNvSpPr/>
            <p:nvPr/>
          </p:nvSpPr>
          <p:spPr>
            <a:xfrm>
              <a:off x="4483335" y="3174975"/>
              <a:ext cx="1097422" cy="581379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sz="1050" dirty="0">
                  <a:latin typeface="Helvetica Neue Regular" charset="0"/>
                </a:rPr>
                <a:t>5</a:t>
              </a:r>
            </a:p>
          </p:txBody>
        </p:sp>
        <p:sp>
          <p:nvSpPr>
            <p:cNvPr id="34" name="Shape 255"/>
            <p:cNvSpPr/>
            <p:nvPr/>
          </p:nvSpPr>
          <p:spPr>
            <a:xfrm>
              <a:off x="9204604" y="3174975"/>
              <a:ext cx="2039785" cy="581379"/>
            </a:xfrm>
            <a:prstGeom prst="rect">
              <a:avLst/>
            </a:prstGeom>
            <a:solidFill>
              <a:srgbClr val="FFFFFF"/>
            </a:solidFill>
            <a:ln w="25400">
              <a:solidFill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/>
            <a:lstStyle>
              <a:lvl1pPr defTabSz="1300480">
                <a:spcBef>
                  <a:spcPts val="2000"/>
                </a:spcBef>
                <a:defRPr sz="3000"/>
              </a:lvl1pPr>
            </a:lstStyle>
            <a:p>
              <a:pPr lvl="0" algn="ctr">
                <a:defRPr sz="1800"/>
              </a:pPr>
              <a:r>
                <a:rPr sz="1050" dirty="0">
                  <a:latin typeface="Helvetica Neue Regular" charset="0"/>
                </a:rPr>
                <a:t>percent</a:t>
              </a:r>
            </a:p>
          </p:txBody>
        </p:sp>
        <p:sp>
          <p:nvSpPr>
            <p:cNvPr id="35" name="Shape 256"/>
            <p:cNvSpPr/>
            <p:nvPr/>
          </p:nvSpPr>
          <p:spPr>
            <a:xfrm>
              <a:off x="4523337" y="5735039"/>
              <a:ext cx="2446397" cy="509750"/>
            </a:xfrm>
            <a:prstGeom prst="roundRect">
              <a:avLst>
                <a:gd name="adj" fmla="val 20731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sz="800" dirty="0">
                  <a:latin typeface="Helvetica Neue Regular" charset="0"/>
                </a:rPr>
                <a:t>L: ‘5’ = 0.4</a:t>
              </a:r>
            </a:p>
          </p:txBody>
        </p:sp>
        <p:sp>
          <p:nvSpPr>
            <p:cNvPr id="36" name="Shape 257"/>
            <p:cNvSpPr/>
            <p:nvPr/>
          </p:nvSpPr>
          <p:spPr>
            <a:xfrm>
              <a:off x="8649267" y="4118760"/>
              <a:ext cx="2964818" cy="691168"/>
            </a:xfrm>
            <a:prstGeom prst="roundRect">
              <a:avLst>
                <a:gd name="adj" fmla="val 17624"/>
              </a:avLst>
            </a:prstGeom>
            <a:solidFill>
              <a:srgbClr val="F3B283"/>
            </a:solidFill>
            <a:ln w="25400">
              <a:solidFill>
                <a:srgbClr val="7D715C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P: Percentage = 1.0</a:t>
              </a:r>
            </a:p>
          </p:txBody>
        </p:sp>
        <p:sp>
          <p:nvSpPr>
            <p:cNvPr id="37" name="Shape 258"/>
            <p:cNvSpPr/>
            <p:nvPr/>
          </p:nvSpPr>
          <p:spPr>
            <a:xfrm>
              <a:off x="9207688" y="7399922"/>
              <a:ext cx="2612918" cy="690283"/>
            </a:xfrm>
            <a:prstGeom prst="roundRect">
              <a:avLst>
                <a:gd name="adj" fmla="val 21793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R: [A-Za-z]+ = 0.2</a:t>
              </a:r>
            </a:p>
          </p:txBody>
        </p:sp>
        <p:sp>
          <p:nvSpPr>
            <p:cNvPr id="38" name="Shape 259"/>
            <p:cNvSpPr/>
            <p:nvPr/>
          </p:nvSpPr>
          <p:spPr>
            <a:xfrm>
              <a:off x="9207688" y="5066693"/>
              <a:ext cx="2612918" cy="739320"/>
            </a:xfrm>
            <a:prstGeom prst="roundRect">
              <a:avLst>
                <a:gd name="adj" fmla="val 20802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sz="900" dirty="0">
                  <a:latin typeface="Helvetica Neue Regular" charset="0"/>
                </a:rPr>
                <a:t>L: ‘percent’ = 0.4</a:t>
              </a:r>
            </a:p>
          </p:txBody>
        </p:sp>
        <p:sp>
          <p:nvSpPr>
            <p:cNvPr id="39" name="Shape 260"/>
            <p:cNvSpPr/>
            <p:nvPr/>
          </p:nvSpPr>
          <p:spPr>
            <a:xfrm>
              <a:off x="9207690" y="5913223"/>
              <a:ext cx="2612918" cy="522288"/>
            </a:xfrm>
            <a:prstGeom prst="roundRect">
              <a:avLst>
                <a:gd name="adj" fmla="val 21793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 algn="ctr">
                <a:defRPr sz="1800"/>
              </a:pPr>
              <a:r>
                <a:rPr sz="800" dirty="0">
                  <a:latin typeface="Helvetica Neue Regular" charset="0"/>
                </a:rPr>
                <a:t>R: [A-Za-z]+ = 0.2</a:t>
              </a:r>
            </a:p>
          </p:txBody>
        </p:sp>
        <p:sp>
          <p:nvSpPr>
            <p:cNvPr id="40" name="Shape 261"/>
            <p:cNvSpPr/>
            <p:nvPr/>
          </p:nvSpPr>
          <p:spPr>
            <a:xfrm>
              <a:off x="1678947" y="5431753"/>
              <a:ext cx="454873" cy="590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ln w="25400">
              <a:solidFill/>
            </a:ln>
          </p:spPr>
          <p:txBody>
            <a:bodyPr lIns="0" tIns="0" rIns="0" bIns="0" anchor="ctr"/>
            <a:lstStyle/>
            <a:p>
              <a:pPr lvl="0" defTabSz="1300480">
                <a:spcBef>
                  <a:spcPts val="2000"/>
                </a:spcBef>
                <a:defRPr sz="2800">
                  <a:solidFill>
                    <a:srgbClr val="595959"/>
                  </a:solidFill>
                </a:defRPr>
              </a:pPr>
              <a:endParaRPr dirty="0">
                <a:latin typeface="Helvetica Neue Regular" charset="0"/>
              </a:endParaRPr>
            </a:p>
          </p:txBody>
        </p:sp>
        <p:sp>
          <p:nvSpPr>
            <p:cNvPr id="41" name="Shape 262"/>
            <p:cNvSpPr/>
            <p:nvPr/>
          </p:nvSpPr>
          <p:spPr>
            <a:xfrm>
              <a:off x="946032" y="2984432"/>
              <a:ext cx="1562364" cy="10028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Tokens:</a:t>
              </a:r>
            </a:p>
          </p:txBody>
        </p:sp>
        <p:sp>
          <p:nvSpPr>
            <p:cNvPr id="42" name="Shape 263"/>
            <p:cNvSpPr/>
            <p:nvPr/>
          </p:nvSpPr>
          <p:spPr>
            <a:xfrm flipV="1">
              <a:off x="2121150" y="4545398"/>
              <a:ext cx="6491500" cy="1192254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43" name="Shape 264"/>
            <p:cNvSpPr/>
            <p:nvPr/>
          </p:nvSpPr>
          <p:spPr>
            <a:xfrm>
              <a:off x="2119041" y="5765401"/>
              <a:ext cx="2369683" cy="274544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44" name="Shape 265"/>
            <p:cNvSpPr/>
            <p:nvPr/>
          </p:nvSpPr>
          <p:spPr>
            <a:xfrm flipV="1">
              <a:off x="6998863" y="5583250"/>
              <a:ext cx="2186344" cy="378502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45" name="Shape 266"/>
            <p:cNvSpPr/>
            <p:nvPr/>
          </p:nvSpPr>
          <p:spPr>
            <a:xfrm>
              <a:off x="6994283" y="5983691"/>
              <a:ext cx="2178775" cy="21617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46" name="Shape 267"/>
            <p:cNvSpPr/>
            <p:nvPr/>
          </p:nvSpPr>
          <p:spPr>
            <a:xfrm>
              <a:off x="7004086" y="7224324"/>
              <a:ext cx="2168971" cy="414067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47" name="Shape 270"/>
            <p:cNvSpPr/>
            <p:nvPr/>
          </p:nvSpPr>
          <p:spPr>
            <a:xfrm>
              <a:off x="946032" y="3870788"/>
              <a:ext cx="1088669" cy="10028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lvl="0">
                <a:defRPr sz="1800"/>
              </a:pPr>
              <a:r>
                <a:rPr sz="1100" dirty="0">
                  <a:latin typeface="Helvetica Neue Regular" charset="0"/>
                </a:rPr>
                <a:t>Tree:</a:t>
              </a:r>
            </a:p>
          </p:txBody>
        </p:sp>
        <p:grpSp>
          <p:nvGrpSpPr>
            <p:cNvPr id="48" name="Group 274"/>
            <p:cNvGrpSpPr/>
            <p:nvPr/>
          </p:nvGrpSpPr>
          <p:grpSpPr>
            <a:xfrm>
              <a:off x="934448" y="7707578"/>
              <a:ext cx="6305659" cy="1002829"/>
              <a:chOff x="0" y="-177845"/>
              <a:chExt cx="6305658" cy="1002826"/>
            </a:xfrm>
          </p:grpSpPr>
          <p:sp>
            <p:nvSpPr>
              <p:cNvPr id="54" name="Shape 271"/>
              <p:cNvSpPr/>
              <p:nvPr/>
            </p:nvSpPr>
            <p:spPr>
              <a:xfrm>
                <a:off x="0" y="-177845"/>
                <a:ext cx="1096980" cy="10028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lvl="0">
                  <a:defRPr sz="1800"/>
                </a:pPr>
                <a:r>
                  <a:rPr sz="1100" dirty="0">
                    <a:latin typeface="Helvetica Neue Regular" charset="0"/>
                  </a:rPr>
                  <a:t>Rule:</a:t>
                </a:r>
              </a:p>
            </p:txBody>
          </p:sp>
          <p:sp>
            <p:nvSpPr>
              <p:cNvPr id="55" name="Shape 272"/>
              <p:cNvSpPr/>
              <p:nvPr/>
            </p:nvSpPr>
            <p:spPr>
              <a:xfrm>
                <a:off x="1276003" y="70041"/>
                <a:ext cx="2446396" cy="509749"/>
              </a:xfrm>
              <a:prstGeom prst="roundRect">
                <a:avLst>
                  <a:gd name="adj" fmla="val 21718"/>
                </a:avLst>
              </a:prstGeom>
              <a:solidFill>
                <a:srgbClr val="FFFF00">
                  <a:alpha val="52999"/>
                </a:srgbClr>
              </a:solidFill>
              <a:ln w="25400" cap="flat">
                <a:solidFill>
                  <a:srgbClr val="E0E0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800" dirty="0">
                    <a:latin typeface="Helvetica Neue Regular" charset="0"/>
                  </a:rPr>
                  <a:t>R: [0-9]+ = 0.2</a:t>
                </a:r>
              </a:p>
            </p:txBody>
          </p:sp>
          <p:sp>
            <p:nvSpPr>
              <p:cNvPr id="56" name="Shape 273"/>
              <p:cNvSpPr/>
              <p:nvPr/>
            </p:nvSpPr>
            <p:spPr>
              <a:xfrm>
                <a:off x="3897362" y="71407"/>
                <a:ext cx="2408296" cy="508001"/>
              </a:xfrm>
              <a:prstGeom prst="roundRect">
                <a:avLst>
                  <a:gd name="adj" fmla="val 20802"/>
                </a:avLst>
              </a:prstGeom>
              <a:solidFill>
                <a:srgbClr val="297FD5">
                  <a:alpha val="47000"/>
                </a:srgbClr>
              </a:solidFill>
              <a:ln w="25400" cap="flat">
                <a:solidFill>
                  <a:srgbClr val="1F5FA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>
                  <a:defRPr sz="1800"/>
                </a:pPr>
                <a:r>
                  <a:rPr sz="800" dirty="0">
                    <a:latin typeface="Helvetica Neue Regular" charset="0"/>
                  </a:rPr>
                  <a:t>L: ‘percent’ = 0.4</a:t>
                </a:r>
              </a:p>
            </p:txBody>
          </p:sp>
        </p:grpSp>
        <p:grpSp>
          <p:nvGrpSpPr>
            <p:cNvPr id="49" name="Group 279"/>
            <p:cNvGrpSpPr/>
            <p:nvPr/>
          </p:nvGrpSpPr>
          <p:grpSpPr>
            <a:xfrm>
              <a:off x="2145970" y="5754345"/>
              <a:ext cx="9674637" cy="1664185"/>
              <a:chOff x="0" y="-1"/>
              <a:chExt cx="9674636" cy="1664184"/>
            </a:xfrm>
          </p:grpSpPr>
          <p:sp>
            <p:nvSpPr>
              <p:cNvPr id="50" name="Shape 275"/>
              <p:cNvSpPr/>
              <p:nvPr/>
            </p:nvSpPr>
            <p:spPr>
              <a:xfrm>
                <a:off x="2391559" y="1154433"/>
                <a:ext cx="2446396" cy="509750"/>
              </a:xfrm>
              <a:prstGeom prst="roundRect">
                <a:avLst>
                  <a:gd name="adj" fmla="val 21718"/>
                </a:avLst>
              </a:prstGeom>
              <a:solidFill>
                <a:srgbClr val="FFFF00">
                  <a:alpha val="52999"/>
                </a:srgbClr>
              </a:solidFill>
              <a:ln w="25400" cap="flat">
                <a:solidFill>
                  <a:srgbClr val="FF28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 algn="ctr">
                  <a:defRPr sz="1800"/>
                </a:pPr>
                <a:r>
                  <a:rPr sz="800" dirty="0">
                    <a:latin typeface="Helvetica Neue Regular" charset="0"/>
                  </a:rPr>
                  <a:t>R: [0-9]+ = 0.2</a:t>
                </a:r>
              </a:p>
            </p:txBody>
          </p:sp>
          <p:sp>
            <p:nvSpPr>
              <p:cNvPr id="51" name="Shape 276"/>
              <p:cNvSpPr/>
              <p:nvPr/>
            </p:nvSpPr>
            <p:spPr>
              <a:xfrm>
                <a:off x="7084425" y="824515"/>
                <a:ext cx="2590211" cy="629970"/>
              </a:xfrm>
              <a:prstGeom prst="roundRect">
                <a:avLst>
                  <a:gd name="adj" fmla="val 20802"/>
                </a:avLst>
              </a:prstGeom>
              <a:solidFill>
                <a:srgbClr val="297FD5">
                  <a:alpha val="47000"/>
                </a:srgbClr>
              </a:solidFill>
              <a:ln w="25400" cap="flat">
                <a:solidFill>
                  <a:srgbClr val="FF2800"/>
                </a:solidFill>
                <a:prstDash val="solid"/>
                <a:beve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defTabSz="1300480">
                  <a:spcBef>
                    <a:spcPts val="2000"/>
                  </a:spcBef>
                  <a:defRPr sz="2000"/>
                </a:lvl1pPr>
              </a:lstStyle>
              <a:p>
                <a:pPr lvl="0" algn="ctr">
                  <a:defRPr sz="1800"/>
                </a:pPr>
                <a:r>
                  <a:rPr sz="900" dirty="0">
                    <a:latin typeface="Helvetica Neue Regular" charset="0"/>
                  </a:rPr>
                  <a:t>L: ‘percent’ = 0.4</a:t>
                </a:r>
              </a:p>
            </p:txBody>
          </p:sp>
          <p:sp>
            <p:nvSpPr>
              <p:cNvPr id="52" name="Shape 277"/>
              <p:cNvSpPr/>
              <p:nvPr/>
            </p:nvSpPr>
            <p:spPr>
              <a:xfrm>
                <a:off x="0" y="-1"/>
                <a:ext cx="2344208" cy="1375297"/>
              </a:xfrm>
              <a:prstGeom prst="line">
                <a:avLst/>
              </a:prstGeom>
              <a:noFill/>
              <a:ln w="25400" cap="flat">
                <a:solidFill>
                  <a:srgbClr val="FF28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700" dirty="0">
                  <a:latin typeface="Helvetica Neue Regular" charset="0"/>
                </a:endParaRPr>
              </a:p>
            </p:txBody>
          </p:sp>
          <p:sp>
            <p:nvSpPr>
              <p:cNvPr id="53" name="Shape 278"/>
              <p:cNvSpPr/>
              <p:nvPr/>
            </p:nvSpPr>
            <p:spPr>
              <a:xfrm flipV="1">
                <a:off x="4852701" y="1159760"/>
                <a:ext cx="2198382" cy="294729"/>
              </a:xfrm>
              <a:prstGeom prst="line">
                <a:avLst/>
              </a:prstGeom>
              <a:noFill/>
              <a:ln w="25400" cap="flat">
                <a:solidFill>
                  <a:srgbClr val="FF28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700" dirty="0">
                  <a:latin typeface="Helvetica Neue Regular" charset="0"/>
                </a:endParaRPr>
              </a:p>
            </p:txBody>
          </p:sp>
        </p:grpSp>
      </p:grpSp>
      <p:grpSp>
        <p:nvGrpSpPr>
          <p:cNvPr id="177" name="Group 176"/>
          <p:cNvGrpSpPr/>
          <p:nvPr/>
        </p:nvGrpSpPr>
        <p:grpSpPr>
          <a:xfrm>
            <a:off x="5042210" y="1497397"/>
            <a:ext cx="3833611" cy="914572"/>
            <a:chOff x="5042210" y="1497397"/>
            <a:chExt cx="3833611" cy="914572"/>
          </a:xfrm>
        </p:grpSpPr>
        <p:sp>
          <p:nvSpPr>
            <p:cNvPr id="146" name="Shape 301"/>
            <p:cNvSpPr/>
            <p:nvPr/>
          </p:nvSpPr>
          <p:spPr>
            <a:xfrm>
              <a:off x="6123641" y="1784458"/>
              <a:ext cx="787595" cy="203982"/>
            </a:xfrm>
            <a:prstGeom prst="roundRect">
              <a:avLst>
                <a:gd name="adj" fmla="val 22959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700" dirty="0">
                  <a:latin typeface="Helvetica Neue Regular" charset="0"/>
                </a:rPr>
                <a:t>L: ‘6’ = 0.4</a:t>
              </a:r>
            </a:p>
          </p:txBody>
        </p:sp>
        <p:sp>
          <p:nvSpPr>
            <p:cNvPr id="147" name="Shape 302"/>
            <p:cNvSpPr/>
            <p:nvPr/>
          </p:nvSpPr>
          <p:spPr>
            <a:xfrm>
              <a:off x="6048097" y="1497397"/>
              <a:ext cx="944109" cy="203982"/>
            </a:xfrm>
            <a:prstGeom prst="roundRect">
              <a:avLst>
                <a:gd name="adj" fmla="val 19518"/>
              </a:avLst>
            </a:prstGeom>
            <a:solidFill>
              <a:srgbClr val="F3B283"/>
            </a:solidFill>
            <a:ln w="25400">
              <a:solidFill>
                <a:srgbClr val="7D715C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700" dirty="0">
                  <a:latin typeface="Helvetica Neue Regular" charset="0"/>
                </a:rPr>
                <a:t>P: Percentage = 1.0</a:t>
              </a:r>
            </a:p>
          </p:txBody>
        </p:sp>
        <p:sp>
          <p:nvSpPr>
            <p:cNvPr id="148" name="Shape 303"/>
            <p:cNvSpPr/>
            <p:nvPr/>
          </p:nvSpPr>
          <p:spPr>
            <a:xfrm>
              <a:off x="7946416" y="2207987"/>
              <a:ext cx="929405" cy="203982"/>
            </a:xfrm>
            <a:prstGeom prst="roundRect">
              <a:avLst>
                <a:gd name="adj" fmla="val 24052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700" dirty="0">
                  <a:latin typeface="Helvetica Neue Regular" charset="0"/>
                </a:rPr>
                <a:t>R: symbols = 0.2</a:t>
              </a:r>
            </a:p>
          </p:txBody>
        </p:sp>
        <p:sp>
          <p:nvSpPr>
            <p:cNvPr id="149" name="Shape 304"/>
            <p:cNvSpPr/>
            <p:nvPr/>
          </p:nvSpPr>
          <p:spPr>
            <a:xfrm>
              <a:off x="7946416" y="1511782"/>
              <a:ext cx="929405" cy="203595"/>
            </a:xfrm>
            <a:prstGeom prst="roundRect">
              <a:avLst>
                <a:gd name="adj" fmla="val 23003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700" dirty="0">
                  <a:latin typeface="Helvetica Neue Regular" charset="0"/>
                </a:rPr>
                <a:t>L: ‘%’ = 0.4</a:t>
              </a:r>
            </a:p>
          </p:txBody>
        </p:sp>
        <p:sp>
          <p:nvSpPr>
            <p:cNvPr id="150" name="Shape 305"/>
            <p:cNvSpPr/>
            <p:nvPr/>
          </p:nvSpPr>
          <p:spPr>
            <a:xfrm>
              <a:off x="7946416" y="1743915"/>
              <a:ext cx="929405" cy="203595"/>
            </a:xfrm>
            <a:prstGeom prst="roundRect">
              <a:avLst>
                <a:gd name="adj" fmla="val 24097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700" dirty="0">
                  <a:latin typeface="Helvetica Neue Regular" charset="0"/>
                </a:rPr>
                <a:t>R: symbols = 0.2</a:t>
              </a:r>
            </a:p>
          </p:txBody>
        </p:sp>
        <p:sp>
          <p:nvSpPr>
            <p:cNvPr id="151" name="Shape 306"/>
            <p:cNvSpPr/>
            <p:nvPr/>
          </p:nvSpPr>
          <p:spPr>
            <a:xfrm flipV="1">
              <a:off x="5132857" y="1582247"/>
              <a:ext cx="905677" cy="288597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600" dirty="0">
                <a:latin typeface="Helvetica Neue Regular" charset="0"/>
              </a:endParaRPr>
            </a:p>
          </p:txBody>
        </p:sp>
        <p:sp>
          <p:nvSpPr>
            <p:cNvPr id="152" name="Shape 307"/>
            <p:cNvSpPr/>
            <p:nvPr/>
          </p:nvSpPr>
          <p:spPr>
            <a:xfrm>
              <a:off x="5135145" y="1877510"/>
              <a:ext cx="986991" cy="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600" dirty="0">
                <a:latin typeface="Helvetica Neue Regular" charset="0"/>
              </a:endParaRPr>
            </a:p>
          </p:txBody>
        </p:sp>
        <p:sp>
          <p:nvSpPr>
            <p:cNvPr id="153" name="Shape 308"/>
            <p:cNvSpPr/>
            <p:nvPr/>
          </p:nvSpPr>
          <p:spPr>
            <a:xfrm flipV="1">
              <a:off x="6913340" y="1610715"/>
              <a:ext cx="1030973" cy="288584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600" dirty="0">
                <a:latin typeface="Helvetica Neue Regular" charset="0"/>
              </a:endParaRPr>
            </a:p>
          </p:txBody>
        </p:sp>
        <p:sp>
          <p:nvSpPr>
            <p:cNvPr id="154" name="Shape 309"/>
            <p:cNvSpPr/>
            <p:nvPr/>
          </p:nvSpPr>
          <p:spPr>
            <a:xfrm flipV="1">
              <a:off x="6913260" y="1837502"/>
              <a:ext cx="1031131" cy="75381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600" dirty="0">
                <a:latin typeface="Helvetica Neue Regular" charset="0"/>
              </a:endParaRPr>
            </a:p>
          </p:txBody>
        </p:sp>
        <p:sp>
          <p:nvSpPr>
            <p:cNvPr id="155" name="Shape 310"/>
            <p:cNvSpPr/>
            <p:nvPr/>
          </p:nvSpPr>
          <p:spPr>
            <a:xfrm>
              <a:off x="6924098" y="2186434"/>
              <a:ext cx="1009455" cy="101917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600" dirty="0">
                <a:latin typeface="Helvetica Neue Regular" charset="0"/>
              </a:endParaRPr>
            </a:p>
          </p:txBody>
        </p:sp>
        <p:sp>
          <p:nvSpPr>
            <p:cNvPr id="156" name="Shape 311"/>
            <p:cNvSpPr/>
            <p:nvPr/>
          </p:nvSpPr>
          <p:spPr>
            <a:xfrm>
              <a:off x="5128784" y="1882724"/>
              <a:ext cx="984791" cy="28856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600" dirty="0">
                <a:latin typeface="Helvetica Neue Regular" charset="0"/>
              </a:endParaRPr>
            </a:p>
          </p:txBody>
        </p:sp>
        <p:sp>
          <p:nvSpPr>
            <p:cNvPr id="157" name="Shape 312"/>
            <p:cNvSpPr/>
            <p:nvPr/>
          </p:nvSpPr>
          <p:spPr>
            <a:xfrm flipV="1">
              <a:off x="6924804" y="2103352"/>
              <a:ext cx="1008045" cy="60911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600" dirty="0">
                <a:latin typeface="Helvetica Neue Regular" charset="0"/>
              </a:endParaRPr>
            </a:p>
          </p:txBody>
        </p:sp>
        <p:sp>
          <p:nvSpPr>
            <p:cNvPr id="158" name="Shape 313"/>
            <p:cNvSpPr/>
            <p:nvPr/>
          </p:nvSpPr>
          <p:spPr>
            <a:xfrm>
              <a:off x="6123283" y="2071519"/>
              <a:ext cx="787395" cy="206733"/>
            </a:xfrm>
            <a:prstGeom prst="roundRect">
              <a:avLst>
                <a:gd name="adj" fmla="val 23732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700" dirty="0">
                  <a:latin typeface="Helvetica Neue Regular" charset="0"/>
                </a:rPr>
                <a:t>R: [0-9]+ = 0.2</a:t>
              </a:r>
            </a:p>
          </p:txBody>
        </p:sp>
        <p:sp>
          <p:nvSpPr>
            <p:cNvPr id="159" name="Shape 314"/>
            <p:cNvSpPr/>
            <p:nvPr/>
          </p:nvSpPr>
          <p:spPr>
            <a:xfrm>
              <a:off x="7946416" y="1976048"/>
              <a:ext cx="929405" cy="203595"/>
            </a:xfrm>
            <a:prstGeom prst="roundRect">
              <a:avLst>
                <a:gd name="adj" fmla="val 23003"/>
              </a:avLst>
            </a:prstGeom>
            <a:solidFill>
              <a:srgbClr val="297FD5">
                <a:alpha val="47000"/>
              </a:srgbClr>
            </a:solidFill>
            <a:ln w="25400">
              <a:solidFill>
                <a:srgbClr val="1F5FA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700" dirty="0">
                  <a:latin typeface="Helvetica Neue Regular" charset="0"/>
                </a:rPr>
                <a:t>L: ‘%’ = 0.4</a:t>
              </a:r>
            </a:p>
          </p:txBody>
        </p:sp>
        <p:sp>
          <p:nvSpPr>
            <p:cNvPr id="160" name="Shape 315"/>
            <p:cNvSpPr/>
            <p:nvPr/>
          </p:nvSpPr>
          <p:spPr>
            <a:xfrm>
              <a:off x="5042210" y="1768832"/>
              <a:ext cx="181011" cy="211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5400">
              <a:solidFill/>
            </a:ln>
          </p:spPr>
          <p:txBody>
            <a:bodyPr lIns="0" tIns="0" rIns="0" bIns="0" anchor="ctr"/>
            <a:lstStyle/>
            <a:p>
              <a:pPr lvl="0" defTabSz="1300480">
                <a:spcBef>
                  <a:spcPts val="2000"/>
                </a:spcBef>
                <a:defRPr sz="2800">
                  <a:solidFill>
                    <a:srgbClr val="595959"/>
                  </a:solidFill>
                </a:defRPr>
              </a:pPr>
              <a:endParaRPr sz="3600" dirty="0">
                <a:latin typeface="Helvetica Neue Regular" charset="0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2855179" y="3526246"/>
            <a:ext cx="4424477" cy="889662"/>
            <a:chOff x="3396302" y="3635056"/>
            <a:chExt cx="3883355" cy="780855"/>
          </a:xfrm>
        </p:grpSpPr>
        <p:sp>
          <p:nvSpPr>
            <p:cNvPr id="161" name="Shape 316"/>
            <p:cNvSpPr/>
            <p:nvPr/>
          </p:nvSpPr>
          <p:spPr>
            <a:xfrm>
              <a:off x="4477733" y="3922118"/>
              <a:ext cx="787595" cy="203982"/>
            </a:xfrm>
            <a:prstGeom prst="roundRect">
              <a:avLst>
                <a:gd name="adj" fmla="val 22959"/>
              </a:avLst>
            </a:prstGeom>
            <a:solidFill>
              <a:srgbClr val="BAB6FE">
                <a:alpha val="47000"/>
              </a:srgbClr>
            </a:solidFill>
            <a:ln w="25400">
              <a:solidFill>
                <a:srgbClr val="7E7BAC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D: {5, 6} = 0.4</a:t>
              </a:r>
            </a:p>
          </p:txBody>
        </p:sp>
        <p:sp>
          <p:nvSpPr>
            <p:cNvPr id="162" name="Shape 317"/>
            <p:cNvSpPr/>
            <p:nvPr/>
          </p:nvSpPr>
          <p:spPr>
            <a:xfrm>
              <a:off x="4402189" y="3635056"/>
              <a:ext cx="944109" cy="203982"/>
            </a:xfrm>
            <a:prstGeom prst="roundRect">
              <a:avLst>
                <a:gd name="adj" fmla="val 19518"/>
              </a:avLst>
            </a:prstGeom>
            <a:solidFill>
              <a:srgbClr val="F3B283"/>
            </a:solidFill>
            <a:ln w="25400">
              <a:solidFill>
                <a:srgbClr val="7D715C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P: Percentage = 1.0</a:t>
              </a:r>
            </a:p>
          </p:txBody>
        </p:sp>
        <p:sp>
          <p:nvSpPr>
            <p:cNvPr id="163" name="Shape 318"/>
            <p:cNvSpPr/>
            <p:nvPr/>
          </p:nvSpPr>
          <p:spPr>
            <a:xfrm flipV="1">
              <a:off x="3486949" y="3719906"/>
              <a:ext cx="905677" cy="288597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64" name="Shape 319"/>
            <p:cNvSpPr/>
            <p:nvPr/>
          </p:nvSpPr>
          <p:spPr>
            <a:xfrm>
              <a:off x="3489237" y="4015169"/>
              <a:ext cx="986991" cy="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65" name="Shape 320"/>
            <p:cNvSpPr/>
            <p:nvPr/>
          </p:nvSpPr>
          <p:spPr>
            <a:xfrm>
              <a:off x="5267432" y="4036958"/>
              <a:ext cx="981228" cy="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66" name="Shape 321"/>
            <p:cNvSpPr/>
            <p:nvPr/>
          </p:nvSpPr>
          <p:spPr>
            <a:xfrm>
              <a:off x="3482876" y="4020383"/>
              <a:ext cx="984791" cy="28856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67" name="Shape 322"/>
            <p:cNvSpPr/>
            <p:nvPr/>
          </p:nvSpPr>
          <p:spPr>
            <a:xfrm>
              <a:off x="5265770" y="4301922"/>
              <a:ext cx="981228" cy="0"/>
            </a:xfrm>
            <a:prstGeom prst="line">
              <a:avLst/>
            </a:prstGeom>
            <a:ln w="25400">
              <a:solidFill/>
              <a:miter lim="400000"/>
            </a:ln>
          </p:spPr>
          <p:txBody>
            <a:bodyPr lIns="0" tIns="0" rIns="0" bIns="0" anchor="ctr"/>
            <a:lstStyle/>
            <a:p>
              <a:pPr lvl="0"/>
              <a:endParaRPr sz="700" dirty="0">
                <a:latin typeface="Helvetica Neue Regular" charset="0"/>
              </a:endParaRPr>
            </a:p>
          </p:txBody>
        </p:sp>
        <p:sp>
          <p:nvSpPr>
            <p:cNvPr id="168" name="Shape 323"/>
            <p:cNvSpPr/>
            <p:nvPr/>
          </p:nvSpPr>
          <p:spPr>
            <a:xfrm>
              <a:off x="4477375" y="4209179"/>
              <a:ext cx="787395" cy="206732"/>
            </a:xfrm>
            <a:prstGeom prst="roundRect">
              <a:avLst>
                <a:gd name="adj" fmla="val 23732"/>
              </a:avLst>
            </a:prstGeom>
            <a:solidFill>
              <a:srgbClr val="FFFF00">
                <a:alpha val="52999"/>
              </a:srgbClr>
            </a:solidFill>
            <a:ln w="25400">
              <a:solidFill>
                <a:srgbClr val="E0E000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R: [0-9]+ = 0.2</a:t>
              </a:r>
            </a:p>
          </p:txBody>
        </p:sp>
        <p:sp>
          <p:nvSpPr>
            <p:cNvPr id="169" name="Shape 324"/>
            <p:cNvSpPr/>
            <p:nvPr/>
          </p:nvSpPr>
          <p:spPr>
            <a:xfrm>
              <a:off x="3396302" y="3906492"/>
              <a:ext cx="181011" cy="211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5400">
              <a:solidFill/>
            </a:ln>
          </p:spPr>
          <p:txBody>
            <a:bodyPr lIns="0" tIns="0" rIns="0" bIns="0" anchor="ctr"/>
            <a:lstStyle/>
            <a:p>
              <a:pPr lvl="0" defTabSz="1300480">
                <a:spcBef>
                  <a:spcPts val="2000"/>
                </a:spcBef>
                <a:defRPr sz="2800">
                  <a:solidFill>
                    <a:srgbClr val="595959"/>
                  </a:solidFill>
                </a:defRPr>
              </a:pPr>
              <a:endParaRPr sz="4000" dirty="0">
                <a:latin typeface="Helvetica Neue Regular" charset="0"/>
              </a:endParaRPr>
            </a:p>
          </p:txBody>
        </p:sp>
        <p:sp>
          <p:nvSpPr>
            <p:cNvPr id="175" name="Shape 330"/>
            <p:cNvSpPr/>
            <p:nvPr/>
          </p:nvSpPr>
          <p:spPr>
            <a:xfrm>
              <a:off x="6250764" y="4210554"/>
              <a:ext cx="1028893" cy="203982"/>
            </a:xfrm>
            <a:prstGeom prst="roundRect">
              <a:avLst>
                <a:gd name="adj" fmla="val 22959"/>
              </a:avLst>
            </a:prstGeom>
            <a:solidFill>
              <a:srgbClr val="BAB6FE">
                <a:alpha val="47000"/>
              </a:srgbClr>
            </a:solidFill>
            <a:ln w="25400">
              <a:solidFill>
                <a:srgbClr val="7E7BAC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D: {percent, %} = 0.4</a:t>
              </a:r>
            </a:p>
          </p:txBody>
        </p:sp>
        <p:sp>
          <p:nvSpPr>
            <p:cNvPr id="176" name="Shape 331"/>
            <p:cNvSpPr/>
            <p:nvPr/>
          </p:nvSpPr>
          <p:spPr>
            <a:xfrm>
              <a:off x="6250764" y="3922118"/>
              <a:ext cx="1028893" cy="203982"/>
            </a:xfrm>
            <a:prstGeom prst="roundRect">
              <a:avLst>
                <a:gd name="adj" fmla="val 22959"/>
              </a:avLst>
            </a:prstGeom>
            <a:solidFill>
              <a:srgbClr val="BAB6FE">
                <a:alpha val="47000"/>
              </a:srgbClr>
            </a:solidFill>
            <a:ln w="25400">
              <a:solidFill>
                <a:srgbClr val="7E7BAC"/>
              </a:solidFill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50800" tIns="50800" rIns="50800" bIns="50800" anchor="ctr"/>
            <a:lstStyle>
              <a:lvl1pPr defTabSz="1300480">
                <a:spcBef>
                  <a:spcPts val="2000"/>
                </a:spcBef>
                <a:defRPr sz="2000"/>
              </a:lvl1pPr>
            </a:lstStyle>
            <a:p>
              <a:pPr lvl="0">
                <a:defRPr sz="1800"/>
              </a:pPr>
              <a:r>
                <a:rPr sz="800" dirty="0">
                  <a:latin typeface="Helvetica Neue Regular" charset="0"/>
                </a:rPr>
                <a:t>D: {percent, %} = 0.4</a:t>
              </a:r>
            </a:p>
          </p:txBody>
        </p:sp>
      </p:grpSp>
      <p:sp>
        <p:nvSpPr>
          <p:cNvPr id="66" name="Shape 203"/>
          <p:cNvSpPr/>
          <p:nvPr/>
        </p:nvSpPr>
        <p:spPr>
          <a:xfrm>
            <a:off x="6924098" y="1083087"/>
            <a:ext cx="2110667" cy="3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lang="en-US" sz="1400" b="1" dirty="0" smtClean="0"/>
              <a:t>6%</a:t>
            </a:r>
            <a:endParaRPr sz="1400" b="1" dirty="0"/>
          </a:p>
        </p:txBody>
      </p:sp>
      <p:sp>
        <p:nvSpPr>
          <p:cNvPr id="67" name="Shape 204"/>
          <p:cNvSpPr/>
          <p:nvPr/>
        </p:nvSpPr>
        <p:spPr>
          <a:xfrm>
            <a:off x="5921763" y="1076024"/>
            <a:ext cx="1000221" cy="336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300480">
              <a:spcBef>
                <a:spcPts val="2000"/>
              </a:spcBef>
              <a:defRPr sz="2800"/>
            </a:lvl1pPr>
          </a:lstStyle>
          <a:p>
            <a:pPr lvl="0">
              <a:defRPr sz="1800"/>
            </a:pPr>
            <a:r>
              <a:rPr sz="1600" dirty="0">
                <a:latin typeface="Helvetica Neue Regular" charset="0"/>
              </a:rPr>
              <a:t>Example:</a:t>
            </a:r>
          </a:p>
        </p:txBody>
      </p:sp>
      <p:sp>
        <p:nvSpPr>
          <p:cNvPr id="68" name="Shape 203"/>
          <p:cNvSpPr/>
          <p:nvPr/>
        </p:nvSpPr>
        <p:spPr>
          <a:xfrm>
            <a:off x="4587810" y="3094412"/>
            <a:ext cx="2110667" cy="33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lang="en-US" sz="1400" dirty="0"/>
              <a:t>[</a:t>
            </a:r>
            <a:r>
              <a:rPr lang="en-US" sz="1400" b="1" dirty="0" smtClean="0"/>
              <a:t>5 percent, 6%</a:t>
            </a:r>
            <a:r>
              <a:rPr lang="en-US" sz="1400" b="0" dirty="0" smtClean="0"/>
              <a:t>]</a:t>
            </a:r>
            <a:endParaRPr sz="1400" b="0" dirty="0"/>
          </a:p>
        </p:txBody>
      </p:sp>
      <p:sp>
        <p:nvSpPr>
          <p:cNvPr id="69" name="Shape 204"/>
          <p:cNvSpPr/>
          <p:nvPr/>
        </p:nvSpPr>
        <p:spPr>
          <a:xfrm>
            <a:off x="3326253" y="3087349"/>
            <a:ext cx="1259444" cy="336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1300480">
              <a:spcBef>
                <a:spcPts val="2000"/>
              </a:spcBef>
              <a:defRPr sz="2800"/>
            </a:lvl1pPr>
          </a:lstStyle>
          <a:p>
            <a:pPr lvl="0">
              <a:defRPr sz="1800"/>
            </a:pPr>
            <a:r>
              <a:rPr lang="en-US" sz="1600" smtClean="0">
                <a:latin typeface="Helvetica Neue Regular" charset="0"/>
              </a:rPr>
              <a:t>Intersection</a:t>
            </a:r>
            <a:r>
              <a:rPr sz="1600" smtClean="0">
                <a:latin typeface="Helvetica Neue Regular" charset="0"/>
              </a:rPr>
              <a:t>:</a:t>
            </a:r>
            <a:endParaRPr sz="1600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5679E-6 L 0.27812 0.3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7284E-6 L -0.19635 0.4021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tables completion (</a:t>
            </a:r>
            <a:r>
              <a:rPr lang="en-US" dirty="0" err="1" smtClean="0"/>
              <a:t>InfoGather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Yakout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2012]</a:t>
            </a:r>
            <a:endParaRPr lang="en-US" sz="14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1306433" y="787308"/>
            <a:ext cx="6979920" cy="407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Main idea:</a:t>
            </a:r>
            <a:r>
              <a:rPr lang="en-US" dirty="0" smtClean="0">
                <a:latin typeface="Helvetica Neue Regular" charset="0"/>
              </a:rPr>
              <a:t> Complete </a:t>
            </a:r>
            <a:r>
              <a:rPr lang="en-US" dirty="0" smtClean="0">
                <a:solidFill>
                  <a:srgbClr val="FFC000"/>
                </a:solidFill>
                <a:latin typeface="Helvetica Neue Regular" charset="0"/>
              </a:rPr>
              <a:t>tables</a:t>
            </a:r>
            <a:r>
              <a:rPr lang="en-US" dirty="0" smtClean="0">
                <a:latin typeface="Helvetica Neue Regular" charset="0"/>
              </a:rPr>
              <a:t> using </a:t>
            </a:r>
            <a:r>
              <a:rPr lang="en-US" dirty="0" smtClean="0">
                <a:solidFill>
                  <a:schemeClr val="bg1"/>
                </a:solidFill>
                <a:latin typeface="Helvetica Neue Regular" charset="0"/>
              </a:rPr>
              <a:t>partial </a:t>
            </a:r>
            <a:r>
              <a:rPr lang="en-US" dirty="0" smtClean="0">
                <a:latin typeface="Helvetica Neue Regular" charset="0"/>
              </a:rPr>
              <a:t>information about tuples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131484" y="2984068"/>
            <a:ext cx="1329818" cy="37387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Helvetica Neue Regular" charset="0"/>
              </a:rPr>
              <a:t>InfoGather</a:t>
            </a:r>
            <a:endParaRPr lang="en-US" dirty="0">
              <a:latin typeface="Helvetica Neue Regular" charset="0"/>
            </a:endParaRP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/>
          </p:nvPr>
        </p:nvGraphicFramePr>
        <p:xfrm>
          <a:off x="6716110" y="2504875"/>
          <a:ext cx="1650693" cy="1332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0816"/>
                <a:gridCol w="949877"/>
              </a:tblGrid>
              <a:tr h="22829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Model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Brand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S80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Benq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A10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Innostream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GX-1S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Samsung</a:t>
                      </a:r>
                      <a:endParaRPr lang="en-US" sz="1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T1460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Benq</a:t>
                      </a:r>
                      <a:endParaRPr lang="en-US" sz="1200" b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7" name="TextBox 66"/>
          <p:cNvSpPr txBox="1"/>
          <p:nvPr/>
        </p:nvSpPr>
        <p:spPr>
          <a:xfrm>
            <a:off x="6812410" y="3883956"/>
            <a:ext cx="158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Complete table</a:t>
            </a:r>
          </a:p>
        </p:txBody>
      </p:sp>
      <p:cxnSp>
        <p:nvCxnSpPr>
          <p:cNvPr id="70" name="Straight Arrow Connector 69"/>
          <p:cNvCxnSpPr>
            <a:stCxn id="64" idx="3"/>
            <a:endCxn id="66" idx="1"/>
          </p:cNvCxnSpPr>
          <p:nvPr/>
        </p:nvCxnSpPr>
        <p:spPr>
          <a:xfrm flipV="1">
            <a:off x="5461302" y="3171006"/>
            <a:ext cx="1254808" cy="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Table 70"/>
          <p:cNvGraphicFramePr>
            <a:graphicFrameLocks noGrp="1"/>
          </p:cNvGraphicFramePr>
          <p:nvPr>
            <p:extLst/>
          </p:nvPr>
        </p:nvGraphicFramePr>
        <p:xfrm>
          <a:off x="1109018" y="2504875"/>
          <a:ext cx="1650693" cy="13322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0816"/>
                <a:gridCol w="949877"/>
              </a:tblGrid>
              <a:tr h="22829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Model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Arial" pitchFamily="34" charset="0"/>
                          <a:cs typeface="Arial" pitchFamily="34" charset="0"/>
                        </a:rPr>
                        <a:t>Brand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S80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A10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GX-1S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7693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T1460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8611" marR="78611" marT="39305" marB="3930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72" name="Straight Arrow Connector 71"/>
          <p:cNvCxnSpPr>
            <a:stCxn id="71" idx="3"/>
            <a:endCxn id="64" idx="1"/>
          </p:cNvCxnSpPr>
          <p:nvPr/>
        </p:nvCxnSpPr>
        <p:spPr>
          <a:xfrm>
            <a:off x="2759711" y="3171006"/>
            <a:ext cx="1371773" cy="2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Table 74"/>
          <p:cNvGraphicFramePr>
            <a:graphicFrameLocks noGrp="1"/>
          </p:cNvGraphicFramePr>
          <p:nvPr>
            <p:extLst/>
          </p:nvPr>
        </p:nvGraphicFramePr>
        <p:xfrm>
          <a:off x="3484880" y="1373481"/>
          <a:ext cx="1488406" cy="9328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927645"/>
                <a:gridCol w="560761"/>
              </a:tblGrid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Model</a:t>
                      </a:r>
                      <a:endParaRPr lang="en-US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Brand</a:t>
                      </a:r>
                      <a:endParaRPr lang="en-US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S80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Nikon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 smtClean="0">
                          <a:latin typeface="Helvetica Neue Regular" charset="0"/>
                        </a:rPr>
                        <a:t>Easyshare</a:t>
                      </a:r>
                      <a:r>
                        <a:rPr lang="en-US" sz="900" b="0" i="0" dirty="0" smtClean="0">
                          <a:latin typeface="Helvetica Neue Regular" charset="0"/>
                        </a:rPr>
                        <a:t> CD44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Kodak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DSC W570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Sony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 smtClean="0">
                          <a:latin typeface="Helvetica Neue Regular" charset="0"/>
                        </a:rPr>
                        <a:t>Optio</a:t>
                      </a:r>
                      <a:r>
                        <a:rPr lang="en-US" sz="900" b="0" i="0" dirty="0" smtClean="0">
                          <a:latin typeface="Helvetica Neue Regular" charset="0"/>
                        </a:rPr>
                        <a:t> E60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Pentax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</a:tbl>
          </a:graphicData>
        </a:graphic>
      </p:graphicFrame>
      <p:graphicFrame>
        <p:nvGraphicFramePr>
          <p:cNvPr id="76" name="Table 75"/>
          <p:cNvGraphicFramePr>
            <a:graphicFrameLocks noGrp="1"/>
          </p:cNvGraphicFramePr>
          <p:nvPr>
            <p:extLst/>
          </p:nvPr>
        </p:nvGraphicFramePr>
        <p:xfrm>
          <a:off x="4584122" y="1580801"/>
          <a:ext cx="1217238" cy="93282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724854"/>
                <a:gridCol w="492384"/>
              </a:tblGrid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Part No</a:t>
                      </a:r>
                      <a:endParaRPr lang="en-US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 smtClean="0">
                          <a:latin typeface="Helvetica Neue Regular" charset="0"/>
                        </a:rPr>
                        <a:t>Mfg</a:t>
                      </a:r>
                      <a:endParaRPr lang="en-US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DSC W570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latin typeface="Helvetica Neue Regular" charset="0"/>
                        </a:rPr>
                        <a:t>Sony</a:t>
                      </a:r>
                      <a:endParaRPr lang="en-US" sz="9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73295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T1460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err="1" smtClean="0">
                          <a:latin typeface="Helvetica Neue Regular" charset="0"/>
                        </a:rPr>
                        <a:t>Benq</a:t>
                      </a:r>
                      <a:endParaRPr lang="en-US" sz="9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 smtClean="0">
                          <a:latin typeface="Helvetica Neue Regular" charset="0"/>
                        </a:rPr>
                        <a:t>Optio</a:t>
                      </a:r>
                      <a:r>
                        <a:rPr lang="en-US" sz="900" b="0" i="0" dirty="0" smtClean="0">
                          <a:latin typeface="Helvetica Neue Regular" charset="0"/>
                        </a:rPr>
                        <a:t> E60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Pentax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S8100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Nikon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</a:tbl>
          </a:graphicData>
        </a:graphic>
      </p:graphicFrame>
      <p:graphicFrame>
        <p:nvGraphicFramePr>
          <p:cNvPr id="77" name="Table 76"/>
          <p:cNvGraphicFramePr>
            <a:graphicFrameLocks noGrp="1"/>
          </p:cNvGraphicFramePr>
          <p:nvPr>
            <p:extLst/>
          </p:nvPr>
        </p:nvGraphicFramePr>
        <p:xfrm>
          <a:off x="5025928" y="1332082"/>
          <a:ext cx="1065717" cy="93282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634625"/>
                <a:gridCol w="431092"/>
              </a:tblGrid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Part No</a:t>
                      </a:r>
                      <a:endParaRPr lang="en-US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 smtClean="0">
                          <a:latin typeface="Helvetica Neue Regular" charset="0"/>
                        </a:rPr>
                        <a:t>Mfg</a:t>
                      </a:r>
                      <a:endParaRPr lang="en-US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DSC W570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latin typeface="Helvetica Neue Regular" charset="0"/>
                        </a:rPr>
                        <a:t>Sony</a:t>
                      </a:r>
                      <a:endParaRPr lang="en-US" sz="9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73295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T1460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err="1" smtClean="0">
                          <a:latin typeface="Helvetica Neue Regular" charset="0"/>
                        </a:rPr>
                        <a:t>Benq</a:t>
                      </a:r>
                      <a:endParaRPr lang="en-US" sz="9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err="1" smtClean="0">
                          <a:latin typeface="Helvetica Neue Regular" charset="0"/>
                        </a:rPr>
                        <a:t>Optio</a:t>
                      </a:r>
                      <a:r>
                        <a:rPr lang="en-US" sz="900" b="0" i="0" dirty="0" smtClean="0">
                          <a:latin typeface="Helvetica Neue Regular" charset="0"/>
                        </a:rPr>
                        <a:t> E60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Pentax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  <a:tr h="16467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S8100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Helvetica Neue Regular" charset="0"/>
                        </a:rPr>
                        <a:t>Nikon</a:t>
                      </a:r>
                      <a:endParaRPr lang="en-US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24702" marB="24702"/>
                </a:tc>
              </a:tr>
            </a:tbl>
          </a:graphicData>
        </a:graphic>
      </p:graphicFrame>
      <p:sp>
        <p:nvSpPr>
          <p:cNvPr id="78" name="TextBox 77"/>
          <p:cNvSpPr txBox="1"/>
          <p:nvPr/>
        </p:nvSpPr>
        <p:spPr>
          <a:xfrm>
            <a:off x="1160555" y="3883956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Incomplete table</a:t>
            </a:r>
          </a:p>
        </p:txBody>
      </p:sp>
      <p:sp>
        <p:nvSpPr>
          <p:cNvPr id="79" name="Down Arrow 78"/>
          <p:cNvSpPr/>
          <p:nvPr/>
        </p:nvSpPr>
        <p:spPr>
          <a:xfrm>
            <a:off x="4687536" y="2555243"/>
            <a:ext cx="217714" cy="428825"/>
          </a:xfrm>
          <a:prstGeom prst="downArrow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91646" y="1460786"/>
            <a:ext cx="1208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Web tables</a:t>
            </a:r>
          </a:p>
        </p:txBody>
      </p:sp>
    </p:spTree>
    <p:extLst>
      <p:ext uri="{BB962C8B-B14F-4D97-AF65-F5344CB8AC3E}">
        <p14:creationId xmlns:p14="http://schemas.microsoft.com/office/powerpoint/2010/main" val="2258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Augmentation framework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sz="1400" dirty="0" err="1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Yakout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et al., 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2012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6443" y="963386"/>
                <a:ext cx="4572000" cy="452596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Direct Match Approach (DMA)</a:t>
                </a:r>
              </a:p>
              <a:p>
                <a:endParaRPr lang="en-US" dirty="0" smtClean="0"/>
              </a:p>
              <a:p>
                <a:pPr lvl="1"/>
                <a:r>
                  <a:rPr lang="en-US" dirty="0" smtClean="0"/>
                  <a:t>Traditional schema matching techniques using the attribute names and the values in the column</a:t>
                </a:r>
              </a:p>
              <a:p>
                <a:pPr marL="0" indent="0">
                  <a:buNone/>
                </a:pPr>
                <a:r>
                  <a:rPr lang="en-US" sz="2600" b="0" i="1" dirty="0">
                    <a:latin typeface="Cambria Math"/>
                  </a:rPr>
                  <a:t/>
                </a:r>
                <a:br>
                  <a:rPr lang="en-US" sz="2600" b="0" i="1" dirty="0">
                    <a:latin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𝐷𝑀𝐴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  <m:sSub>
                                      <m:sSubPr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∩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𝐾</m:t>
                                        </m:r>
                                      </m:sub>
                                    </m:sSub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𝑄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min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(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𝑄</m:t>
                                        </m:r>
                                      </m:e>
                                    </m:d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, |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𝑇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|)</m:t>
                                    </m:r>
                                  </m:den>
                                </m:f>
                              </m:e>
                              <m:e/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𝑄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≈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e>
                              <m:e/>
                              <m:e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𝑜𝑡h𝑒𝑟𝑤𝑖𝑠𝑒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 smtClean="0"/>
              </a:p>
              <a:p>
                <a:pPr lvl="1"/>
                <a:endParaRPr lang="en-US" sz="2200" dirty="0" smtClean="0"/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443" y="963386"/>
                <a:ext cx="4572000" cy="4525963"/>
              </a:xfrm>
              <a:blipFill rotWithShape="0">
                <a:blip r:embed="rId2"/>
                <a:stretch>
                  <a:fillRect l="-2800" t="-1348" r="-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01" y="1404257"/>
            <a:ext cx="3678528" cy="266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17129" y="1317172"/>
            <a:ext cx="2383971" cy="300990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4846" y="973722"/>
            <a:ext cx="1208536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Web tables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30586" y="1957603"/>
            <a:ext cx="1159328" cy="1485900"/>
          </a:xfrm>
          <a:prstGeom prst="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0519" y="1619049"/>
            <a:ext cx="65114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Input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55809" y="2265204"/>
            <a:ext cx="1006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20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Indirect matching table</a:t>
            </a:r>
            <a:endParaRPr lang="en-US" sz="12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11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Ranking tables using PageRank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937" y="1006078"/>
                <a:ext cx="3896691" cy="3394472"/>
              </a:xfrm>
            </p:spPr>
            <p:txBody>
              <a:bodyPr>
                <a:normAutofit fontScale="85000" lnSpcReduction="10000"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PageRank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Personalized PageRank (PPR)</a:t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r>
                  <a:rPr lang="en-US" dirty="0" smtClean="0">
                    <a:solidFill>
                      <a:schemeClr val="tx1"/>
                    </a:solidFill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r>
                  <a:rPr lang="en-US" dirty="0" smtClean="0">
                    <a:solidFill>
                      <a:schemeClr val="tx1"/>
                    </a:solidFill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𝜖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𝑢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</m:e>
                    </m:d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{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𝑤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}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𝑢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𝑤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 smtClean="0">
                    <a:solidFill>
                      <a:schemeClr val="tx1"/>
                    </a:solidFill>
                  </a:rPr>
                  <a:t>Topic Sensitive </a:t>
                </a:r>
                <a:r>
                  <a:rPr lang="en-US" dirty="0" err="1" smtClean="0">
                    <a:solidFill>
                      <a:schemeClr val="tx1"/>
                    </a:solidFill>
                  </a:rPr>
                  <a:t>Pagerank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 (TSP)</a:t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r>
                  <a:rPr lang="en-US" dirty="0" smtClean="0">
                    <a:solidFill>
                      <a:schemeClr val="tx1"/>
                    </a:solidFill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:r>
                  <a:rPr lang="en-US" dirty="0" smtClean="0">
                    <a:solidFill>
                      <a:schemeClr val="tx1"/>
                    </a:solidFill>
                  </a:rPr>
                  <a:t/>
                </a:r>
                <a:br>
                  <a:rPr lang="en-US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𝜋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𝛽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𝑣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𝜖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𝛽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𝜖</m:t>
                        </m:r>
                      </m:e>
                    </m:d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{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𝑤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|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m:rPr>
                                <m:brk m:alnAt="7"/>
                              </m:r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𝑤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</m:d>
                        <m:r>
                          <m:rPr>
                            <m:brk m:alnAt="7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}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𝜋</m:t>
                            </m:r>
                          </m:e>
                          <m:sub>
                            <m:acc>
                              <m:accPr>
                                <m:chr m:val="⃗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𝛽</m:t>
                                </m:r>
                              </m:e>
                            </m:acc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𝑤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𝑣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937" y="1006078"/>
                <a:ext cx="3896691" cy="3394472"/>
              </a:xfrm>
              <a:blipFill rotWithShape="0">
                <a:blip r:embed="rId2"/>
                <a:stretch>
                  <a:fillRect l="-2817" t="-2334" r="-3599" b="-30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7143750" y="2114550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522599" y="2440858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72300" y="2594795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423047" y="2914650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00850" y="3086100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cxnSp>
        <p:nvCxnSpPr>
          <p:cNvPr id="10" name="Straight Arrow Connector 9"/>
          <p:cNvCxnSpPr>
            <a:stCxn id="4" idx="5"/>
            <a:endCxn id="5" idx="1"/>
          </p:cNvCxnSpPr>
          <p:nvPr/>
        </p:nvCxnSpPr>
        <p:spPr>
          <a:xfrm>
            <a:off x="7290092" y="2260892"/>
            <a:ext cx="257616" cy="205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5"/>
            <a:endCxn id="7" idx="1"/>
          </p:cNvCxnSpPr>
          <p:nvPr/>
        </p:nvCxnSpPr>
        <p:spPr>
          <a:xfrm>
            <a:off x="7118642" y="2741136"/>
            <a:ext cx="329514" cy="1986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2"/>
            <a:endCxn id="6" idx="7"/>
          </p:cNvCxnSpPr>
          <p:nvPr/>
        </p:nvCxnSpPr>
        <p:spPr>
          <a:xfrm flipH="1">
            <a:off x="7118641" y="2526583"/>
            <a:ext cx="403958" cy="93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7"/>
            <a:endCxn id="5" idx="3"/>
          </p:cNvCxnSpPr>
          <p:nvPr/>
        </p:nvCxnSpPr>
        <p:spPr>
          <a:xfrm flipV="1">
            <a:off x="6947192" y="2587200"/>
            <a:ext cx="600516" cy="524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7" idx="0"/>
            <a:endCxn id="4" idx="4"/>
          </p:cNvCxnSpPr>
          <p:nvPr/>
        </p:nvCxnSpPr>
        <p:spPr>
          <a:xfrm flipH="1" flipV="1">
            <a:off x="7229475" y="2286000"/>
            <a:ext cx="279297" cy="6286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3"/>
            <a:endCxn id="8" idx="6"/>
          </p:cNvCxnSpPr>
          <p:nvPr/>
        </p:nvCxnSpPr>
        <p:spPr>
          <a:xfrm flipH="1">
            <a:off x="6972300" y="3060991"/>
            <a:ext cx="475856" cy="1108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474542" y="2592029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38618" y="2215024"/>
            <a:ext cx="171450" cy="171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cxnSp>
        <p:nvCxnSpPr>
          <p:cNvPr id="24" name="Straight Arrow Connector 23"/>
          <p:cNvCxnSpPr>
            <a:stCxn id="22" idx="6"/>
            <a:endCxn id="4" idx="2"/>
          </p:cNvCxnSpPr>
          <p:nvPr/>
        </p:nvCxnSpPr>
        <p:spPr>
          <a:xfrm flipV="1">
            <a:off x="6810067" y="2200275"/>
            <a:ext cx="333683" cy="100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5"/>
            <a:endCxn id="6" idx="1"/>
          </p:cNvCxnSpPr>
          <p:nvPr/>
        </p:nvCxnSpPr>
        <p:spPr>
          <a:xfrm>
            <a:off x="6784959" y="2361366"/>
            <a:ext cx="212450" cy="258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5"/>
            <a:endCxn id="8" idx="1"/>
          </p:cNvCxnSpPr>
          <p:nvPr/>
        </p:nvCxnSpPr>
        <p:spPr>
          <a:xfrm>
            <a:off x="6620883" y="2738371"/>
            <a:ext cx="205076" cy="372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1" idx="6"/>
            <a:endCxn id="7" idx="2"/>
          </p:cNvCxnSpPr>
          <p:nvPr/>
        </p:nvCxnSpPr>
        <p:spPr>
          <a:xfrm>
            <a:off x="6645991" y="2677755"/>
            <a:ext cx="777056" cy="322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2"/>
            <a:endCxn id="21" idx="7"/>
          </p:cNvCxnSpPr>
          <p:nvPr/>
        </p:nvCxnSpPr>
        <p:spPr>
          <a:xfrm flipH="1" flipV="1">
            <a:off x="6620883" y="2617138"/>
            <a:ext cx="351417" cy="633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5" idx="7"/>
            <a:endCxn id="22" idx="0"/>
          </p:cNvCxnSpPr>
          <p:nvPr/>
        </p:nvCxnSpPr>
        <p:spPr>
          <a:xfrm rot="16200000" flipV="1">
            <a:off x="7071170" y="1868196"/>
            <a:ext cx="250943" cy="944598"/>
          </a:xfrm>
          <a:prstGeom prst="curvedConnector3">
            <a:avLst>
              <a:gd name="adj1" fmla="val 268235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/>
          <p:cNvCxnSpPr>
            <a:stCxn id="7" idx="6"/>
            <a:endCxn id="4" idx="7"/>
          </p:cNvCxnSpPr>
          <p:nvPr/>
        </p:nvCxnSpPr>
        <p:spPr>
          <a:xfrm flipH="1" flipV="1">
            <a:off x="7290091" y="2139658"/>
            <a:ext cx="304406" cy="860717"/>
          </a:xfrm>
          <a:prstGeom prst="curvedConnector4">
            <a:avLst>
              <a:gd name="adj1" fmla="val -56323"/>
              <a:gd name="adj2" fmla="val 122837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>
            <a:stCxn id="7" idx="3"/>
            <a:endCxn id="22" idx="2"/>
          </p:cNvCxnSpPr>
          <p:nvPr/>
        </p:nvCxnSpPr>
        <p:spPr>
          <a:xfrm rot="5400000" flipH="1">
            <a:off x="6663265" y="2276102"/>
            <a:ext cx="760243" cy="809538"/>
          </a:xfrm>
          <a:prstGeom prst="curvedConnector4">
            <a:avLst>
              <a:gd name="adj1" fmla="val -62714"/>
              <a:gd name="adj2" fmla="val 137576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38329" y="2214564"/>
            <a:ext cx="17145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472236" y="2589608"/>
            <a:ext cx="171450" cy="1714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36" name="Oval 35"/>
          <p:cNvSpPr/>
          <p:nvPr/>
        </p:nvSpPr>
        <p:spPr>
          <a:xfrm rot="1019195">
            <a:off x="6447215" y="2121645"/>
            <a:ext cx="382229" cy="74295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cxnSp>
        <p:nvCxnSpPr>
          <p:cNvPr id="29" name="Curved Connector 28"/>
          <p:cNvCxnSpPr>
            <a:stCxn id="8" idx="3"/>
            <a:endCxn id="35" idx="3"/>
          </p:cNvCxnSpPr>
          <p:nvPr/>
        </p:nvCxnSpPr>
        <p:spPr>
          <a:xfrm rot="5400000" flipH="1">
            <a:off x="6413405" y="2819888"/>
            <a:ext cx="496493" cy="328614"/>
          </a:xfrm>
          <a:prstGeom prst="curvedConnector3">
            <a:avLst>
              <a:gd name="adj1" fmla="val -21364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5943600" y="2240133"/>
            <a:ext cx="228600" cy="17996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cxnSp>
        <p:nvCxnSpPr>
          <p:cNvPr id="45" name="Straight Arrow Connector 44"/>
          <p:cNvCxnSpPr>
            <a:stCxn id="42" idx="3"/>
            <a:endCxn id="22" idx="2"/>
          </p:cNvCxnSpPr>
          <p:nvPr/>
        </p:nvCxnSpPr>
        <p:spPr>
          <a:xfrm flipV="1">
            <a:off x="6172200" y="2300749"/>
            <a:ext cx="466418" cy="293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2" idx="3"/>
            <a:endCxn id="35" idx="1"/>
          </p:cNvCxnSpPr>
          <p:nvPr/>
        </p:nvCxnSpPr>
        <p:spPr>
          <a:xfrm>
            <a:off x="6172200" y="2330116"/>
            <a:ext cx="325145" cy="28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514288" y="1963134"/>
            <a:ext cx="1004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</a:rPr>
              <a:t>Query Table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1041" y="3892719"/>
            <a:ext cx="2247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 Regular" charset="0"/>
              </a:rPr>
              <a:t>Nodes </a:t>
            </a:r>
            <a:r>
              <a:rPr lang="en-US" sz="1350" dirty="0">
                <a:latin typeface="Helvetica Neue Regular" charset="0"/>
                <a:sym typeface="Wingdings" pitchFamily="2" charset="2"/>
              </a:rPr>
              <a:t> </a:t>
            </a:r>
            <a:r>
              <a:rPr lang="en-US" sz="1350" dirty="0">
                <a:solidFill>
                  <a:srgbClr val="FF0000"/>
                </a:solidFill>
                <a:latin typeface="Helvetica Neue Regular" charset="0"/>
                <a:sym typeface="Wingdings" pitchFamily="2" charset="2"/>
              </a:rPr>
              <a:t>Web Tables</a:t>
            </a:r>
          </a:p>
          <a:p>
            <a:r>
              <a:rPr lang="en-US" sz="1350" dirty="0">
                <a:latin typeface="Helvetica Neue Regular" charset="0"/>
                <a:sym typeface="Wingdings" pitchFamily="2" charset="2"/>
              </a:rPr>
              <a:t>Edges   </a:t>
            </a:r>
            <a:r>
              <a:rPr lang="en-US" sz="1350" dirty="0">
                <a:solidFill>
                  <a:srgbClr val="FF0000"/>
                </a:solidFill>
                <a:latin typeface="Helvetica Neue Regular" charset="0"/>
                <a:sym typeface="Wingdings" pitchFamily="2" charset="2"/>
              </a:rPr>
              <a:t>Tables Similarity</a:t>
            </a:r>
            <a:endParaRPr lang="en-US" sz="1350" dirty="0">
              <a:solidFill>
                <a:srgbClr val="FF0000"/>
              </a:solidFill>
              <a:latin typeface="Helvetica Neue Regular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60888" y="4400550"/>
            <a:ext cx="2299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Helvetica Neue Regular" charset="0"/>
              </a:rPr>
              <a:t>Topic weight </a:t>
            </a:r>
            <a:r>
              <a:rPr lang="en-US" sz="1350" dirty="0">
                <a:latin typeface="Helvetica Neue Regular" charset="0"/>
                <a:sym typeface="Wingdings" pitchFamily="2" charset="2"/>
              </a:rPr>
              <a:t> </a:t>
            </a:r>
            <a:r>
              <a:rPr lang="en-US" sz="1350" dirty="0">
                <a:solidFill>
                  <a:srgbClr val="FF0000"/>
                </a:solidFill>
                <a:latin typeface="Helvetica Neue Regular" charset="0"/>
                <a:sym typeface="Wingdings" pitchFamily="2" charset="2"/>
              </a:rPr>
              <a:t>DMA score</a:t>
            </a:r>
            <a:endParaRPr lang="en-US" sz="1350" dirty="0">
              <a:solidFill>
                <a:srgbClr val="FF0000"/>
              </a:solidFill>
              <a:latin typeface="Helvetica Neue Regular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96686" y="4305070"/>
            <a:ext cx="1132114" cy="395562"/>
          </a:xfrm>
          <a:prstGeom prst="wedgeRoundRectCallout">
            <a:avLst>
              <a:gd name="adj1" fmla="val 34218"/>
              <a:gd name="adj2" fmla="val -9106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 Neue Regular" charset="0"/>
              </a:rPr>
              <a:t>Topic vector</a:t>
            </a:r>
            <a:endParaRPr lang="en-US" sz="1200" dirty="0">
              <a:latin typeface="Helvetica Neue Regular" charset="0"/>
            </a:endParaRPr>
          </a:p>
        </p:txBody>
      </p:sp>
      <p:sp>
        <p:nvSpPr>
          <p:cNvPr id="41" name="Rounded Rectangular Callout 40"/>
          <p:cNvSpPr/>
          <p:nvPr/>
        </p:nvSpPr>
        <p:spPr>
          <a:xfrm>
            <a:off x="3369129" y="1833497"/>
            <a:ext cx="1068753" cy="366778"/>
          </a:xfrm>
          <a:prstGeom prst="wedgeRoundRectCallout">
            <a:avLst>
              <a:gd name="adj1" fmla="val -13209"/>
              <a:gd name="adj2" fmla="val 12522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Helvetica Neue Regular" charset="0"/>
              </a:rPr>
              <a:t>Adjacency matrix</a:t>
            </a:r>
            <a:endParaRPr lang="en-US" sz="1200" dirty="0">
              <a:latin typeface="Helvetica Neue Regular" charset="0"/>
            </a:endParaRP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02859" y="4745316"/>
            <a:ext cx="3290964" cy="2904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1879345" y="1326484"/>
            <a:ext cx="2571428" cy="109159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Serendipitous search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285096"/>
                </a:solidFill>
                <a:latin typeface="Helvetica" charset="0"/>
                <a:ea typeface="Helvetica" charset="0"/>
                <a:cs typeface="Helvetica" charset="0"/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  <a:latin typeface="Helvetica" charset="0"/>
                <a:ea typeface="Helvetica" charset="0"/>
                <a:cs typeface="Helvetica" charset="0"/>
              </a:rPr>
              <a:t>Bordino</a:t>
            </a:r>
            <a:r>
              <a:rPr lang="en-US" sz="1400" dirty="0" smtClean="0">
                <a:solidFill>
                  <a:srgbClr val="285096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  <a:latin typeface="Helvetica" charset="0"/>
                <a:ea typeface="Helvetica" charset="0"/>
                <a:cs typeface="Helvetica" charset="0"/>
              </a:rPr>
              <a:t> 2013]</a:t>
            </a:r>
            <a:endParaRPr lang="en-US" sz="1400" dirty="0">
              <a:solidFill>
                <a:srgbClr val="285096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grpSp>
        <p:nvGrpSpPr>
          <p:cNvPr id="10" name="Group 31"/>
          <p:cNvGrpSpPr>
            <a:grpSpLocks/>
          </p:cNvGrpSpPr>
          <p:nvPr/>
        </p:nvGrpSpPr>
        <p:grpSpPr bwMode="auto">
          <a:xfrm>
            <a:off x="348959" y="2646050"/>
            <a:ext cx="2578600" cy="1538705"/>
            <a:chOff x="875620" y="2540520"/>
            <a:chExt cx="4272112" cy="2336281"/>
          </a:xfrm>
        </p:grpSpPr>
        <p:grpSp>
          <p:nvGrpSpPr>
            <p:cNvPr id="11" name="Group 6"/>
            <p:cNvGrpSpPr>
              <a:grpSpLocks/>
            </p:cNvGrpSpPr>
            <p:nvPr/>
          </p:nvGrpSpPr>
          <p:grpSpPr bwMode="auto">
            <a:xfrm>
              <a:off x="932587" y="2622813"/>
              <a:ext cx="4215145" cy="2011777"/>
              <a:chOff x="1173309" y="1632212"/>
              <a:chExt cx="4215145" cy="2011777"/>
            </a:xfrm>
          </p:grpSpPr>
          <p:pic>
            <p:nvPicPr>
              <p:cNvPr id="13" name="Picture 34" descr="machu2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4534" y="1686878"/>
                <a:ext cx="1713920" cy="1957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35" descr="machu3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3309" y="1632212"/>
                <a:ext cx="2478509" cy="2011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875620" y="2540520"/>
              <a:ext cx="4272112" cy="233628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normAutofit/>
            </a:bodyPr>
            <a:lstStyle/>
            <a:p>
              <a:pPr algn="ctr">
                <a:defRPr/>
              </a:pPr>
              <a:endParaRPr lang="en-GB" sz="1600" dirty="0" err="1">
                <a:solidFill>
                  <a:schemeClr val="tx1"/>
                </a:solidFill>
                <a:latin typeface="Helvetica Neue Regular" charset="0"/>
                <a:cs typeface="Arial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884374" y="3190663"/>
            <a:ext cx="1329818" cy="44913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 Regular" charset="0"/>
              </a:rPr>
              <a:t>Serendipitous</a:t>
            </a:r>
          </a:p>
          <a:p>
            <a:pPr algn="ctr"/>
            <a:r>
              <a:rPr lang="en-US" sz="1400" dirty="0" smtClean="0">
                <a:latin typeface="Helvetica Neue Regular" charset="0"/>
              </a:rPr>
              <a:t>Search</a:t>
            </a:r>
            <a:endParaRPr lang="en-US" sz="1400" dirty="0">
              <a:latin typeface="Helvetica Neue Regular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12740" y="778969"/>
            <a:ext cx="8213100" cy="407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Main idea:</a:t>
            </a:r>
            <a:r>
              <a:rPr lang="en-US" b="1" dirty="0">
                <a:latin typeface="Helvetica Neue Regular" charset="0"/>
              </a:rPr>
              <a:t> </a:t>
            </a:r>
            <a:r>
              <a:rPr lang="en-US" dirty="0" smtClean="0">
                <a:latin typeface="Helvetica Neue Regular" charset="0"/>
              </a:rPr>
              <a:t>Use related entities and query logs to find </a:t>
            </a:r>
            <a:r>
              <a:rPr lang="en-US" dirty="0" smtClean="0">
                <a:solidFill>
                  <a:srgbClr val="FFC000"/>
                </a:solidFill>
                <a:latin typeface="Helvetica Neue Regular" charset="0"/>
              </a:rPr>
              <a:t>serendipitous </a:t>
            </a:r>
            <a:r>
              <a:rPr lang="en-US" dirty="0" smtClean="0">
                <a:latin typeface="Helvetica Neue Regular" charset="0"/>
              </a:rPr>
              <a:t>searches</a:t>
            </a:r>
            <a:endParaRPr lang="en-US" dirty="0">
              <a:latin typeface="Helvetica Neue Regular" charset="0"/>
            </a:endParaRPr>
          </a:p>
        </p:txBody>
      </p:sp>
      <p:cxnSp>
        <p:nvCxnSpPr>
          <p:cNvPr id="22" name="Straight Arrow Connector 21"/>
          <p:cNvCxnSpPr>
            <a:stCxn id="12" idx="3"/>
            <a:endCxn id="15" idx="1"/>
          </p:cNvCxnSpPr>
          <p:nvPr/>
        </p:nvCxnSpPr>
        <p:spPr>
          <a:xfrm flipV="1">
            <a:off x="2927559" y="3415232"/>
            <a:ext cx="956815" cy="171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ound Single Corner Rectangle 22"/>
          <p:cNvSpPr/>
          <p:nvPr/>
        </p:nvSpPr>
        <p:spPr>
          <a:xfrm>
            <a:off x="5679382" y="2865163"/>
            <a:ext cx="3152194" cy="1100137"/>
          </a:xfrm>
          <a:prstGeom prst="round1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 Regular" charset="0"/>
                <a:cs typeface="Arial" pitchFamily="34" charset="0"/>
              </a:rPr>
              <a:t>rafting excursion down the urubamba river 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 Regular" charset="0"/>
                <a:cs typeface="Arial" pitchFamily="34" charset="0"/>
              </a:rPr>
              <a:t>el dorado temple of sun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 Regular" charset="0"/>
                <a:cs typeface="Arial" pitchFamily="34" charset="0"/>
              </a:rPr>
              <a:t>indios quechuas 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 Regular" charset="0"/>
                <a:cs typeface="Arial" pitchFamily="34" charset="0"/>
              </a:rPr>
              <a:t>map of peru</a:t>
            </a:r>
          </a:p>
          <a:p>
            <a:pPr algn="ctr">
              <a:defRPr/>
            </a:pPr>
            <a:r>
              <a:rPr lang="en-GB" sz="1200" dirty="0">
                <a:solidFill>
                  <a:schemeClr val="accent1"/>
                </a:solidFill>
                <a:latin typeface="Helvetica Neue Regular" charset="0"/>
                <a:cs typeface="Arial" pitchFamily="34" charset="0"/>
              </a:rPr>
              <a:t>sapa inca</a:t>
            </a:r>
          </a:p>
        </p:txBody>
      </p:sp>
      <p:cxnSp>
        <p:nvCxnSpPr>
          <p:cNvPr id="25" name="Straight Arrow Connector 24"/>
          <p:cNvCxnSpPr>
            <a:stCxn id="15" idx="3"/>
            <a:endCxn id="23" idx="1"/>
          </p:cNvCxnSpPr>
          <p:nvPr/>
        </p:nvCxnSpPr>
        <p:spPr>
          <a:xfrm>
            <a:off x="5214192" y="3415232"/>
            <a:ext cx="46519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993823" y="3965300"/>
            <a:ext cx="2632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Searches related to Document content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10710" y="4154827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Document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6182" y="1247102"/>
            <a:ext cx="1807097" cy="979019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Francisco Pizarro</a:t>
            </a:r>
          </a:p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Rafting</a:t>
            </a:r>
          </a:p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Amazon</a:t>
            </a:r>
          </a:p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...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Folded Corner 16"/>
          <p:cNvSpPr/>
          <p:nvPr/>
        </p:nvSpPr>
        <p:spPr>
          <a:xfrm>
            <a:off x="4945416" y="1621098"/>
            <a:ext cx="733966" cy="698006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 Regular" charset="0"/>
              </a:rPr>
              <a:t>Query</a:t>
            </a:r>
          </a:p>
          <a:p>
            <a:pPr algn="ctr"/>
            <a:r>
              <a:rPr lang="en-US" sz="1400" dirty="0" smtClean="0">
                <a:latin typeface="Helvetica Neue Regular" charset="0"/>
              </a:rPr>
              <a:t>Logs</a:t>
            </a:r>
            <a:endParaRPr lang="en-US" sz="1400" dirty="0">
              <a:latin typeface="Helvetica Neue Regular" charset="0"/>
            </a:endParaRPr>
          </a:p>
        </p:txBody>
      </p:sp>
      <p:cxnSp>
        <p:nvCxnSpPr>
          <p:cNvPr id="8" name="Elbow Connector 7"/>
          <p:cNvCxnSpPr>
            <a:stCxn id="17" idx="2"/>
            <a:endCxn id="15" idx="0"/>
          </p:cNvCxnSpPr>
          <p:nvPr/>
        </p:nvCxnSpPr>
        <p:spPr>
          <a:xfrm rot="5400000">
            <a:off x="4495062" y="2373325"/>
            <a:ext cx="871559" cy="763116"/>
          </a:xfrm>
          <a:prstGeom prst="bentConnector3">
            <a:avLst>
              <a:gd name="adj1" fmla="val 55829"/>
            </a:avLst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67" idx="2"/>
            <a:endCxn id="15" idx="0"/>
          </p:cNvCxnSpPr>
          <p:nvPr/>
        </p:nvCxnSpPr>
        <p:spPr>
          <a:xfrm rot="16200000" flipH="1">
            <a:off x="3470880" y="2112259"/>
            <a:ext cx="772583" cy="1384224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2956954" y="1500999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536262" y="1743154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072755" y="1856999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770489" y="1518585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800764" y="1966642"/>
            <a:ext cx="187382" cy="18738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34" idx="6"/>
            <a:endCxn id="36" idx="2"/>
          </p:cNvCxnSpPr>
          <p:nvPr/>
        </p:nvCxnSpPr>
        <p:spPr>
          <a:xfrm>
            <a:off x="3260137" y="1950690"/>
            <a:ext cx="540627" cy="109643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3" idx="5"/>
            <a:endCxn id="36" idx="1"/>
          </p:cNvCxnSpPr>
          <p:nvPr/>
        </p:nvCxnSpPr>
        <p:spPr>
          <a:xfrm>
            <a:off x="3696203" y="1903095"/>
            <a:ext cx="132002" cy="90988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5" idx="4"/>
            <a:endCxn id="36" idx="0"/>
          </p:cNvCxnSpPr>
          <p:nvPr/>
        </p:nvCxnSpPr>
        <p:spPr>
          <a:xfrm>
            <a:off x="3864180" y="1705967"/>
            <a:ext cx="30275" cy="260675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4" idx="7"/>
            <a:endCxn id="35" idx="2"/>
          </p:cNvCxnSpPr>
          <p:nvPr/>
        </p:nvCxnSpPr>
        <p:spPr>
          <a:xfrm flipV="1">
            <a:off x="3232696" y="1612276"/>
            <a:ext cx="537793" cy="272164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2" idx="6"/>
            <a:endCxn id="35" idx="2"/>
          </p:cNvCxnSpPr>
          <p:nvPr/>
        </p:nvCxnSpPr>
        <p:spPr>
          <a:xfrm>
            <a:off x="3144336" y="1594690"/>
            <a:ext cx="626153" cy="17586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865614" y="1288079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Peru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08740" y="1855743"/>
            <a:ext cx="1168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20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Machu Picchu</a:t>
            </a:r>
            <a:endParaRPr lang="en-US" sz="12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52178" y="1326484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2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America</a:t>
            </a:r>
          </a:p>
        </p:txBody>
      </p:sp>
      <p:sp>
        <p:nvSpPr>
          <p:cNvPr id="70" name="TextBox 69"/>
          <p:cNvSpPr txBox="1"/>
          <p:nvPr/>
        </p:nvSpPr>
        <p:spPr>
          <a:xfrm flipH="1">
            <a:off x="2233340" y="2159091"/>
            <a:ext cx="1804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Connected entities</a:t>
            </a:r>
          </a:p>
        </p:txBody>
      </p:sp>
    </p:spTree>
    <p:extLst>
      <p:ext uri="{BB962C8B-B14F-4D97-AF65-F5344CB8AC3E}">
        <p14:creationId xmlns:p14="http://schemas.microsoft.com/office/powerpoint/2010/main" val="50206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queries using </a:t>
            </a:r>
            <a:r>
              <a:rPr lang="en-US" smtClean="0"/>
              <a:t>entity-query graph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Bordino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2013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]</a:t>
            </a:r>
            <a:endParaRPr lang="en-US" sz="14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Content Placeholder 9"/>
          <p:cNvSpPr>
            <a:spLocks noGrp="1"/>
          </p:cNvSpPr>
          <p:nvPr>
            <p:ph sz="quarter" idx="4294967295"/>
          </p:nvPr>
        </p:nvSpPr>
        <p:spPr>
          <a:xfrm>
            <a:off x="4298724" y="735838"/>
            <a:ext cx="3606800" cy="309049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GB" altLang="x-none" sz="1600" dirty="0" smtClean="0"/>
              <a:t>Query-flow </a:t>
            </a:r>
            <a:r>
              <a:rPr lang="en-GB" altLang="x-none" sz="1600" dirty="0"/>
              <a:t>graph with entity nodes</a:t>
            </a:r>
          </a:p>
          <a:p>
            <a:pPr eaLnBrk="1" hangingPunct="1"/>
            <a:r>
              <a:rPr lang="en-GB" altLang="x-none" sz="1600" b="0" dirty="0">
                <a:solidFill>
                  <a:schemeClr val="tx1"/>
                </a:solidFill>
              </a:rPr>
              <a:t>Three types of arcs:</a:t>
            </a:r>
          </a:p>
          <a:p>
            <a:pPr eaLnBrk="1" hangingPunct="1">
              <a:buFont typeface="Wingdings" charset="2"/>
              <a:buNone/>
            </a:pPr>
            <a:r>
              <a:rPr lang="en-GB" altLang="x-none" sz="1600" b="1" dirty="0" smtClean="0">
                <a:solidFill>
                  <a:schemeClr val="accent1"/>
                </a:solidFill>
              </a:rPr>
              <a:t>1</a:t>
            </a:r>
            <a:r>
              <a:rPr lang="en-GB" altLang="x-none" sz="1600" b="1" dirty="0">
                <a:solidFill>
                  <a:schemeClr val="accent1"/>
                </a:solidFill>
              </a:rPr>
              <a:t>.  query to query: </a:t>
            </a:r>
          </a:p>
          <a:p>
            <a:pPr eaLnBrk="1" hangingPunct="1">
              <a:buFont typeface="Wingdings" charset="2"/>
              <a:buNone/>
            </a:pPr>
            <a:r>
              <a:rPr lang="en-GB" altLang="x-none" sz="1600" dirty="0"/>
              <a:t> </a:t>
            </a:r>
          </a:p>
          <a:p>
            <a:pPr eaLnBrk="1" hangingPunct="1">
              <a:buFont typeface="Wingdings" charset="2"/>
              <a:buNone/>
            </a:pPr>
            <a:endParaRPr lang="en-GB" altLang="x-none" sz="1600" dirty="0" smtClean="0"/>
          </a:p>
          <a:p>
            <a:pPr eaLnBrk="1" hangingPunct="1">
              <a:buFont typeface="Wingdings" charset="2"/>
              <a:buNone/>
            </a:pPr>
            <a:r>
              <a:rPr lang="en-GB" altLang="x-none" sz="1600" b="1" dirty="0" smtClean="0">
                <a:solidFill>
                  <a:schemeClr val="accent1"/>
                </a:solidFill>
              </a:rPr>
              <a:t>2</a:t>
            </a:r>
            <a:r>
              <a:rPr lang="en-GB" altLang="x-none" sz="1600" b="1" dirty="0">
                <a:solidFill>
                  <a:schemeClr val="accent1"/>
                </a:solidFill>
              </a:rPr>
              <a:t>. entity to </a:t>
            </a:r>
            <a:r>
              <a:rPr lang="en-GB" altLang="x-none" sz="1600" b="1" dirty="0" smtClean="0">
                <a:solidFill>
                  <a:schemeClr val="accent1"/>
                </a:solidFill>
              </a:rPr>
              <a:t>query</a:t>
            </a:r>
          </a:p>
          <a:p>
            <a:pPr eaLnBrk="1" hangingPunct="1">
              <a:buFont typeface="Wingdings" charset="2"/>
              <a:buNone/>
            </a:pPr>
            <a:endParaRPr lang="en-GB" altLang="x-none" sz="1600" dirty="0"/>
          </a:p>
          <a:p>
            <a:pPr eaLnBrk="1" hangingPunct="1">
              <a:buFont typeface="Wingdings" charset="2"/>
              <a:buNone/>
            </a:pPr>
            <a:r>
              <a:rPr lang="en-GB" altLang="x-none" sz="1600" dirty="0"/>
              <a:t> </a:t>
            </a:r>
          </a:p>
          <a:p>
            <a:pPr eaLnBrk="1" hangingPunct="1">
              <a:buFont typeface="Wingdings" charset="2"/>
              <a:buNone/>
            </a:pPr>
            <a:endParaRPr lang="en-GB" altLang="x-none" sz="1600" dirty="0"/>
          </a:p>
          <a:p>
            <a:pPr eaLnBrk="1" hangingPunct="1">
              <a:buFont typeface="Wingdings" charset="2"/>
              <a:buNone/>
            </a:pPr>
            <a:r>
              <a:rPr lang="en-GB" altLang="x-none" sz="1600" b="1" dirty="0">
                <a:solidFill>
                  <a:schemeClr val="accent1"/>
                </a:solidFill>
              </a:rPr>
              <a:t>3. entity to entity</a:t>
            </a:r>
          </a:p>
        </p:txBody>
      </p:sp>
      <p:pic>
        <p:nvPicPr>
          <p:cNvPr id="9" name="Picture 9" descr="impli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" y="809798"/>
            <a:ext cx="3825090" cy="271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06" y="3873330"/>
            <a:ext cx="4081462" cy="51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06" y="2683196"/>
            <a:ext cx="30146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06" y="1809800"/>
            <a:ext cx="2667000" cy="25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6482080" y="3333096"/>
            <a:ext cx="2208687" cy="391887"/>
          </a:xfrm>
          <a:prstGeom prst="wedgeRoundRectCallout">
            <a:avLst>
              <a:gd name="adj1" fmla="val -7454"/>
              <a:gd name="adj2" fmla="val 105556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Helvetica Neue Regular" charset="0"/>
              </a:rPr>
              <a:t>The more queries entities share the higher the probability </a:t>
            </a:r>
            <a:endParaRPr lang="en-US" sz="1100" dirty="0">
              <a:latin typeface="Helvetica Neue Regular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95456" y="3896217"/>
            <a:ext cx="1495311" cy="3274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9184" y="3724983"/>
            <a:ext cx="3430016" cy="4986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Helvetica Neue Regular" charset="0"/>
              </a:rPr>
              <a:t>Idea</a:t>
            </a:r>
            <a:r>
              <a:rPr lang="en-US" sz="1600" dirty="0">
                <a:latin typeface="Helvetica Neue Regular" charset="0"/>
              </a:rPr>
              <a:t>: Run Personalized PageRank on entity-query graphs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7066720" y="2206761"/>
            <a:ext cx="1509735" cy="406548"/>
          </a:xfrm>
          <a:prstGeom prst="wedgeRoundRectCallout">
            <a:avLst>
              <a:gd name="adj1" fmla="val -35054"/>
              <a:gd name="adj2" fmla="val 100000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latin typeface="Helvetica Neue Regular" charset="0"/>
              </a:rPr>
              <a:t>Frequency-based approach</a:t>
            </a:r>
            <a:endParaRPr lang="en-US" sz="1100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by </a:t>
            </a:r>
            <a:r>
              <a:rPr lang="en-US" smtClean="0"/>
              <a:t>multiple examples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[Zhu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2014]</a:t>
            </a:r>
            <a:endParaRPr lang="en-US" sz="14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3838832" y="2274665"/>
            <a:ext cx="1329818" cy="44913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 Regular" charset="0"/>
              </a:rPr>
              <a:t>Search by examples</a:t>
            </a:r>
            <a:endParaRPr lang="en-US" sz="1400" dirty="0">
              <a:latin typeface="Helvetica Neue Regular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986" y="921175"/>
            <a:ext cx="7254240" cy="407574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Main idea:</a:t>
            </a:r>
            <a:r>
              <a:rPr lang="en-US" b="1" dirty="0">
                <a:latin typeface="Helvetica Neue Regular" charset="0"/>
              </a:rPr>
              <a:t> </a:t>
            </a:r>
            <a:r>
              <a:rPr lang="en-US" dirty="0" smtClean="0">
                <a:latin typeface="Helvetica Neue Regular" charset="0"/>
              </a:rPr>
              <a:t>Document examples are used to find </a:t>
            </a:r>
            <a:r>
              <a:rPr lang="en-US" dirty="0" smtClean="0">
                <a:solidFill>
                  <a:srgbClr val="FFC000"/>
                </a:solidFill>
                <a:latin typeface="Helvetica Neue Regular" charset="0"/>
              </a:rPr>
              <a:t>topics</a:t>
            </a:r>
            <a:endParaRPr lang="en-US" dirty="0">
              <a:solidFill>
                <a:srgbClr val="FFC000"/>
              </a:solidFill>
              <a:latin typeface="Helvetica Neue Regular" charset="0"/>
            </a:endParaRPr>
          </a:p>
        </p:txBody>
      </p:sp>
      <p:cxnSp>
        <p:nvCxnSpPr>
          <p:cNvPr id="22" name="Straight Arrow Connector 21"/>
          <p:cNvCxnSpPr>
            <a:endCxn id="15" idx="1"/>
          </p:cNvCxnSpPr>
          <p:nvPr/>
        </p:nvCxnSpPr>
        <p:spPr>
          <a:xfrm>
            <a:off x="3175939" y="2499234"/>
            <a:ext cx="662893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5" idx="3"/>
          </p:cNvCxnSpPr>
          <p:nvPr/>
        </p:nvCxnSpPr>
        <p:spPr>
          <a:xfrm>
            <a:off x="5168650" y="2499234"/>
            <a:ext cx="465190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03163" y="3947941"/>
            <a:ext cx="2997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Related topics and documents</a:t>
            </a:r>
            <a:endParaRPr lang="en-US" sz="16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30953" y="2092969"/>
            <a:ext cx="1851809" cy="4953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smtClean="0">
                <a:latin typeface="Helvetica Neue Regular" charset="0"/>
              </a:rPr>
              <a:t>Chuck Norris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8589" y="2526099"/>
            <a:ext cx="1851809" cy="4953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Arnold Schwarzenegger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3636" y="1618469"/>
            <a:ext cx="1837362" cy="841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- Mission impossible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- Die Hard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- </a:t>
            </a:r>
            <a:r>
              <a:rPr lang="mr-IN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endParaRPr lang="en-US" sz="14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3636" y="2496440"/>
            <a:ext cx="1245854" cy="841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- Bruce Willis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- Tom Cruise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- </a:t>
            </a:r>
            <a:r>
              <a:rPr lang="mr-IN" sz="1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endParaRPr lang="en-US" sz="14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4275" y="3422826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mr-IN" sz="20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endParaRPr lang="en-US" sz="2000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83818" y="1583973"/>
            <a:ext cx="1409331" cy="31496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smtClean="0">
                <a:latin typeface="Helvetica Neue" charset="0"/>
                <a:ea typeface="Helvetica Neue" charset="0"/>
                <a:cs typeface="Helvetica Neue" charset="0"/>
              </a:rPr>
              <a:t>Action Movies</a:t>
            </a:r>
            <a:endParaRPr lang="en-US" sz="140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93179" y="2454767"/>
            <a:ext cx="1409331" cy="31496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Action Actors</a:t>
            </a:r>
            <a:endParaRPr lang="en-US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5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595438" algn="l"/>
              </a:tabLst>
            </a:pPr>
            <a:r>
              <a:rPr lang="en-US" dirty="0" smtClean="0"/>
              <a:t>Nearest neighbor approach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[Zhu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2014]</a:t>
            </a:r>
            <a:endParaRPr lang="en-US" sz="14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grpSp>
        <p:nvGrpSpPr>
          <p:cNvPr id="6" name="Group 379"/>
          <p:cNvGrpSpPr/>
          <p:nvPr/>
        </p:nvGrpSpPr>
        <p:grpSpPr>
          <a:xfrm>
            <a:off x="4259987" y="3220357"/>
            <a:ext cx="995999" cy="685800"/>
            <a:chOff x="0" y="0"/>
            <a:chExt cx="995998" cy="685800"/>
          </a:xfrm>
        </p:grpSpPr>
        <p:sp>
          <p:nvSpPr>
            <p:cNvPr id="7" name="Shape 377"/>
            <p:cNvSpPr/>
            <p:nvPr/>
          </p:nvSpPr>
          <p:spPr>
            <a:xfrm>
              <a:off x="-1" y="0"/>
              <a:ext cx="996000" cy="685800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 dirty="0">
                <a:latin typeface="Helvetica Neue Regular" charset="0"/>
              </a:endParaRPr>
            </a:p>
          </p:txBody>
        </p:sp>
        <p:sp>
          <p:nvSpPr>
            <p:cNvPr id="8" name="Shape 378"/>
            <p:cNvSpPr/>
            <p:nvPr/>
          </p:nvSpPr>
          <p:spPr>
            <a:xfrm>
              <a:off x="145860" y="157480"/>
              <a:ext cx="7042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r>
                <a:rPr dirty="0">
                  <a:latin typeface="Helvetica Neue Regular" charset="0"/>
                </a:rPr>
                <a:t>    A</a:t>
              </a:r>
            </a:p>
          </p:txBody>
        </p:sp>
      </p:grpSp>
      <p:grpSp>
        <p:nvGrpSpPr>
          <p:cNvPr id="9" name="Group 382"/>
          <p:cNvGrpSpPr/>
          <p:nvPr/>
        </p:nvGrpSpPr>
        <p:grpSpPr>
          <a:xfrm>
            <a:off x="4179664" y="1386706"/>
            <a:ext cx="1791775" cy="751939"/>
            <a:chOff x="0" y="0"/>
            <a:chExt cx="1791773" cy="751938"/>
          </a:xfrm>
        </p:grpSpPr>
        <p:sp>
          <p:nvSpPr>
            <p:cNvPr id="10" name="Shape 380"/>
            <p:cNvSpPr/>
            <p:nvPr/>
          </p:nvSpPr>
          <p:spPr>
            <a:xfrm>
              <a:off x="0" y="-1"/>
              <a:ext cx="1791774" cy="751940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B9622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dirty="0">
                <a:latin typeface="Helvetica Neue Regular" charset="0"/>
              </a:endParaRPr>
            </a:p>
          </p:txBody>
        </p:sp>
        <p:sp>
          <p:nvSpPr>
            <p:cNvPr id="11" name="Shape 381"/>
            <p:cNvSpPr/>
            <p:nvPr/>
          </p:nvSpPr>
          <p:spPr>
            <a:xfrm>
              <a:off x="262399" y="50848"/>
              <a:ext cx="1266975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rPr dirty="0">
                  <a:latin typeface="Helvetica Neue Regular" charset="0"/>
                </a:rPr>
                <a:t>Query Examples</a:t>
              </a:r>
            </a:p>
          </p:txBody>
        </p:sp>
      </p:grpSp>
      <p:sp>
        <p:nvSpPr>
          <p:cNvPr id="12" name="Shape 426"/>
          <p:cNvSpPr/>
          <p:nvPr/>
        </p:nvSpPr>
        <p:spPr>
          <a:xfrm>
            <a:off x="3284794" y="1796409"/>
            <a:ext cx="892027" cy="33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>
            <a:solidFill>
              <a:srgbClr val="FD8231"/>
            </a:solidFill>
            <a:prstDash val="lgDash"/>
            <a:tailEnd type="triangle"/>
          </a:ln>
        </p:spPr>
        <p:txBody>
          <a:bodyPr/>
          <a:lstStyle/>
          <a:p>
            <a:endParaRPr dirty="0">
              <a:latin typeface="Helvetica Neue Regular" charset="0"/>
            </a:endParaRPr>
          </a:p>
        </p:txBody>
      </p:sp>
      <p:sp>
        <p:nvSpPr>
          <p:cNvPr id="13" name="Shape 427"/>
          <p:cNvSpPr/>
          <p:nvPr/>
        </p:nvSpPr>
        <p:spPr>
          <a:xfrm>
            <a:off x="4818851" y="2144071"/>
            <a:ext cx="189435" cy="1074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>
            <a:solidFill>
              <a:srgbClr val="FD8231"/>
            </a:solidFill>
            <a:prstDash val="lgDash"/>
            <a:tailEnd type="triangle"/>
          </a:ln>
        </p:spPr>
        <p:txBody>
          <a:bodyPr/>
          <a:lstStyle/>
          <a:p>
            <a:endParaRPr dirty="0">
              <a:latin typeface="Helvetica Neue Regular" charset="0"/>
            </a:endParaRPr>
          </a:p>
        </p:txBody>
      </p:sp>
      <p:grpSp>
        <p:nvGrpSpPr>
          <p:cNvPr id="14" name="Group 387"/>
          <p:cNvGrpSpPr/>
          <p:nvPr/>
        </p:nvGrpSpPr>
        <p:grpSpPr>
          <a:xfrm>
            <a:off x="261617" y="2828386"/>
            <a:ext cx="1660620" cy="602597"/>
            <a:chOff x="0" y="0"/>
            <a:chExt cx="1660619" cy="602596"/>
          </a:xfrm>
        </p:grpSpPr>
        <p:sp>
          <p:nvSpPr>
            <p:cNvPr id="15" name="Shape 385"/>
            <p:cNvSpPr/>
            <p:nvPr/>
          </p:nvSpPr>
          <p:spPr>
            <a:xfrm>
              <a:off x="0" y="-1"/>
              <a:ext cx="1660620" cy="602598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B9622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dirty="0">
                <a:latin typeface="Helvetica Neue Regular" charset="0"/>
              </a:endParaRPr>
            </a:p>
          </p:txBody>
        </p:sp>
        <p:sp>
          <p:nvSpPr>
            <p:cNvPr id="16" name="Shape 386"/>
            <p:cNvSpPr/>
            <p:nvPr/>
          </p:nvSpPr>
          <p:spPr>
            <a:xfrm>
              <a:off x="243191" y="115877"/>
              <a:ext cx="117423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rPr dirty="0">
                  <a:latin typeface="Helvetica Neue Regular" charset="0"/>
                </a:rPr>
                <a:t>Centroid</a:t>
              </a:r>
            </a:p>
          </p:txBody>
        </p:sp>
      </p:grpSp>
      <p:sp>
        <p:nvSpPr>
          <p:cNvPr id="17" name="Shape 388"/>
          <p:cNvSpPr/>
          <p:nvPr/>
        </p:nvSpPr>
        <p:spPr>
          <a:xfrm flipH="1">
            <a:off x="1887404" y="3107371"/>
            <a:ext cx="1550401" cy="5784"/>
          </a:xfrm>
          <a:prstGeom prst="line">
            <a:avLst/>
          </a:prstGeom>
          <a:ln>
            <a:solidFill>
              <a:srgbClr val="FD8231"/>
            </a:solidFill>
            <a:prstDash val="lgDash"/>
            <a:tailEnd type="triangle"/>
          </a:ln>
        </p:spPr>
        <p:txBody>
          <a:bodyPr lIns="45719" rIns="45719"/>
          <a:lstStyle/>
          <a:p>
            <a:endParaRPr dirty="0">
              <a:latin typeface="Helvetica Neue Regular" charset="0"/>
            </a:endParaRPr>
          </a:p>
        </p:txBody>
      </p:sp>
      <p:sp>
        <p:nvSpPr>
          <p:cNvPr id="18" name="Shape 389"/>
          <p:cNvSpPr/>
          <p:nvPr/>
        </p:nvSpPr>
        <p:spPr>
          <a:xfrm>
            <a:off x="2131786" y="4058557"/>
            <a:ext cx="3733800" cy="0"/>
          </a:xfrm>
          <a:prstGeom prst="line">
            <a:avLst/>
          </a:prstGeom>
          <a:ln>
            <a:solidFill>
              <a:srgbClr val="FD8231"/>
            </a:solidFill>
            <a:tailEnd type="triangle"/>
          </a:ln>
        </p:spPr>
        <p:txBody>
          <a:bodyPr lIns="45719" rIns="45719"/>
          <a:lstStyle/>
          <a:p>
            <a:endParaRPr dirty="0">
              <a:latin typeface="Helvetica Neue Regular" charset="0"/>
            </a:endParaRPr>
          </a:p>
        </p:txBody>
      </p:sp>
      <p:sp>
        <p:nvSpPr>
          <p:cNvPr id="19" name="Shape 390"/>
          <p:cNvSpPr/>
          <p:nvPr/>
        </p:nvSpPr>
        <p:spPr>
          <a:xfrm flipV="1">
            <a:off x="2131786" y="1315357"/>
            <a:ext cx="0" cy="2743200"/>
          </a:xfrm>
          <a:prstGeom prst="line">
            <a:avLst/>
          </a:prstGeom>
          <a:ln>
            <a:solidFill>
              <a:srgbClr val="FD8231"/>
            </a:solidFill>
            <a:tailEnd type="triangle"/>
          </a:ln>
        </p:spPr>
        <p:txBody>
          <a:bodyPr lIns="45719" rIns="45719"/>
          <a:lstStyle/>
          <a:p>
            <a:endParaRPr dirty="0">
              <a:latin typeface="Helvetica Neue Regular" charset="0"/>
            </a:endParaRPr>
          </a:p>
        </p:txBody>
      </p:sp>
      <p:sp>
        <p:nvSpPr>
          <p:cNvPr id="20" name="Shape 391"/>
          <p:cNvSpPr/>
          <p:nvPr/>
        </p:nvSpPr>
        <p:spPr>
          <a:xfrm flipV="1">
            <a:off x="2131786" y="2458357"/>
            <a:ext cx="1996121" cy="1600203"/>
          </a:xfrm>
          <a:prstGeom prst="line">
            <a:avLst/>
          </a:prstGeom>
          <a:ln>
            <a:solidFill>
              <a:srgbClr val="FD8231"/>
            </a:solidFill>
            <a:tailEnd type="triangle"/>
          </a:ln>
        </p:spPr>
        <p:txBody>
          <a:bodyPr lIns="45719" rIns="45719"/>
          <a:lstStyle/>
          <a:p>
            <a:endParaRPr dirty="0">
              <a:latin typeface="Helvetica Neue Regular" charset="0"/>
            </a:endParaRPr>
          </a:p>
        </p:txBody>
      </p:sp>
      <p:grpSp>
        <p:nvGrpSpPr>
          <p:cNvPr id="21" name="Group 394"/>
          <p:cNvGrpSpPr/>
          <p:nvPr/>
        </p:nvGrpSpPr>
        <p:grpSpPr>
          <a:xfrm>
            <a:off x="2284185" y="1315357"/>
            <a:ext cx="996000" cy="1066800"/>
            <a:chOff x="0" y="0"/>
            <a:chExt cx="995998" cy="1066800"/>
          </a:xfrm>
        </p:grpSpPr>
        <p:sp>
          <p:nvSpPr>
            <p:cNvPr id="22" name="Shape 392"/>
            <p:cNvSpPr/>
            <p:nvPr/>
          </p:nvSpPr>
          <p:spPr>
            <a:xfrm>
              <a:off x="-1" y="0"/>
              <a:ext cx="996000" cy="1066800"/>
            </a:xfrm>
            <a:prstGeom prst="ellipse">
              <a:avLst/>
            </a:prstGeom>
            <a:solidFill>
              <a:srgbClr val="FFFFFF"/>
            </a:solidFill>
            <a:ln w="9525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/>
              </a:pPr>
              <a:endParaRPr dirty="0">
                <a:latin typeface="Helvetica Neue Regular" charset="0"/>
              </a:endParaRPr>
            </a:p>
          </p:txBody>
        </p:sp>
        <p:sp>
          <p:nvSpPr>
            <p:cNvPr id="23" name="Shape 393"/>
            <p:cNvSpPr/>
            <p:nvPr/>
          </p:nvSpPr>
          <p:spPr>
            <a:xfrm>
              <a:off x="145860" y="347980"/>
              <a:ext cx="7042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/>
              <a:r>
                <a:rPr dirty="0">
                  <a:latin typeface="Helvetica Neue Regular" charset="0"/>
                </a:rPr>
                <a:t>     B</a:t>
              </a:r>
            </a:p>
          </p:txBody>
        </p:sp>
      </p:grpSp>
      <p:sp>
        <p:nvSpPr>
          <p:cNvPr id="24" name="Shape 395"/>
          <p:cNvSpPr/>
          <p:nvPr/>
        </p:nvSpPr>
        <p:spPr>
          <a:xfrm>
            <a:off x="2927600" y="1477819"/>
            <a:ext cx="118378" cy="152401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25" name="Shape 396"/>
          <p:cNvSpPr/>
          <p:nvPr/>
        </p:nvSpPr>
        <p:spPr>
          <a:xfrm>
            <a:off x="2637960" y="1772557"/>
            <a:ext cx="118378" cy="152400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26" name="Shape 397"/>
          <p:cNvSpPr/>
          <p:nvPr/>
        </p:nvSpPr>
        <p:spPr>
          <a:xfrm>
            <a:off x="2676274" y="1391557"/>
            <a:ext cx="118377" cy="152400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27" name="Shape 398"/>
          <p:cNvSpPr/>
          <p:nvPr/>
        </p:nvSpPr>
        <p:spPr>
          <a:xfrm>
            <a:off x="2689157" y="2043754"/>
            <a:ext cx="118377" cy="152401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28" name="Shape 399"/>
          <p:cNvSpPr/>
          <p:nvPr/>
        </p:nvSpPr>
        <p:spPr>
          <a:xfrm>
            <a:off x="2419806" y="1578463"/>
            <a:ext cx="118377" cy="152401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29" name="Shape 400"/>
          <p:cNvSpPr/>
          <p:nvPr/>
        </p:nvSpPr>
        <p:spPr>
          <a:xfrm>
            <a:off x="2444489" y="1981212"/>
            <a:ext cx="118377" cy="152401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30" name="Shape 401"/>
          <p:cNvSpPr/>
          <p:nvPr/>
        </p:nvSpPr>
        <p:spPr>
          <a:xfrm>
            <a:off x="2996358" y="2043754"/>
            <a:ext cx="118377" cy="152401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31" name="Shape 402"/>
          <p:cNvSpPr/>
          <p:nvPr/>
        </p:nvSpPr>
        <p:spPr>
          <a:xfrm>
            <a:off x="4368499" y="3563257"/>
            <a:ext cx="118377" cy="152400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32" name="Shape 403"/>
          <p:cNvSpPr/>
          <p:nvPr/>
        </p:nvSpPr>
        <p:spPr>
          <a:xfrm>
            <a:off x="4580686" y="3334657"/>
            <a:ext cx="118378" cy="152400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33" name="Shape 404"/>
          <p:cNvSpPr/>
          <p:nvPr/>
        </p:nvSpPr>
        <p:spPr>
          <a:xfrm>
            <a:off x="4627248" y="3635863"/>
            <a:ext cx="118377" cy="152401"/>
          </a:xfrm>
          <a:prstGeom prst="triangle">
            <a:avLst/>
          </a:prstGeom>
          <a:solidFill>
            <a:srgbClr val="FFFFFF"/>
          </a:solidFill>
          <a:ln w="25400">
            <a:solidFill>
              <a:schemeClr val="tx1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grpSp>
        <p:nvGrpSpPr>
          <p:cNvPr id="34" name="Group 407"/>
          <p:cNvGrpSpPr/>
          <p:nvPr/>
        </p:nvGrpSpPr>
        <p:grpSpPr>
          <a:xfrm>
            <a:off x="5332186" y="4015472"/>
            <a:ext cx="719576" cy="370841"/>
            <a:chOff x="0" y="0"/>
            <a:chExt cx="719575" cy="370840"/>
          </a:xfrm>
        </p:grpSpPr>
        <p:sp>
          <p:nvSpPr>
            <p:cNvPr id="35" name="Shape 405"/>
            <p:cNvSpPr/>
            <p:nvPr/>
          </p:nvSpPr>
          <p:spPr>
            <a:xfrm>
              <a:off x="0" y="90169"/>
              <a:ext cx="719576" cy="190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dirty="0">
                <a:latin typeface="Helvetica Neue Regular" charset="0"/>
              </a:endParaRPr>
            </a:p>
          </p:txBody>
        </p:sp>
        <p:sp>
          <p:nvSpPr>
            <p:cNvPr id="36" name="Shape 406"/>
            <p:cNvSpPr/>
            <p:nvPr/>
          </p:nvSpPr>
          <p:spPr>
            <a:xfrm>
              <a:off x="0" y="-1"/>
              <a:ext cx="7195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rPr dirty="0">
                  <a:latin typeface="Helvetica Neue Regular" charset="0"/>
                </a:rPr>
                <a:t>Ta</a:t>
              </a:r>
            </a:p>
          </p:txBody>
        </p:sp>
      </p:grpSp>
      <p:sp>
        <p:nvSpPr>
          <p:cNvPr id="37" name="Shape 408"/>
          <p:cNvSpPr/>
          <p:nvPr/>
        </p:nvSpPr>
        <p:spPr>
          <a:xfrm>
            <a:off x="1662687" y="1222796"/>
            <a:ext cx="53340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/>
          </a:lstStyle>
          <a:p>
            <a:r>
              <a:rPr dirty="0">
                <a:latin typeface="Helvetica Neue Regular" charset="0"/>
              </a:rPr>
              <a:t>Tb</a:t>
            </a:r>
          </a:p>
        </p:txBody>
      </p:sp>
      <p:sp>
        <p:nvSpPr>
          <p:cNvPr id="38" name="Shape 409"/>
          <p:cNvSpPr/>
          <p:nvPr/>
        </p:nvSpPr>
        <p:spPr>
          <a:xfrm>
            <a:off x="3594506" y="2311037"/>
            <a:ext cx="5334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/>
          </a:lstStyle>
          <a:p>
            <a:r>
              <a:rPr dirty="0">
                <a:latin typeface="Helvetica Neue Regular" charset="0"/>
              </a:rPr>
              <a:t>Tc</a:t>
            </a:r>
          </a:p>
        </p:txBody>
      </p:sp>
      <p:sp>
        <p:nvSpPr>
          <p:cNvPr id="39" name="Shape 410"/>
          <p:cNvSpPr/>
          <p:nvPr/>
        </p:nvSpPr>
        <p:spPr>
          <a:xfrm>
            <a:off x="3437805" y="2994383"/>
            <a:ext cx="188875" cy="225974"/>
          </a:xfrm>
          <a:prstGeom prst="diamond">
            <a:avLst/>
          </a:prstGeom>
          <a:solidFill>
            <a:schemeClr val="accent1"/>
          </a:solidFill>
          <a:ln w="25400">
            <a:solidFill>
              <a:srgbClr val="B96228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latin typeface="Helvetica Neue Regular" charset="0"/>
            </a:endParaRPr>
          </a:p>
        </p:txBody>
      </p:sp>
      <p:sp>
        <p:nvSpPr>
          <p:cNvPr id="40" name="Shape 411"/>
          <p:cNvSpPr/>
          <p:nvPr/>
        </p:nvSpPr>
        <p:spPr>
          <a:xfrm>
            <a:off x="2284186" y="2382157"/>
            <a:ext cx="194811" cy="22860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accent2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grpSp>
        <p:nvGrpSpPr>
          <p:cNvPr id="41" name="Group 414"/>
          <p:cNvGrpSpPr/>
          <p:nvPr/>
        </p:nvGrpSpPr>
        <p:grpSpPr>
          <a:xfrm>
            <a:off x="769546" y="1796191"/>
            <a:ext cx="905041" cy="609601"/>
            <a:chOff x="0" y="0"/>
            <a:chExt cx="905040" cy="609600"/>
          </a:xfrm>
        </p:grpSpPr>
        <p:sp>
          <p:nvSpPr>
            <p:cNvPr id="42" name="Shape 412"/>
            <p:cNvSpPr/>
            <p:nvPr/>
          </p:nvSpPr>
          <p:spPr>
            <a:xfrm>
              <a:off x="-1" y="0"/>
              <a:ext cx="905042" cy="609600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B9622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dirty="0">
                <a:latin typeface="Helvetica Neue Regular" charset="0"/>
              </a:endParaRPr>
            </a:p>
          </p:txBody>
        </p:sp>
        <p:sp>
          <p:nvSpPr>
            <p:cNvPr id="43" name="Shape 413"/>
            <p:cNvSpPr/>
            <p:nvPr/>
          </p:nvSpPr>
          <p:spPr>
            <a:xfrm>
              <a:off x="132539" y="119379"/>
              <a:ext cx="63996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rPr dirty="0">
                  <a:latin typeface="Helvetica Neue Regular" charset="0"/>
                </a:rPr>
                <a:t>D1</a:t>
              </a:r>
            </a:p>
          </p:txBody>
        </p:sp>
      </p:grpSp>
      <p:sp>
        <p:nvSpPr>
          <p:cNvPr id="44" name="Shape 428"/>
          <p:cNvSpPr/>
          <p:nvPr/>
        </p:nvSpPr>
        <p:spPr>
          <a:xfrm>
            <a:off x="1632238" y="2240883"/>
            <a:ext cx="643811" cy="219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>
            <a:solidFill>
              <a:srgbClr val="FD8231"/>
            </a:solidFill>
            <a:tailEnd type="triangle"/>
          </a:ln>
        </p:spPr>
        <p:txBody>
          <a:bodyPr/>
          <a:lstStyle/>
          <a:p>
            <a:endParaRPr dirty="0">
              <a:latin typeface="Helvetica Neue Regular" charset="0"/>
            </a:endParaRPr>
          </a:p>
        </p:txBody>
      </p:sp>
      <p:sp>
        <p:nvSpPr>
          <p:cNvPr id="45" name="Shape 416"/>
          <p:cNvSpPr/>
          <p:nvPr/>
        </p:nvSpPr>
        <p:spPr>
          <a:xfrm>
            <a:off x="3921506" y="3668032"/>
            <a:ext cx="194811" cy="2286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B050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sp>
        <p:nvSpPr>
          <p:cNvPr id="46" name="Shape 417"/>
          <p:cNvSpPr/>
          <p:nvPr/>
        </p:nvSpPr>
        <p:spPr>
          <a:xfrm>
            <a:off x="3861206" y="2662517"/>
            <a:ext cx="194811" cy="228601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0000"/>
            </a:solidFill>
          </a:ln>
        </p:spPr>
        <p:txBody>
          <a:bodyPr lIns="45719" rIns="45719" anchor="ctr"/>
          <a:lstStyle/>
          <a:p>
            <a:pPr algn="ctr"/>
            <a:endParaRPr dirty="0">
              <a:latin typeface="Helvetica Neue Regular" charset="0"/>
            </a:endParaRPr>
          </a:p>
        </p:txBody>
      </p:sp>
      <p:grpSp>
        <p:nvGrpSpPr>
          <p:cNvPr id="47" name="Group 420"/>
          <p:cNvGrpSpPr/>
          <p:nvPr/>
        </p:nvGrpSpPr>
        <p:grpSpPr>
          <a:xfrm>
            <a:off x="2880479" y="4141552"/>
            <a:ext cx="905041" cy="609601"/>
            <a:chOff x="0" y="0"/>
            <a:chExt cx="905040" cy="609600"/>
          </a:xfrm>
        </p:grpSpPr>
        <p:sp>
          <p:nvSpPr>
            <p:cNvPr id="48" name="Shape 418"/>
            <p:cNvSpPr/>
            <p:nvPr/>
          </p:nvSpPr>
          <p:spPr>
            <a:xfrm>
              <a:off x="-1" y="0"/>
              <a:ext cx="905042" cy="609600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B9622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dirty="0">
                <a:latin typeface="Helvetica Neue Regular" charset="0"/>
              </a:endParaRPr>
            </a:p>
          </p:txBody>
        </p:sp>
        <p:sp>
          <p:nvSpPr>
            <p:cNvPr id="49" name="Shape 419"/>
            <p:cNvSpPr/>
            <p:nvPr/>
          </p:nvSpPr>
          <p:spPr>
            <a:xfrm>
              <a:off x="132539" y="119379"/>
              <a:ext cx="63996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rPr dirty="0">
                  <a:latin typeface="Helvetica Neue Regular" charset="0"/>
                </a:rPr>
                <a:t>D2</a:t>
              </a:r>
            </a:p>
          </p:txBody>
        </p:sp>
      </p:grpSp>
      <p:grpSp>
        <p:nvGrpSpPr>
          <p:cNvPr id="50" name="Group 423"/>
          <p:cNvGrpSpPr/>
          <p:nvPr/>
        </p:nvGrpSpPr>
        <p:grpSpPr>
          <a:xfrm>
            <a:off x="5150849" y="2472017"/>
            <a:ext cx="905041" cy="609601"/>
            <a:chOff x="0" y="0"/>
            <a:chExt cx="905040" cy="609600"/>
          </a:xfrm>
        </p:grpSpPr>
        <p:sp>
          <p:nvSpPr>
            <p:cNvPr id="51" name="Shape 421"/>
            <p:cNvSpPr/>
            <p:nvPr/>
          </p:nvSpPr>
          <p:spPr>
            <a:xfrm>
              <a:off x="-1" y="0"/>
              <a:ext cx="905042" cy="609600"/>
            </a:xfrm>
            <a:prstGeom prst="ellipse">
              <a:avLst/>
            </a:prstGeom>
            <a:solidFill>
              <a:srgbClr val="FFFFFF"/>
            </a:solidFill>
            <a:ln w="12700" cap="flat">
              <a:solidFill>
                <a:srgbClr val="B9622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dirty="0">
                <a:latin typeface="Helvetica Neue Regular" charset="0"/>
              </a:endParaRPr>
            </a:p>
          </p:txBody>
        </p:sp>
        <p:sp>
          <p:nvSpPr>
            <p:cNvPr id="52" name="Shape 422"/>
            <p:cNvSpPr/>
            <p:nvPr/>
          </p:nvSpPr>
          <p:spPr>
            <a:xfrm>
              <a:off x="132539" y="119379"/>
              <a:ext cx="63996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rPr dirty="0">
                  <a:latin typeface="Helvetica Neue Regular" charset="0"/>
                </a:rPr>
                <a:t>D3</a:t>
              </a:r>
            </a:p>
          </p:txBody>
        </p:sp>
      </p:grpSp>
      <p:sp>
        <p:nvSpPr>
          <p:cNvPr id="53" name="Shape 429"/>
          <p:cNvSpPr/>
          <p:nvPr/>
        </p:nvSpPr>
        <p:spPr>
          <a:xfrm>
            <a:off x="3652979" y="3900277"/>
            <a:ext cx="324698" cy="360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>
            <a:solidFill>
              <a:srgbClr val="FD8231"/>
            </a:solidFill>
            <a:tailEnd type="triangle"/>
          </a:ln>
        </p:spPr>
        <p:txBody>
          <a:bodyPr/>
          <a:lstStyle/>
          <a:p>
            <a:endParaRPr dirty="0">
              <a:latin typeface="Helvetica Neue Regular" charset="0"/>
            </a:endParaRPr>
          </a:p>
        </p:txBody>
      </p:sp>
      <p:sp>
        <p:nvSpPr>
          <p:cNvPr id="54" name="Shape 425"/>
          <p:cNvSpPr/>
          <p:nvPr/>
        </p:nvSpPr>
        <p:spPr>
          <a:xfrm flipH="1">
            <a:off x="4056015" y="2776818"/>
            <a:ext cx="1094835" cy="2"/>
          </a:xfrm>
          <a:prstGeom prst="line">
            <a:avLst/>
          </a:prstGeom>
          <a:ln>
            <a:solidFill>
              <a:srgbClr val="FD8231"/>
            </a:solidFill>
            <a:tailEnd type="triangle"/>
          </a:ln>
        </p:spPr>
        <p:txBody>
          <a:bodyPr lIns="45719" rIns="45719"/>
          <a:lstStyle/>
          <a:p>
            <a:endParaRPr dirty="0">
              <a:latin typeface="Helvetica Neue Regular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691820" y="1804630"/>
            <a:ext cx="1392359" cy="1394435"/>
          </a:xfrm>
          <a:prstGeom prst="ellipse">
            <a:avLst/>
          </a:prstGeom>
          <a:solidFill>
            <a:schemeClr val="accent2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807534" y="1600269"/>
            <a:ext cx="2200752" cy="2204033"/>
          </a:xfrm>
          <a:prstGeom prst="ellipse">
            <a:avLst/>
          </a:prstGeom>
          <a:solidFill>
            <a:srgbClr val="C00000">
              <a:alpha val="4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6147168" y="1036842"/>
                <a:ext cx="2646530" cy="14711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  <a:defRPr sz="1600"/>
                </a:pPr>
                <a:r>
                  <a:rPr lang="en-US" b="1" dirty="0" smtClean="0">
                    <a:latin typeface="Helvetica Neue Regular" charset="0"/>
                  </a:rPr>
                  <a:t>Main Idea: </a:t>
                </a:r>
              </a:p>
              <a:p>
                <a:pPr>
                  <a:lnSpc>
                    <a:spcPct val="80000"/>
                  </a:lnSpc>
                  <a:defRPr sz="1600"/>
                </a:pPr>
                <a:endParaRPr lang="en-US" b="1" dirty="0" smtClean="0">
                  <a:latin typeface="Helvetica Neue Regular" charset="0"/>
                </a:endParaRPr>
              </a:p>
              <a:p>
                <a:pPr>
                  <a:lnSpc>
                    <a:spcPct val="80000"/>
                  </a:lnSpc>
                  <a:defRPr sz="1600"/>
                </a:pPr>
                <a:r>
                  <a:rPr lang="en-US" dirty="0" smtClean="0">
                    <a:latin typeface="Helvetica Neue Regular" charset="0"/>
                  </a:rPr>
                  <a:t>The </a:t>
                </a:r>
                <a:r>
                  <a:rPr lang="en-US" dirty="0">
                    <a:latin typeface="Helvetica Neue Regular" charset="0"/>
                  </a:rPr>
                  <a:t>similarity is an aggregation over the distances </a:t>
                </a:r>
                <a:r>
                  <a:rPr lang="en-US" dirty="0" smtClean="0">
                    <a:latin typeface="Helvetica Neue Regular" charset="0"/>
                  </a:rPr>
                  <a:t>between document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>
                    <a:latin typeface="Helvetica Neue Regular" charset="0"/>
                  </a:rPr>
                  <a:t> </a:t>
                </a:r>
                <a:r>
                  <a:rPr lang="en-US" dirty="0">
                    <a:latin typeface="Helvetica Neue Regular" charset="0"/>
                  </a:rPr>
                  <a:t>and its </a:t>
                </a:r>
                <a:r>
                  <a:rPr lang="en-US" dirty="0" smtClean="0">
                    <a:latin typeface="Helvetica Neue Regular" charset="0"/>
                  </a:rPr>
                  <a:t>nearest query example </a:t>
                </a: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68" y="1036842"/>
                <a:ext cx="2646530" cy="1471172"/>
              </a:xfrm>
              <a:prstGeom prst="rect">
                <a:avLst/>
              </a:prstGeom>
              <a:blipFill rotWithShape="0">
                <a:blip r:embed="rId2"/>
                <a:stretch>
                  <a:fillRect l="-683" t="-3673" b="-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Oval 59"/>
          <p:cNvSpPr/>
          <p:nvPr/>
        </p:nvSpPr>
        <p:spPr>
          <a:xfrm>
            <a:off x="3148051" y="2928994"/>
            <a:ext cx="1685700" cy="1688213"/>
          </a:xfrm>
          <a:prstGeom prst="ellipse">
            <a:avLst/>
          </a:prstGeom>
          <a:solidFill>
            <a:schemeClr val="accent6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2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exploration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224" y="2976368"/>
            <a:ext cx="1868687" cy="124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6429" y="757476"/>
            <a:ext cx="2172281" cy="122291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630293" y="2071915"/>
            <a:ext cx="1944547" cy="3240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Visualization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5045" y="2328186"/>
            <a:ext cx="1944547" cy="64818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Cleaning and profiling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129" y="735446"/>
            <a:ext cx="1765805" cy="176580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646757" y="2570746"/>
            <a:ext cx="1944547" cy="3240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Analysis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08" y="705810"/>
            <a:ext cx="1582516" cy="15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8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Textual data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23450" y="986194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Relational databases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023450" y="2758497"/>
            <a:ext cx="5664639" cy="710795"/>
            <a:chOff x="1023451" y="2842281"/>
            <a:chExt cx="5664639" cy="710795"/>
          </a:xfrm>
        </p:grpSpPr>
        <p:sp>
          <p:nvSpPr>
            <p:cNvPr id="6" name="Rounded Rectangle 5"/>
            <p:cNvSpPr/>
            <p:nvPr/>
          </p:nvSpPr>
          <p:spPr>
            <a:xfrm>
              <a:off x="1023451" y="2842281"/>
              <a:ext cx="5664639" cy="71079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" charset="0"/>
                  <a:ea typeface="Helvetica Neue" charset="0"/>
                  <a:cs typeface="Helvetica Neue" charset="0"/>
                </a:rPr>
                <a:t>Graphs and networks</a:t>
              </a:r>
              <a:endParaRPr lang="en-US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143619" y="2939068"/>
              <a:ext cx="522817" cy="518708"/>
              <a:chOff x="2221864" y="-1094450"/>
              <a:chExt cx="983187" cy="98318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Rounded Rectangle 38"/>
              <p:cNvSpPr/>
              <p:nvPr/>
            </p:nvSpPr>
            <p:spPr>
              <a:xfrm>
                <a:off x="2221864" y="-1094450"/>
                <a:ext cx="983187" cy="98318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2633133" y="-660400"/>
                <a:ext cx="160867" cy="1608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2953408" y="-1007269"/>
                <a:ext cx="160867" cy="16086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988157" y="-499532"/>
                <a:ext cx="160867" cy="160867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19" name="Straight Arrow Connector 18"/>
              <p:cNvCxnSpPr>
                <a:stCxn id="14" idx="7"/>
                <a:endCxn id="16" idx="3"/>
              </p:cNvCxnSpPr>
              <p:nvPr/>
            </p:nvCxnSpPr>
            <p:spPr>
              <a:xfrm flipV="1">
                <a:off x="2770441" y="-869961"/>
                <a:ext cx="206525" cy="233120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4" idx="6"/>
                <a:endCxn id="17" idx="2"/>
              </p:cNvCxnSpPr>
              <p:nvPr/>
            </p:nvCxnSpPr>
            <p:spPr>
              <a:xfrm>
                <a:off x="2793999" y="-579966"/>
                <a:ext cx="194158" cy="160867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6" idx="4"/>
                <a:endCxn id="17" idx="0"/>
              </p:cNvCxnSpPr>
              <p:nvPr/>
            </p:nvCxnSpPr>
            <p:spPr>
              <a:xfrm>
                <a:off x="3033841" y="-846402"/>
                <a:ext cx="34749" cy="346870"/>
              </a:xfrm>
              <a:prstGeom prst="straightConnector1">
                <a:avLst/>
              </a:prstGeom>
              <a:ln w="6350" cmpd="sng">
                <a:solidFill>
                  <a:schemeClr val="tx1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Oval 25"/>
              <p:cNvSpPr/>
              <p:nvPr/>
            </p:nvSpPr>
            <p:spPr>
              <a:xfrm>
                <a:off x="2334984" y="-369507"/>
                <a:ext cx="160867" cy="16086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27" name="Straight Arrow Connector 26"/>
              <p:cNvCxnSpPr>
                <a:stCxn id="14" idx="3"/>
                <a:endCxn id="26" idx="0"/>
              </p:cNvCxnSpPr>
              <p:nvPr/>
            </p:nvCxnSpPr>
            <p:spPr>
              <a:xfrm flipH="1">
                <a:off x="2415418" y="-523091"/>
                <a:ext cx="241273" cy="15358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/>
              <p:cNvSpPr/>
              <p:nvPr/>
            </p:nvSpPr>
            <p:spPr>
              <a:xfrm>
                <a:off x="2358542" y="-998410"/>
                <a:ext cx="160867" cy="1608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cxnSp>
            <p:nvCxnSpPr>
              <p:cNvPr id="36" name="Straight Arrow Connector 35"/>
              <p:cNvCxnSpPr>
                <a:stCxn id="14" idx="1"/>
                <a:endCxn id="35" idx="5"/>
              </p:cNvCxnSpPr>
              <p:nvPr/>
            </p:nvCxnSpPr>
            <p:spPr>
              <a:xfrm flipH="1" flipV="1">
                <a:off x="2495851" y="-861101"/>
                <a:ext cx="160840" cy="224259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Machine learning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358" y="2821697"/>
            <a:ext cx="438296" cy="584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6815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47888" y="1419919"/>
            <a:ext cx="1933574" cy="6238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Arnold Schwarzenegger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47888" y="2893119"/>
            <a:ext cx="1933574" cy="6238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Terminator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43476" y="1419919"/>
            <a:ext cx="1933574" cy="6238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Person</a:t>
            </a:r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43476" y="2893119"/>
            <a:ext cx="1933574" cy="6238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Actor</a:t>
            </a:r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black">
          <a:xfrm>
            <a:off x="329184" y="235064"/>
            <a:ext cx="812323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GB" sz="4000" b="0" i="0" kern="1200" spc="-100">
                <a:solidFill>
                  <a:srgbClr val="5373CA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mtClean="0"/>
              <a:t>Graphs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4" idx="2"/>
            <a:endCxn id="8" idx="0"/>
          </p:cNvCxnSpPr>
          <p:nvPr/>
        </p:nvCxnSpPr>
        <p:spPr>
          <a:xfrm>
            <a:off x="3114675" y="2043807"/>
            <a:ext cx="0" cy="8493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92752" y="2031107"/>
            <a:ext cx="1868596" cy="8620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3"/>
            <a:endCxn id="9" idx="1"/>
          </p:cNvCxnSpPr>
          <p:nvPr/>
        </p:nvCxnSpPr>
        <p:spPr>
          <a:xfrm>
            <a:off x="4081462" y="1731863"/>
            <a:ext cx="862014" cy="0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0"/>
            <a:endCxn id="9" idx="2"/>
          </p:cNvCxnSpPr>
          <p:nvPr/>
        </p:nvCxnSpPr>
        <p:spPr>
          <a:xfrm flipV="1">
            <a:off x="5910263" y="2043807"/>
            <a:ext cx="0" cy="8493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074403" y="2238527"/>
            <a:ext cx="1156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err="1" smtClean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actedIN</a:t>
            </a:r>
            <a:endParaRPr lang="en-US" sz="1600" dirty="0" smtClean="0">
              <a:solidFill>
                <a:srgbClr val="00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63818" y="2274832"/>
            <a:ext cx="584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s 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48228" y="1362996"/>
            <a:ext cx="726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s 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75913" y="2274832"/>
            <a:ext cx="133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err="1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subClassOf</a:t>
            </a:r>
            <a:endParaRPr lang="en-US" sz="1600" dirty="0" smtClean="0">
              <a:solidFill>
                <a:srgbClr val="000000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979112" y="1096069"/>
            <a:ext cx="2369702" cy="2824576"/>
          </a:xfrm>
          <a:prstGeom prst="rect">
            <a:avLst/>
          </a:prstGeom>
          <a:noFill/>
          <a:ln w="47625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08972" y="1096069"/>
            <a:ext cx="2369702" cy="2824576"/>
          </a:xfrm>
          <a:prstGeom prst="rect">
            <a:avLst/>
          </a:prstGeom>
          <a:noFill/>
          <a:ln w="47625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47888" y="621198"/>
            <a:ext cx="185626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Fact Graph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20785" y="621198"/>
            <a:ext cx="185626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Ontology Tree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370845" y="3361324"/>
          <a:ext cx="1497186" cy="9206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593"/>
                <a:gridCol w="748593"/>
              </a:tblGrid>
              <a:tr h="30687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Release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1984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</a:tr>
              <a:tr h="30687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Budget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$6.4M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</a:tr>
              <a:tr h="30687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Length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1h 48m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36000" marR="36000" marT="36000" marB="3600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5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147888" y="1419919"/>
            <a:ext cx="1933574" cy="6238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Arnold Schwarzenegger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47888" y="2893119"/>
            <a:ext cx="1933574" cy="62388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Terminator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943476" y="1419919"/>
            <a:ext cx="1933574" cy="6238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Person</a:t>
            </a:r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943476" y="2893119"/>
            <a:ext cx="1933574" cy="6238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Actor</a:t>
            </a:r>
            <a:endParaRPr lang="en-US" sz="16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black">
          <a:xfrm>
            <a:off x="329184" y="235064"/>
            <a:ext cx="8123236" cy="43088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en-GB" sz="4000" b="0" i="0" kern="1200" spc="-100">
                <a:solidFill>
                  <a:srgbClr val="5373CA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mtClean="0"/>
              <a:t>Graphs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4" idx="2"/>
            <a:endCxn id="8" idx="0"/>
          </p:cNvCxnSpPr>
          <p:nvPr/>
        </p:nvCxnSpPr>
        <p:spPr>
          <a:xfrm>
            <a:off x="3114675" y="2043807"/>
            <a:ext cx="0" cy="8493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92752" y="2031107"/>
            <a:ext cx="1868596" cy="8620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4" idx="3"/>
            <a:endCxn id="9" idx="1"/>
          </p:cNvCxnSpPr>
          <p:nvPr/>
        </p:nvCxnSpPr>
        <p:spPr>
          <a:xfrm>
            <a:off x="4081462" y="1731863"/>
            <a:ext cx="862014" cy="0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0"/>
            <a:endCxn id="9" idx="2"/>
          </p:cNvCxnSpPr>
          <p:nvPr/>
        </p:nvCxnSpPr>
        <p:spPr>
          <a:xfrm flipV="1">
            <a:off x="5910263" y="2043807"/>
            <a:ext cx="0" cy="849312"/>
          </a:xfrm>
          <a:prstGeom prst="straightConnector1">
            <a:avLst/>
          </a:prstGeom>
          <a:ln w="25400" cmpd="sng">
            <a:solidFill>
              <a:schemeClr val="accent1">
                <a:lumMod val="50000"/>
              </a:schemeClr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979112" y="1096069"/>
            <a:ext cx="2369702" cy="2824576"/>
          </a:xfrm>
          <a:prstGeom prst="rect">
            <a:avLst/>
          </a:prstGeom>
          <a:noFill/>
          <a:ln w="47625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08972" y="1096069"/>
            <a:ext cx="2369702" cy="2824576"/>
          </a:xfrm>
          <a:prstGeom prst="rect">
            <a:avLst/>
          </a:prstGeom>
          <a:noFill/>
          <a:ln w="47625">
            <a:solidFill>
              <a:srgbClr val="00B05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25197" y="4118572"/>
            <a:ext cx="185626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Fact Graph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008259" y="4118572"/>
            <a:ext cx="1856265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Ontology Tree</a:t>
            </a:r>
          </a:p>
        </p:txBody>
      </p:sp>
      <p:sp>
        <p:nvSpPr>
          <p:cNvPr id="36" name="Folded Corner 35"/>
          <p:cNvSpPr/>
          <p:nvPr/>
        </p:nvSpPr>
        <p:spPr>
          <a:xfrm>
            <a:off x="695372" y="3068936"/>
            <a:ext cx="7900021" cy="1543274"/>
          </a:xfrm>
          <a:prstGeom prst="foldedCorner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 smtClean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b="1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subject,predicate,object</a:t>
            </a:r>
            <a:r>
              <a:rPr lang="en-US" b="1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algn="ctr">
              <a:lnSpc>
                <a:spcPct val="150000"/>
              </a:lnSpc>
            </a:pPr>
            <a:endParaRPr lang="en-US" sz="800" b="1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Arnold_Schwarzenegger,isA,Person</a:t>
            </a:r>
            <a:r>
              <a:rPr lang="en-US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(Actor, </a:t>
            </a:r>
            <a:r>
              <a:rPr lang="en-US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subClassOf</a:t>
            </a:r>
            <a:r>
              <a:rPr lang="en-US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Person)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Arnold_Schwarzenegger</a:t>
            </a:r>
            <a:r>
              <a:rPr lang="en-US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actedIn</a:t>
            </a:r>
            <a:r>
              <a:rPr lang="en-US" dirty="0" smtClean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, Terminator)</a:t>
            </a:r>
            <a:endParaRPr lang="en-US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algn="ctr">
              <a:lnSpc>
                <a:spcPct val="150000"/>
              </a:lnSpc>
            </a:pPr>
            <a:endParaRPr lang="en-US" dirty="0">
              <a:solidFill>
                <a:schemeClr val="tx1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5372" y="3068936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RDF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63818" y="2274832"/>
            <a:ext cx="584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s 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48228" y="1362996"/>
            <a:ext cx="726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i</a:t>
            </a:r>
            <a:r>
              <a:rPr lang="en-US" sz="16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s 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75913" y="2274832"/>
            <a:ext cx="133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err="1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subClassOf</a:t>
            </a:r>
            <a:endParaRPr lang="en-US" sz="1600" dirty="0" smtClean="0">
              <a:solidFill>
                <a:srgbClr val="000000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74403" y="2238527"/>
            <a:ext cx="1156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err="1" smtClean="0">
                <a:solidFill>
                  <a:srgbClr val="000000"/>
                </a:solidFill>
                <a:latin typeface="Georgia" charset="0"/>
                <a:ea typeface="Georgia" charset="0"/>
                <a:cs typeface="Georgia" charset="0"/>
              </a:rPr>
              <a:t>actedIN</a:t>
            </a:r>
            <a:endParaRPr lang="en-US" sz="1600" dirty="0" smtClean="0">
              <a:solidFill>
                <a:srgbClr val="000000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Exemplar Queries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907723" y="4735157"/>
            <a:ext cx="3304818" cy="267150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400175" y="995247"/>
                <a:ext cx="6343650" cy="3560248"/>
              </a:xfrm>
            </p:spPr>
            <p:txBody>
              <a:bodyPr/>
              <a:lstStyle/>
              <a:p>
                <a:r>
                  <a:rPr lang="it-IT" b="1" dirty="0" smtClean="0"/>
                  <a:t>Input</a:t>
                </a:r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rgbClr val="262626"/>
                        </a:solidFill>
                        <a:latin typeface="Cambria Math" charset="0"/>
                      </a:rPr>
                      <m:t>𝑄</m:t>
                    </m:r>
                    <m:r>
                      <a:rPr lang="it-IT" b="0" i="1" baseline="-25000" dirty="0" err="1" smtClean="0">
                        <a:solidFill>
                          <a:srgbClr val="262626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it-IT" b="0" dirty="0" smtClean="0">
                    <a:solidFill>
                      <a:srgbClr val="262626"/>
                    </a:solidFill>
                  </a:rPr>
                  <a:t>, an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example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i="1" dirty="0" err="1" smtClean="0">
                    <a:solidFill>
                      <a:srgbClr val="262626"/>
                    </a:solidFill>
                  </a:rPr>
                  <a:t>element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of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interest</a:t>
                </a:r>
                <a:endParaRPr lang="it-IT" b="0" dirty="0" smtClean="0">
                  <a:solidFill>
                    <a:srgbClr val="262626"/>
                  </a:solidFill>
                </a:endParaRPr>
              </a:p>
              <a:p>
                <a:r>
                  <a:rPr lang="it-IT" b="1" dirty="0" smtClean="0"/>
                  <a:t>Output</a:t>
                </a:r>
                <a:r>
                  <a:rPr lang="it-IT" dirty="0" smtClean="0"/>
                  <a:t>: 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set of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elements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in the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desired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result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set</a:t>
                </a:r>
              </a:p>
              <a:p>
                <a:endParaRPr lang="it-IT" dirty="0" smtClean="0"/>
              </a:p>
              <a:p>
                <a:endParaRPr lang="it-IT" dirty="0" smtClean="0"/>
              </a:p>
              <a:p>
                <a:r>
                  <a:rPr lang="it-IT" dirty="0" err="1" smtClean="0">
                    <a:solidFill>
                      <a:srgbClr val="C00000"/>
                    </a:solidFill>
                  </a:rPr>
                  <a:t>Exemplar</a:t>
                </a:r>
                <a:r>
                  <a:rPr lang="it-IT" dirty="0" smtClean="0">
                    <a:solidFill>
                      <a:srgbClr val="C00000"/>
                    </a:solidFill>
                  </a:rPr>
                  <a:t> Query Evaluation</a:t>
                </a:r>
              </a:p>
              <a:p>
                <a:pPr marL="214313" indent="-214313">
                  <a:buFont typeface="Arial"/>
                  <a:buChar char="•"/>
                </a:pPr>
                <a:r>
                  <a:rPr lang="en-US" dirty="0">
                    <a:solidFill>
                      <a:srgbClr val="262626"/>
                    </a:solidFill>
                  </a:rPr>
                  <a:t>e</a:t>
                </a:r>
                <a:r>
                  <a:rPr lang="it-IT" dirty="0" err="1" smtClean="0">
                    <a:solidFill>
                      <a:srgbClr val="262626"/>
                    </a:solidFill>
                  </a:rPr>
                  <a:t>valuate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rgbClr val="262626"/>
                        </a:solidFill>
                        <a:latin typeface="Cambria Math" charset="0"/>
                      </a:rPr>
                      <m:t>𝑄</m:t>
                    </m:r>
                    <m:r>
                      <a:rPr lang="it-IT" b="0" i="1" baseline="-25000" dirty="0" err="1" smtClean="0">
                        <a:solidFill>
                          <a:srgbClr val="262626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it-IT" b="0" dirty="0" smtClean="0">
                    <a:solidFill>
                      <a:srgbClr val="262626"/>
                    </a:solidFill>
                  </a:rPr>
                  <a:t> in a database D,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finding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a sample </a:t>
                </a:r>
                <a:r>
                  <a:rPr lang="it-IT" b="0" i="1" dirty="0" err="1" smtClean="0">
                    <a:solidFill>
                      <a:srgbClr val="262626"/>
                    </a:solidFill>
                  </a:rPr>
                  <a:t>S</a:t>
                </a:r>
                <a:endParaRPr lang="it-IT" dirty="0" smtClean="0">
                  <a:solidFill>
                    <a:srgbClr val="262626"/>
                  </a:solidFill>
                </a:endParaRPr>
              </a:p>
              <a:p>
                <a:pPr marL="214313" indent="-214313">
                  <a:buFont typeface="Arial"/>
                  <a:buChar char="•"/>
                </a:pPr>
                <a:r>
                  <a:rPr lang="it-IT" dirty="0" err="1" smtClean="0">
                    <a:solidFill>
                      <a:srgbClr val="262626"/>
                    </a:solidFill>
                  </a:rPr>
                  <a:t>find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the set of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elements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i="1" dirty="0">
                    <a:solidFill>
                      <a:srgbClr val="262626"/>
                    </a:solidFill>
                  </a:rPr>
                  <a:t>A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similar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to</a:t>
                </a:r>
                <a:r>
                  <a:rPr lang="it-IT" b="0" i="1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i="1" dirty="0" err="1">
                    <a:solidFill>
                      <a:srgbClr val="262626"/>
                    </a:solidFill>
                  </a:rPr>
                  <a:t>S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given</a:t>
                </a:r>
                <a:r>
                  <a:rPr lang="it-IT" b="0" dirty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a</a:t>
                </a:r>
                <a:r>
                  <a:rPr lang="it-IT" b="0" i="1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i="1" dirty="0" err="1" smtClean="0">
                    <a:solidFill>
                      <a:srgbClr val="262626"/>
                    </a:solidFill>
                  </a:rPr>
                  <a:t>similarity</a:t>
                </a:r>
                <a:r>
                  <a:rPr lang="it-IT" b="0" i="1" dirty="0" smtClean="0">
                    <a:solidFill>
                      <a:srgbClr val="262626"/>
                    </a:solidFill>
                  </a:rPr>
                  <a:t> relation</a:t>
                </a:r>
              </a:p>
            </p:txBody>
          </p:sp>
        </mc:Choice>
        <mc:Fallback xmlns="">
          <p:sp>
            <p:nvSpPr>
              <p:cNvPr id="8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400175" y="995247"/>
                <a:ext cx="6343650" cy="3560248"/>
              </a:xfrm>
              <a:blipFill rotWithShape="0">
                <a:blip r:embed="rId3"/>
                <a:stretch>
                  <a:fillRect l="-2308" t="-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651321" y="983664"/>
            <a:ext cx="2247581" cy="1302921"/>
          </a:xfrm>
          <a:prstGeom prst="rect">
            <a:avLst/>
          </a:prstGeom>
          <a:noFill/>
          <a:ln w="25400">
            <a:solidFill>
              <a:srgbClr val="5373CA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Nodes/Entities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Edges/Facts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Structures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0461" y="271705"/>
            <a:ext cx="1946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pt-BR" sz="1600" dirty="0" err="1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Mottin</a:t>
            </a:r>
            <a:r>
              <a:rPr lang="pt-BR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pt-BR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2014]</a:t>
            </a:r>
            <a:endParaRPr lang="en-US" sz="16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1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Exemplar Queries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808288" y="4735156"/>
            <a:ext cx="3185535" cy="294044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3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400175" y="995247"/>
                <a:ext cx="6343650" cy="3560248"/>
              </a:xfrm>
            </p:spPr>
            <p:txBody>
              <a:bodyPr/>
              <a:lstStyle/>
              <a:p>
                <a:r>
                  <a:rPr lang="it-IT" b="1" dirty="0" smtClean="0"/>
                  <a:t>Input</a:t>
                </a:r>
                <a:r>
                  <a:rPr lang="it-IT" dirty="0" smtClean="0"/>
                  <a:t>: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rgbClr val="262626"/>
                        </a:solidFill>
                        <a:latin typeface="Cambria Math" charset="0"/>
                      </a:rPr>
                      <m:t>𝑄</m:t>
                    </m:r>
                    <m:r>
                      <a:rPr lang="it-IT" b="0" i="1" baseline="-25000" dirty="0" err="1" smtClean="0">
                        <a:solidFill>
                          <a:srgbClr val="262626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it-IT" b="0" dirty="0" smtClean="0">
                    <a:solidFill>
                      <a:srgbClr val="262626"/>
                    </a:solidFill>
                  </a:rPr>
                  <a:t>, an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example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i="1" dirty="0" err="1">
                    <a:solidFill>
                      <a:srgbClr val="262626"/>
                    </a:solidFill>
                  </a:rPr>
                  <a:t>element</a:t>
                </a:r>
                <a:r>
                  <a:rPr lang="it-IT" b="0" dirty="0">
                    <a:solidFill>
                      <a:srgbClr val="262626"/>
                    </a:solidFill>
                  </a:rPr>
                  <a:t> of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interest</a:t>
                </a:r>
                <a:endParaRPr lang="it-IT" b="0" dirty="0" smtClean="0">
                  <a:solidFill>
                    <a:srgbClr val="262626"/>
                  </a:solidFill>
                </a:endParaRPr>
              </a:p>
              <a:p>
                <a:r>
                  <a:rPr lang="it-IT" b="1" dirty="0" smtClean="0"/>
                  <a:t>Output</a:t>
                </a:r>
                <a:r>
                  <a:rPr lang="it-IT" dirty="0" smtClean="0"/>
                  <a:t>: 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set of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elements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in the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desired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result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set</a:t>
                </a:r>
              </a:p>
              <a:p>
                <a:endParaRPr lang="it-IT" dirty="0" smtClean="0"/>
              </a:p>
              <a:p>
                <a:endParaRPr lang="it-IT" dirty="0" smtClean="0"/>
              </a:p>
              <a:p>
                <a:r>
                  <a:rPr lang="it-IT" dirty="0" err="1" smtClean="0">
                    <a:solidFill>
                      <a:srgbClr val="C00000"/>
                    </a:solidFill>
                  </a:rPr>
                  <a:t>Exemplar</a:t>
                </a:r>
                <a:r>
                  <a:rPr lang="it-IT" dirty="0" smtClean="0">
                    <a:solidFill>
                      <a:srgbClr val="C00000"/>
                    </a:solidFill>
                  </a:rPr>
                  <a:t> Query Evaluation</a:t>
                </a:r>
              </a:p>
              <a:p>
                <a:pPr marL="214313" indent="-214313">
                  <a:buFont typeface="Arial"/>
                  <a:buChar char="•"/>
                </a:pPr>
                <a:r>
                  <a:rPr lang="en-US" dirty="0">
                    <a:solidFill>
                      <a:srgbClr val="262626"/>
                    </a:solidFill>
                  </a:rPr>
                  <a:t>e</a:t>
                </a:r>
                <a:r>
                  <a:rPr lang="it-IT" dirty="0" err="1" smtClean="0">
                    <a:solidFill>
                      <a:srgbClr val="262626"/>
                    </a:solidFill>
                  </a:rPr>
                  <a:t>valuate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rgbClr val="262626"/>
                        </a:solidFill>
                        <a:latin typeface="Cambria Math" charset="0"/>
                      </a:rPr>
                      <m:t>𝑄</m:t>
                    </m:r>
                    <m:r>
                      <a:rPr lang="it-IT" b="0" i="1" baseline="-25000" dirty="0" err="1" smtClean="0">
                        <a:solidFill>
                          <a:srgbClr val="262626"/>
                        </a:solidFill>
                        <a:latin typeface="Cambria Math" charset="0"/>
                      </a:rPr>
                      <m:t>𝑒</m:t>
                    </m:r>
                  </m:oMath>
                </a14:m>
                <a:r>
                  <a:rPr lang="it-IT" b="0" dirty="0" smtClean="0">
                    <a:solidFill>
                      <a:srgbClr val="262626"/>
                    </a:solidFill>
                  </a:rPr>
                  <a:t> in a database D,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finding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a sample </a:t>
                </a:r>
                <a:r>
                  <a:rPr lang="it-IT" b="0" i="1" dirty="0" err="1" smtClean="0">
                    <a:solidFill>
                      <a:srgbClr val="262626"/>
                    </a:solidFill>
                  </a:rPr>
                  <a:t>S</a:t>
                </a:r>
                <a:endParaRPr lang="it-IT" dirty="0" smtClean="0">
                  <a:solidFill>
                    <a:srgbClr val="262626"/>
                  </a:solidFill>
                </a:endParaRPr>
              </a:p>
              <a:p>
                <a:pPr marL="214313" indent="-214313">
                  <a:buFont typeface="Arial"/>
                  <a:buChar char="•"/>
                </a:pPr>
                <a:r>
                  <a:rPr lang="it-IT" dirty="0" err="1" smtClean="0">
                    <a:solidFill>
                      <a:srgbClr val="262626"/>
                    </a:solidFill>
                  </a:rPr>
                  <a:t>find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the set of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elements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i="1" dirty="0">
                    <a:solidFill>
                      <a:srgbClr val="262626"/>
                    </a:solidFill>
                  </a:rPr>
                  <a:t>A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u="sng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similar</a:t>
                </a:r>
                <a:r>
                  <a:rPr lang="it-IT" b="0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to</a:t>
                </a:r>
                <a:r>
                  <a:rPr lang="it-IT" b="0" i="1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i="1" dirty="0" err="1">
                    <a:solidFill>
                      <a:srgbClr val="262626"/>
                    </a:solidFill>
                  </a:rPr>
                  <a:t>S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given</a:t>
                </a:r>
                <a:r>
                  <a:rPr lang="it-IT" b="0" dirty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a</a:t>
                </a:r>
                <a:r>
                  <a:rPr lang="it-IT" b="0" i="1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i="1" dirty="0" err="1" smtClean="0">
                    <a:solidFill>
                      <a:srgbClr val="262626"/>
                    </a:solidFill>
                  </a:rPr>
                  <a:t>similarity</a:t>
                </a:r>
                <a:r>
                  <a:rPr lang="it-IT" b="0" i="1" dirty="0" smtClean="0">
                    <a:solidFill>
                      <a:srgbClr val="262626"/>
                    </a:solidFill>
                  </a:rPr>
                  <a:t> relation</a:t>
                </a:r>
              </a:p>
              <a:p>
                <a:pPr marL="214313" indent="-214313">
                  <a:buFont typeface="Arial"/>
                  <a:buChar char="•"/>
                </a:pPr>
                <a:r>
                  <a:rPr lang="it-IT" dirty="0" smtClean="0"/>
                  <a:t>[OPTIONAL]</a:t>
                </a:r>
                <a:r>
                  <a:rPr lang="it-IT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return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only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the subset A</a:t>
                </a:r>
                <a:r>
                  <a:rPr lang="it-IT" b="0" baseline="30000" dirty="0" smtClean="0">
                    <a:solidFill>
                      <a:srgbClr val="262626"/>
                    </a:solidFill>
                  </a:rPr>
                  <a:t>R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</a:t>
                </a:r>
                <a:r>
                  <a:rPr lang="it-IT" b="0" dirty="0" err="1" smtClean="0">
                    <a:solidFill>
                      <a:srgbClr val="262626"/>
                    </a:solidFill>
                  </a:rPr>
                  <a:t>that</a:t>
                </a:r>
                <a:r>
                  <a:rPr lang="it-IT" b="0" dirty="0" smtClean="0">
                    <a:solidFill>
                      <a:srgbClr val="262626"/>
                    </a:solidFill>
                  </a:rPr>
                  <a:t> are </a:t>
                </a:r>
                <a:r>
                  <a:rPr lang="it-IT" u="sng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relevant</a:t>
                </a:r>
                <a:endParaRPr lang="it-IT" u="sng" baseline="30000" dirty="0" smtClean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400175" y="995247"/>
                <a:ext cx="6343650" cy="3560248"/>
              </a:xfrm>
              <a:blipFill rotWithShape="0">
                <a:blip r:embed="rId3"/>
                <a:stretch>
                  <a:fillRect l="-2308" t="-2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7140461" y="271705"/>
            <a:ext cx="2004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pt-BR" sz="1600" dirty="0" err="1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Mottin</a:t>
            </a:r>
            <a:r>
              <a:rPr lang="pt-BR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pt-BR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2014]</a:t>
            </a:r>
            <a:endParaRPr lang="en-US" sz="16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1321" y="983664"/>
            <a:ext cx="2247581" cy="1302921"/>
          </a:xfrm>
          <a:prstGeom prst="rect">
            <a:avLst/>
          </a:prstGeom>
          <a:noFill/>
          <a:ln w="25400">
            <a:solidFill>
              <a:srgbClr val="5373CA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Nodes/Entities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Edges/Facts</a:t>
            </a:r>
          </a:p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2400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611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33926" y="1926268"/>
            <a:ext cx="1858749" cy="1957712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700000" y="1924605"/>
            <a:ext cx="1872000" cy="1957712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69388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62472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707563" y="555625"/>
            <a:ext cx="1469749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sz="24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922963" y="569953"/>
            <a:ext cx="1875943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Structures</a:t>
            </a:r>
            <a:endParaRPr lang="en-US" sz="28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3927" y="1909439"/>
            <a:ext cx="1858748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Connectivity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00000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Properties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59667" y="1909439"/>
            <a:ext cx="1874805" cy="63117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(Edge-)Labels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26048" y="2641349"/>
            <a:ext cx="156164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Search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Metzger’13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, 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Sobczak’15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6602" y="3289728"/>
            <a:ext cx="157607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Clusters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 [Perozzi’14</a:t>
            </a:r>
            <a:r>
              <a:rPr lang="en-US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8577" y="2658183"/>
            <a:ext cx="2008883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000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Mediator Nodes</a:t>
            </a:r>
          </a:p>
          <a:p>
            <a:r>
              <a:rPr lang="en-US" sz="2000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sz="2000" b="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Ruchansky’15</a:t>
            </a:r>
            <a:r>
              <a:rPr lang="en-US" sz="2000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871616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Queries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5" name="Elbow Connector 24"/>
          <p:cNvCxnSpPr>
            <a:stCxn id="15" idx="2"/>
            <a:endCxn id="17" idx="0"/>
          </p:cNvCxnSpPr>
          <p:nvPr/>
        </p:nvCxnSpPr>
        <p:spPr>
          <a:xfrm rot="5400000">
            <a:off x="1547600" y="1014601"/>
            <a:ext cx="610540" cy="1179137"/>
          </a:xfrm>
          <a:prstGeom prst="bentConnector3">
            <a:avLst/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48961" y="3289728"/>
            <a:ext cx="135325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SPARQL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pt-B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Arenas’16</a:t>
            </a:r>
            <a:r>
              <a:rPr lang="pt-B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1616" y="2652714"/>
            <a:ext cx="15039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Path Queries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Bonifati’15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2433" y="2698694"/>
            <a:ext cx="158088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Tuples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Jayaram’15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7300" y="3297903"/>
            <a:ext cx="194636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Graph Structures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is-I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Mottin’14]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31" name="Elbow Connector 30"/>
          <p:cNvCxnSpPr>
            <a:stCxn id="15" idx="2"/>
            <a:endCxn id="18" idx="0"/>
          </p:cNvCxnSpPr>
          <p:nvPr/>
        </p:nvCxnSpPr>
        <p:spPr>
          <a:xfrm rot="16200000" flipH="1">
            <a:off x="2733949" y="1007388"/>
            <a:ext cx="610540" cy="119356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6" idx="2"/>
            <a:endCxn id="23" idx="0"/>
          </p:cNvCxnSpPr>
          <p:nvPr/>
        </p:nvCxnSpPr>
        <p:spPr>
          <a:xfrm rot="5400000">
            <a:off x="6036170" y="1084674"/>
            <a:ext cx="596212" cy="1053319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6" idx="2"/>
            <a:endCxn id="19" idx="0"/>
          </p:cNvCxnSpPr>
          <p:nvPr/>
        </p:nvCxnSpPr>
        <p:spPr>
          <a:xfrm rot="16200000" flipH="1">
            <a:off x="7080896" y="1093265"/>
            <a:ext cx="596212" cy="1036135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06871" y="152169"/>
            <a:ext cx="1947969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SIMILARITY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45505" y="3973572"/>
            <a:ext cx="5259773" cy="369332"/>
          </a:xfrm>
          <a:prstGeom prst="rect">
            <a:avLst/>
          </a:prstGeom>
          <a:noFill/>
          <a:ln w="38100">
            <a:solidFill>
              <a:srgbClr val="F6A800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CHALLENGE: DISCOVER USER PREFERENCE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48151" y="3228856"/>
            <a:ext cx="1684187" cy="55123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6A8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577557" y="2547298"/>
            <a:ext cx="1684187" cy="793529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6A8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707790" y="2547298"/>
            <a:ext cx="1684187" cy="64383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6A8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72975" y="3176108"/>
            <a:ext cx="1428668" cy="64383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6A8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868735" y="2583106"/>
            <a:ext cx="1729603" cy="64383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6A8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93526" y="4366934"/>
            <a:ext cx="3951723" cy="369332"/>
          </a:xfrm>
          <a:prstGeom prst="rect">
            <a:avLst/>
          </a:prstGeom>
          <a:noFill/>
          <a:ln w="38100">
            <a:noFill/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CHALLENGE: EFFICIENT SEARCH</a:t>
            </a:r>
          </a:p>
        </p:txBody>
      </p:sp>
    </p:spTree>
    <p:extLst>
      <p:ext uri="{BB962C8B-B14F-4D97-AF65-F5344CB8AC3E}">
        <p14:creationId xmlns:p14="http://schemas.microsoft.com/office/powerpoint/2010/main" val="54670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6" grpId="0" animBg="1"/>
      <p:bldP spid="32" grpId="0" animBg="1"/>
      <p:bldP spid="39" grpId="0" animBg="1"/>
      <p:bldP spid="40" grpId="0" animBg="1"/>
      <p:bldP spid="4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Minimum Wiener Connector Problem 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98" y="882001"/>
            <a:ext cx="4884464" cy="1814627"/>
          </a:xfrm>
        </p:spPr>
        <p:txBody>
          <a:bodyPr/>
          <a:lstStyle/>
          <a:p>
            <a:r>
              <a:rPr lang="en-US" sz="1600" dirty="0" smtClean="0"/>
              <a:t>Model:        </a:t>
            </a:r>
            <a:r>
              <a:rPr lang="en-US" sz="1600" dirty="0" smtClean="0">
                <a:solidFill>
                  <a:schemeClr val="tx1"/>
                </a:solidFill>
              </a:rPr>
              <a:t>Unlabeled Undirected Graph</a:t>
            </a:r>
          </a:p>
          <a:p>
            <a:r>
              <a:rPr lang="en-US" sz="1600" dirty="0" smtClean="0"/>
              <a:t>Query:         </a:t>
            </a:r>
            <a:r>
              <a:rPr lang="en-US" sz="1600" b="0" dirty="0" smtClean="0">
                <a:solidFill>
                  <a:schemeClr val="tx1"/>
                </a:solidFill>
              </a:rPr>
              <a:t>A set of </a:t>
            </a:r>
            <a:r>
              <a:rPr lang="en-US" sz="1600" dirty="0" smtClean="0">
                <a:solidFill>
                  <a:schemeClr val="tx1"/>
                </a:solidFill>
              </a:rPr>
              <a:t>Nodes </a:t>
            </a:r>
            <a:r>
              <a:rPr lang="en-US" sz="2000" dirty="0" smtClean="0">
                <a:solidFill>
                  <a:schemeClr val="tx1"/>
                </a:solidFill>
              </a:rPr>
              <a:t>Q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/>
              <a:t>Similarity:   </a:t>
            </a:r>
            <a:r>
              <a:rPr lang="en-US" sz="1600" b="0" dirty="0" smtClean="0">
                <a:solidFill>
                  <a:schemeClr val="tx1"/>
                </a:solidFill>
              </a:rPr>
              <a:t>Shortest-Path </a:t>
            </a:r>
            <a:r>
              <a:rPr lang="en-US" sz="1600" dirty="0" smtClean="0">
                <a:solidFill>
                  <a:schemeClr val="tx1"/>
                </a:solidFill>
              </a:rPr>
              <a:t>distance</a:t>
            </a:r>
          </a:p>
          <a:p>
            <a:endParaRPr lang="en-US" sz="700" dirty="0" smtClean="0">
              <a:solidFill>
                <a:schemeClr val="tx1"/>
              </a:solidFill>
            </a:endParaRPr>
          </a:p>
          <a:p>
            <a:pPr>
              <a:lnSpc>
                <a:spcPts val="1880"/>
              </a:lnSpc>
            </a:pPr>
            <a:r>
              <a:rPr lang="en-US" sz="1600" dirty="0" smtClean="0"/>
              <a:t>Output:       </a:t>
            </a:r>
            <a:r>
              <a:rPr lang="en-US" sz="1600" b="0" dirty="0" smtClean="0">
                <a:solidFill>
                  <a:schemeClr val="tx1"/>
                </a:solidFill>
              </a:rPr>
              <a:t>A Set of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u="sng" dirty="0" smtClean="0">
                <a:solidFill>
                  <a:schemeClr val="tx1"/>
                </a:solidFill>
              </a:rPr>
              <a:t>Connector Nodes</a:t>
            </a:r>
            <a:r>
              <a:rPr lang="en-US" sz="2000" dirty="0" smtClean="0">
                <a:solidFill>
                  <a:schemeClr val="tx1"/>
                </a:solidFill>
              </a:rPr>
              <a:t> H </a:t>
            </a:r>
          </a:p>
          <a:p>
            <a:pPr>
              <a:lnSpc>
                <a:spcPts val="1880"/>
              </a:lnSpc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               </a:t>
            </a:r>
            <a:r>
              <a:rPr lang="en-US" sz="1600" dirty="0" smtClean="0">
                <a:solidFill>
                  <a:schemeClr val="tx1"/>
                </a:solidFill>
              </a:rPr>
              <a:t>“</a:t>
            </a:r>
            <a:r>
              <a:rPr lang="en-US" sz="1600" i="1" dirty="0" smtClean="0">
                <a:solidFill>
                  <a:schemeClr val="tx1"/>
                </a:solidFill>
              </a:rPr>
              <a:t>explains</a:t>
            </a:r>
            <a:r>
              <a:rPr lang="en-US" sz="1600" dirty="0" smtClean="0">
                <a:solidFill>
                  <a:schemeClr val="tx1"/>
                </a:solidFill>
              </a:rPr>
              <a:t>” </a:t>
            </a:r>
            <a:r>
              <a:rPr lang="en-US" sz="1600" b="0" dirty="0">
                <a:solidFill>
                  <a:schemeClr val="tx1"/>
                </a:solidFill>
              </a:rPr>
              <a:t>connections </a:t>
            </a:r>
            <a:r>
              <a:rPr lang="en-US" sz="1600" b="0" dirty="0" smtClean="0">
                <a:solidFill>
                  <a:schemeClr val="tx1"/>
                </a:solidFill>
              </a:rPr>
              <a:t>in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Q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u="sng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285096"/>
                </a:solidFill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</a:rPr>
              <a:t>Ruchansky</a:t>
            </a:r>
            <a:r>
              <a:rPr lang="en-US" sz="1400" dirty="0" smtClean="0">
                <a:solidFill>
                  <a:srgbClr val="285096"/>
                </a:solidFill>
              </a:rPr>
              <a:t>,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283024" y="2536913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515664" y="1991965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16" name="Straight Connector 15"/>
          <p:cNvCxnSpPr>
            <a:stCxn id="32" idx="3"/>
            <a:endCxn id="30" idx="0"/>
          </p:cNvCxnSpPr>
          <p:nvPr/>
        </p:nvCxnSpPr>
        <p:spPr>
          <a:xfrm flipH="1">
            <a:off x="5983083" y="1206084"/>
            <a:ext cx="208468" cy="78588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353664" y="905808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91664" y="2615628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929270" y="1806596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67827" y="1067808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679746" y="801001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36" name="Straight Connector 35"/>
          <p:cNvCxnSpPr>
            <a:stCxn id="13" idx="1"/>
            <a:endCxn id="30" idx="4"/>
          </p:cNvCxnSpPr>
          <p:nvPr/>
        </p:nvCxnSpPr>
        <p:spPr>
          <a:xfrm flipH="1" flipV="1">
            <a:off x="5983083" y="2189965"/>
            <a:ext cx="323665" cy="37067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2" idx="2"/>
            <a:endCxn id="13" idx="6"/>
          </p:cNvCxnSpPr>
          <p:nvPr/>
        </p:nvCxnSpPr>
        <p:spPr>
          <a:xfrm flipH="1" flipV="1">
            <a:off x="6445024" y="2617913"/>
            <a:ext cx="746640" cy="7871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3" idx="2"/>
            <a:endCxn id="32" idx="7"/>
          </p:cNvCxnSpPr>
          <p:nvPr/>
        </p:nvCxnSpPr>
        <p:spPr>
          <a:xfrm flipH="1">
            <a:off x="6306103" y="882001"/>
            <a:ext cx="373643" cy="20953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18" idx="2"/>
            <a:endCxn id="33" idx="6"/>
          </p:cNvCxnSpPr>
          <p:nvPr/>
        </p:nvCxnSpPr>
        <p:spPr>
          <a:xfrm flipH="1" flipV="1">
            <a:off x="6841746" y="882001"/>
            <a:ext cx="511918" cy="10480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7067546" y="1079683"/>
            <a:ext cx="367118" cy="731776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23" idx="5"/>
            <a:endCxn id="15" idx="2"/>
          </p:cNvCxnSpPr>
          <p:nvPr/>
        </p:nvCxnSpPr>
        <p:spPr>
          <a:xfrm>
            <a:off x="7067546" y="1944872"/>
            <a:ext cx="448118" cy="128093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30" idx="6"/>
            <a:endCxn id="23" idx="2"/>
          </p:cNvCxnSpPr>
          <p:nvPr/>
        </p:nvCxnSpPr>
        <p:spPr>
          <a:xfrm flipV="1">
            <a:off x="6082083" y="1887596"/>
            <a:ext cx="847187" cy="203369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22" idx="0"/>
            <a:endCxn id="23" idx="4"/>
          </p:cNvCxnSpPr>
          <p:nvPr/>
        </p:nvCxnSpPr>
        <p:spPr>
          <a:xfrm flipH="1" flipV="1">
            <a:off x="7010270" y="1968596"/>
            <a:ext cx="262394" cy="64703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8385185" y="1796417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71" name="Straight Connector 70"/>
          <p:cNvCxnSpPr>
            <a:stCxn id="66" idx="3"/>
            <a:endCxn id="15" idx="0"/>
          </p:cNvCxnSpPr>
          <p:nvPr/>
        </p:nvCxnSpPr>
        <p:spPr>
          <a:xfrm flipH="1">
            <a:off x="7596664" y="1435995"/>
            <a:ext cx="523715" cy="555970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70" idx="2"/>
            <a:endCxn id="15" idx="5"/>
          </p:cNvCxnSpPr>
          <p:nvPr/>
        </p:nvCxnSpPr>
        <p:spPr>
          <a:xfrm flipH="1" flipV="1">
            <a:off x="7653940" y="2130241"/>
            <a:ext cx="723388" cy="20980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67" idx="0"/>
            <a:endCxn id="66" idx="5"/>
          </p:cNvCxnSpPr>
          <p:nvPr/>
        </p:nvCxnSpPr>
        <p:spPr>
          <a:xfrm flipH="1" flipV="1">
            <a:off x="8260387" y="1435995"/>
            <a:ext cx="205798" cy="36042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67" idx="2"/>
            <a:endCxn id="15" idx="6"/>
          </p:cNvCxnSpPr>
          <p:nvPr/>
        </p:nvCxnSpPr>
        <p:spPr>
          <a:xfrm flipH="1">
            <a:off x="7677664" y="1877417"/>
            <a:ext cx="707521" cy="195548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70" idx="3"/>
            <a:endCxn id="22" idx="6"/>
          </p:cNvCxnSpPr>
          <p:nvPr/>
        </p:nvCxnSpPr>
        <p:spPr>
          <a:xfrm flipH="1">
            <a:off x="7353664" y="2410052"/>
            <a:ext cx="1052660" cy="286576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23" idx="5"/>
          </p:cNvCxnSpPr>
          <p:nvPr/>
        </p:nvCxnSpPr>
        <p:spPr>
          <a:xfrm>
            <a:off x="7067546" y="1944872"/>
            <a:ext cx="459114" cy="129665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endCxn id="23" idx="2"/>
          </p:cNvCxnSpPr>
          <p:nvPr/>
        </p:nvCxnSpPr>
        <p:spPr>
          <a:xfrm flipV="1">
            <a:off x="6093079" y="1887596"/>
            <a:ext cx="836191" cy="204942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7599278" y="1445251"/>
            <a:ext cx="523715" cy="555970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 flipV="1">
            <a:off x="7664936" y="2131813"/>
            <a:ext cx="723388" cy="209807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7479524" y="1965253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84083" y="1991965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8377328" y="2241048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97" name="Rounded Rectangle 96"/>
          <p:cNvSpPr/>
          <p:nvPr/>
        </p:nvSpPr>
        <p:spPr>
          <a:xfrm>
            <a:off x="6167827" y="2952003"/>
            <a:ext cx="2617398" cy="67771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</a:t>
            </a:r>
            <a:r>
              <a:rPr lang="en-US" sz="1600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Infected Patients </a:t>
            </a:r>
            <a:endParaRPr lang="en-US" sz="1600" dirty="0" smtClean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 </a:t>
            </a:r>
            <a:r>
              <a:rPr lang="en-US" sz="1600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Culprit/Other Infected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6167827" y="3713002"/>
            <a:ext cx="2633273" cy="73630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</a:t>
            </a:r>
            <a:r>
              <a:rPr lang="en-US" sz="1600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Target Audience</a:t>
            </a:r>
            <a:r>
              <a:rPr lang="en-US" sz="2000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endParaRPr lang="en-US" sz="2000" dirty="0" smtClean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 </a:t>
            </a:r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 Influencers</a:t>
            </a:r>
            <a:endParaRPr lang="en-US" sz="16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cxnSp>
        <p:nvCxnSpPr>
          <p:cNvPr id="99" name="Straight Connector 98"/>
          <p:cNvCxnSpPr>
            <a:stCxn id="66" idx="1"/>
            <a:endCxn id="18" idx="5"/>
          </p:cNvCxnSpPr>
          <p:nvPr/>
        </p:nvCxnSpPr>
        <p:spPr>
          <a:xfrm flipH="1" flipV="1">
            <a:off x="7491940" y="1044084"/>
            <a:ext cx="628439" cy="251903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66" idx="2"/>
            <a:endCxn id="23" idx="6"/>
          </p:cNvCxnSpPr>
          <p:nvPr/>
        </p:nvCxnSpPr>
        <p:spPr>
          <a:xfrm flipH="1">
            <a:off x="7091270" y="1365991"/>
            <a:ext cx="1000113" cy="52160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66" idx="2"/>
            <a:endCxn id="23" idx="6"/>
          </p:cNvCxnSpPr>
          <p:nvPr/>
        </p:nvCxnSpPr>
        <p:spPr>
          <a:xfrm flipH="1">
            <a:off x="7091270" y="1365991"/>
            <a:ext cx="1000113" cy="521605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8091383" y="1266991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79193" y="3814127"/>
            <a:ext cx="5074090" cy="746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Similar to a Steiner-Tree but</a:t>
            </a:r>
            <a:r>
              <a:rPr lang="is-IS" sz="16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algn="ctr"/>
            <a:r>
              <a:rPr lang="is-IS" sz="1600" b="1" u="sng" dirty="0" smtClean="0">
                <a:latin typeface="Helvetica Neue" charset="0"/>
                <a:ea typeface="Helvetica Neue" charset="0"/>
                <a:cs typeface="Helvetica Neue" charset="0"/>
              </a:rPr>
              <a:t>overall pairwise distances</a:t>
            </a:r>
            <a:r>
              <a:rPr lang="is-IS" sz="1600" dirty="0" smtClean="0">
                <a:latin typeface="Helvetica Neue" charset="0"/>
                <a:ea typeface="Helvetica Neue" charset="0"/>
                <a:cs typeface="Helvetica Neue" charset="0"/>
              </a:rPr>
              <a:t> are optimized</a:t>
            </a:r>
            <a:endParaRPr lang="en-US" sz="16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3119" y="2751138"/>
            <a:ext cx="3354243" cy="10084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Connectors:</a:t>
            </a:r>
          </a:p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Nodes with </a:t>
            </a:r>
            <a:r>
              <a:rPr lang="en-US" b="1" u="sng" dirty="0" smtClean="0">
                <a:latin typeface="Helvetica Neue" charset="0"/>
                <a:ea typeface="Helvetica Neue" charset="0"/>
                <a:cs typeface="Helvetica Neue" charset="0"/>
              </a:rPr>
              <a:t>HIGH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closeness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to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ALL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the inputs</a:t>
            </a:r>
          </a:p>
        </p:txBody>
      </p:sp>
      <p:sp>
        <p:nvSpPr>
          <p:cNvPr id="96" name="Oval 95"/>
          <p:cNvSpPr/>
          <p:nvPr/>
        </p:nvSpPr>
        <p:spPr>
          <a:xfrm>
            <a:off x="6911200" y="1786310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9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44" grpId="0" animBg="1"/>
      <p:bldP spid="8" grpId="0" animBg="1"/>
      <p:bldP spid="9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Minimum Wiener Connector Problem 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879475"/>
            <a:ext cx="8458200" cy="3560248"/>
          </a:xfrm>
        </p:spPr>
        <p:txBody>
          <a:bodyPr/>
          <a:lstStyle/>
          <a:p>
            <a:r>
              <a:rPr lang="en-US" sz="1600" dirty="0" smtClean="0"/>
              <a:t>Model:        </a:t>
            </a:r>
            <a:r>
              <a:rPr lang="en-US" sz="1600" dirty="0" smtClean="0">
                <a:solidFill>
                  <a:schemeClr val="tx1"/>
                </a:solidFill>
              </a:rPr>
              <a:t>Unlabeled Undirected Graph</a:t>
            </a:r>
          </a:p>
          <a:p>
            <a:r>
              <a:rPr lang="en-US" sz="1600" dirty="0" smtClean="0"/>
              <a:t>Query:         </a:t>
            </a:r>
            <a:r>
              <a:rPr lang="en-US" sz="1600" b="0" dirty="0" smtClean="0">
                <a:solidFill>
                  <a:schemeClr val="tx1"/>
                </a:solidFill>
              </a:rPr>
              <a:t>A set of </a:t>
            </a:r>
            <a:r>
              <a:rPr lang="en-US" sz="1600" dirty="0" smtClean="0">
                <a:solidFill>
                  <a:schemeClr val="tx1"/>
                </a:solidFill>
              </a:rPr>
              <a:t>Nodes </a:t>
            </a:r>
            <a:r>
              <a:rPr lang="en-US" sz="2000" dirty="0" smtClean="0">
                <a:solidFill>
                  <a:schemeClr val="tx1"/>
                </a:solidFill>
              </a:rPr>
              <a:t>Q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/>
              <a:t>Similarity:   </a:t>
            </a:r>
            <a:r>
              <a:rPr lang="en-US" sz="1600" b="0" dirty="0" smtClean="0">
                <a:solidFill>
                  <a:schemeClr val="tx1"/>
                </a:solidFill>
              </a:rPr>
              <a:t>Shortest-Path </a:t>
            </a:r>
            <a:r>
              <a:rPr lang="en-US" sz="1600" dirty="0" smtClean="0">
                <a:solidFill>
                  <a:schemeClr val="tx1"/>
                </a:solidFill>
              </a:rPr>
              <a:t>distance</a:t>
            </a:r>
          </a:p>
          <a:p>
            <a:endParaRPr lang="en-US" sz="700" dirty="0" smtClean="0">
              <a:solidFill>
                <a:schemeClr val="tx1"/>
              </a:solidFill>
            </a:endParaRPr>
          </a:p>
          <a:p>
            <a:pPr>
              <a:lnSpc>
                <a:spcPts val="1880"/>
              </a:lnSpc>
            </a:pPr>
            <a:r>
              <a:rPr lang="en-US" sz="1600" dirty="0" smtClean="0"/>
              <a:t>Output:       </a:t>
            </a:r>
            <a:r>
              <a:rPr lang="en-US" sz="1600" b="0" dirty="0" smtClean="0">
                <a:solidFill>
                  <a:schemeClr val="tx1"/>
                </a:solidFill>
              </a:rPr>
              <a:t>A Set of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u="sng" dirty="0" smtClean="0">
                <a:solidFill>
                  <a:schemeClr val="tx1"/>
                </a:solidFill>
              </a:rPr>
              <a:t>Connector Nodes</a:t>
            </a:r>
            <a:r>
              <a:rPr lang="en-US" sz="2000" dirty="0" smtClean="0">
                <a:solidFill>
                  <a:schemeClr val="tx1"/>
                </a:solidFill>
              </a:rPr>
              <a:t> H </a:t>
            </a:r>
          </a:p>
          <a:p>
            <a:pPr algn="ctr"/>
            <a:endParaRPr lang="en-US" sz="2000" b="0" dirty="0"/>
          </a:p>
          <a:p>
            <a:endParaRPr lang="en-US" sz="2000" dirty="0" smtClean="0"/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		    Called:</a:t>
            </a:r>
            <a:r>
              <a:rPr lang="en-US" sz="2000" dirty="0" smtClean="0"/>
              <a:t> Wiener </a:t>
            </a:r>
            <a:r>
              <a:rPr lang="en-US" sz="2000" dirty="0"/>
              <a:t>Index</a:t>
            </a:r>
            <a:r>
              <a:rPr lang="en-US" sz="2000" b="0" dirty="0" smtClean="0"/>
              <a:t>.</a:t>
            </a:r>
          </a:p>
          <a:p>
            <a:r>
              <a:rPr lang="en-US" sz="1600" b="0" i="1" dirty="0" smtClean="0"/>
              <a:t>                      tradeoff </a:t>
            </a:r>
            <a:r>
              <a:rPr lang="en-US" sz="1600" b="0" i="1" dirty="0"/>
              <a:t>between </a:t>
            </a:r>
            <a:r>
              <a:rPr lang="en-US" sz="1600" i="1" dirty="0"/>
              <a:t>size </a:t>
            </a:r>
            <a:endParaRPr lang="en-US" sz="1600" i="1" dirty="0" smtClean="0"/>
          </a:p>
          <a:p>
            <a:r>
              <a:rPr lang="en-US" sz="1600" b="0" i="1" dirty="0" smtClean="0"/>
              <a:t>                      and </a:t>
            </a:r>
            <a:r>
              <a:rPr lang="en-US" sz="1600" i="1" dirty="0"/>
              <a:t>average distance</a:t>
            </a:r>
            <a:r>
              <a:rPr lang="en-US" i="1" dirty="0"/>
              <a:t> </a:t>
            </a:r>
            <a:endParaRPr lang="en-US" sz="2400" dirty="0"/>
          </a:p>
          <a:p>
            <a:pPr algn="ctr"/>
            <a:endParaRPr lang="en-US" sz="2400" dirty="0"/>
          </a:p>
          <a:p>
            <a:endParaRPr lang="en-US" u="sng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285096"/>
                </a:solidFill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</a:rPr>
              <a:t>Ruchansky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</a:rPr>
              <a:t> 2015]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02362" y="2127237"/>
            <a:ext cx="3536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minimize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the sum of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pairwise shortest-path-distances 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between nodes in the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connector </a:t>
            </a:r>
            <a:r>
              <a:rPr lang="en-US" sz="1600" b="1" i="1" dirty="0" smtClean="0">
                <a:solidFill>
                  <a:schemeClr val="tx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854" y="3283997"/>
            <a:ext cx="2001396" cy="608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8713" y="3827405"/>
            <a:ext cx="3398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d(u, v) is the shortest-path </a:t>
            </a: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distance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429500" y="1902522"/>
            <a:ext cx="1352952" cy="51273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NP-Hard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53250" y="894269"/>
            <a:ext cx="2031975" cy="870173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Sometimes The Best Solution is NOT  A Tree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95823" y="1265099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111726" y="1293308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408588" y="718854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18" name="Straight Connector 17"/>
          <p:cNvCxnSpPr>
            <a:stCxn id="17" idx="3"/>
            <a:endCxn id="16" idx="0"/>
          </p:cNvCxnSpPr>
          <p:nvPr/>
        </p:nvCxnSpPr>
        <p:spPr>
          <a:xfrm flipH="1">
            <a:off x="5210726" y="887858"/>
            <a:ext cx="226858" cy="405450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5"/>
            <a:endCxn id="15" idx="1"/>
          </p:cNvCxnSpPr>
          <p:nvPr/>
        </p:nvCxnSpPr>
        <p:spPr>
          <a:xfrm>
            <a:off x="5577592" y="887858"/>
            <a:ext cx="247227" cy="40623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137576" y="2501841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453479" y="2530050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750341" y="1955596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552479" y="2124600"/>
            <a:ext cx="226858" cy="405450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919345" y="2124600"/>
            <a:ext cx="247227" cy="40623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3" idx="2"/>
            <a:endCxn id="24" idx="6"/>
          </p:cNvCxnSpPr>
          <p:nvPr/>
        </p:nvCxnSpPr>
        <p:spPr>
          <a:xfrm flipH="1">
            <a:off x="5651479" y="2600841"/>
            <a:ext cx="486097" cy="28209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85043" y="1522247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W=1+2+1 =4</a:t>
            </a:r>
            <a:endParaRPr lang="en-US" sz="1600" dirty="0">
              <a:solidFill>
                <a:schemeClr val="accent2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24916" y="2711033"/>
            <a:ext cx="1443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rPr>
              <a:t>W=1+1+1 = 3</a:t>
            </a:r>
            <a:endParaRPr lang="en-US" sz="1600" b="1" dirty="0">
              <a:solidFill>
                <a:schemeClr val="accent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0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Approximate </a:t>
            </a:r>
            <a:r>
              <a:rPr lang="en-US" dirty="0"/>
              <a:t>minimum Wiener Index Connector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</a:rPr>
              <a:t>Ruchansky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</a:rPr>
              <a:t>2015</a:t>
            </a:r>
            <a:r>
              <a:rPr lang="en-US" sz="1400" dirty="0" smtClean="0">
                <a:solidFill>
                  <a:srgbClr val="285096"/>
                </a:solidFill>
              </a:rPr>
              <a:t>]</a:t>
            </a:r>
            <a:endParaRPr lang="en-US" sz="14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4634405" y="720489"/>
            <a:ext cx="4166695" cy="8320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Approximated with</a:t>
            </a:r>
          </a:p>
          <a:p>
            <a:pPr algn="ctr"/>
            <a:r>
              <a:rPr lang="en-US" sz="2000" b="1" dirty="0" smtClean="0">
                <a:latin typeface="Helvetica Neue" charset="0"/>
                <a:ea typeface="Helvetica Neue" charset="0"/>
                <a:cs typeface="Helvetica Neue" charset="0"/>
              </a:rPr>
              <a:t>Edge-Weighted </a:t>
            </a:r>
            <a:r>
              <a:rPr lang="en-US" sz="2000" b="1" dirty="0" err="1" smtClean="0">
                <a:latin typeface="Helvetica Neue" charset="0"/>
                <a:ea typeface="Helvetica Neue" charset="0"/>
                <a:cs typeface="Helvetica Neue" charset="0"/>
              </a:rPr>
              <a:t>SteinerTree</a:t>
            </a:r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8164" y="1601318"/>
            <a:ext cx="376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All Pairwise Distances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9739" y="2035486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b="1" dirty="0">
                <a:solidFill>
                  <a:schemeClr val="accent1"/>
                </a:solidFill>
                <a:latin typeface="Georgia Regular" charset="0"/>
                <a:ea typeface="Georgia Regular" charset="0"/>
                <a:cs typeface="Georgia Regular" charset="0"/>
              </a:rPr>
              <a:t>Distances from a root 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8499" y="2577121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dirty="0">
                <a:latin typeface="Georgia Regular" charset="0"/>
                <a:ea typeface="Georgia Regular" charset="0"/>
                <a:cs typeface="Georgia Regular" charset="0"/>
              </a:rPr>
              <a:t>Measure distance in H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03189" y="2915194"/>
            <a:ext cx="423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b="1" dirty="0" smtClean="0">
                <a:solidFill>
                  <a:schemeClr val="accent1"/>
                </a:solidFill>
                <a:latin typeface="Georgia Regular" charset="0"/>
                <a:ea typeface="Georgia Regular" charset="0"/>
                <a:cs typeface="Georgia Regular" charset="0"/>
              </a:rPr>
              <a:t>Precomputed distance </a:t>
            </a:r>
            <a:r>
              <a:rPr lang="en-US" b="1" dirty="0">
                <a:solidFill>
                  <a:schemeClr val="accent1"/>
                </a:solidFill>
                <a:latin typeface="Georgia Regular" charset="0"/>
                <a:ea typeface="Georgia Regular" charset="0"/>
                <a:cs typeface="Georgia Regular" charset="0"/>
              </a:rPr>
              <a:t>in G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3850" y="3538942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rgbClr val="000000"/>
                </a:solidFill>
                <a:latin typeface="Georgia Regular" charset="0"/>
                <a:ea typeface="Georgia Regular" charset="0"/>
                <a:cs typeface="Georgia Regular" charset="0"/>
              </a:rPr>
              <a:t>Edge Weights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3914" y="404917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pt-BR" sz="1600" dirty="0" err="1">
                <a:latin typeface="Helvetica Neue Regular" charset="0"/>
              </a:rPr>
              <a:t>w</a:t>
            </a:r>
            <a:r>
              <a:rPr lang="pt-BR" sz="1600" dirty="0">
                <a:latin typeface="Helvetica Neue Regular" charset="0"/>
              </a:rPr>
              <a:t>(</a:t>
            </a:r>
            <a:r>
              <a:rPr lang="pt-BR" sz="1600" dirty="0" err="1">
                <a:latin typeface="Helvetica Neue Regular" charset="0"/>
              </a:rPr>
              <a:t>u</a:t>
            </a:r>
            <a:r>
              <a:rPr lang="pt-BR" sz="1600" dirty="0">
                <a:latin typeface="Helvetica Neue Regular" charset="0"/>
              </a:rPr>
              <a:t>, </a:t>
            </a:r>
            <a:r>
              <a:rPr lang="pt-BR" sz="1600" dirty="0" err="1">
                <a:latin typeface="Helvetica Neue Regular" charset="0"/>
              </a:rPr>
              <a:t>v</a:t>
            </a:r>
            <a:r>
              <a:rPr lang="pt-BR" sz="1600" dirty="0">
                <a:latin typeface="Helvetica Neue Regular" charset="0"/>
              </a:rPr>
              <a:t>) </a:t>
            </a:r>
            <a:r>
              <a:rPr lang="pt-BR" sz="1600" dirty="0" smtClean="0">
                <a:latin typeface="Helvetica Neue Regular" charset="0"/>
              </a:rPr>
              <a:t>=</a:t>
            </a:r>
            <a:endParaRPr lang="en-US" sz="1600" dirty="0" smtClean="0">
              <a:solidFill>
                <a:srgbClr val="000000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805" y="3964791"/>
            <a:ext cx="3032877" cy="538091"/>
          </a:xfrm>
          <a:prstGeom prst="rect">
            <a:avLst/>
          </a:prstGeom>
        </p:spPr>
      </p:pic>
      <p:sp>
        <p:nvSpPr>
          <p:cNvPr id="40" name="Bent Arrow 39"/>
          <p:cNvSpPr/>
          <p:nvPr/>
        </p:nvSpPr>
        <p:spPr>
          <a:xfrm flipV="1">
            <a:off x="733915" y="2016524"/>
            <a:ext cx="587399" cy="328302"/>
          </a:xfrm>
          <a:prstGeom prst="bentArrow">
            <a:avLst>
              <a:gd name="adj1" fmla="val 7611"/>
              <a:gd name="adj2" fmla="val 18790"/>
              <a:gd name="adj3" fmla="val 25000"/>
              <a:gd name="adj4" fmla="val 4623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1" name="Bent Arrow 40"/>
          <p:cNvSpPr/>
          <p:nvPr/>
        </p:nvSpPr>
        <p:spPr>
          <a:xfrm flipV="1">
            <a:off x="733914" y="2923039"/>
            <a:ext cx="587399" cy="328302"/>
          </a:xfrm>
          <a:prstGeom prst="bentArrow">
            <a:avLst>
              <a:gd name="adj1" fmla="val 7611"/>
              <a:gd name="adj2" fmla="val 18790"/>
              <a:gd name="adj3" fmla="val 25000"/>
              <a:gd name="adj4" fmla="val 4623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6142" y="1046717"/>
            <a:ext cx="360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400" dirty="0" smtClean="0">
                <a:latin typeface="Georgia Regular" charset="0"/>
                <a:ea typeface="Georgia Regular" charset="0"/>
                <a:cs typeface="Georgia Regular" charset="0"/>
              </a:rPr>
              <a:t>CHOOSE </a:t>
            </a:r>
            <a:r>
              <a:rPr lang="en-US" sz="2400" dirty="0" smtClean="0">
                <a:latin typeface="Georgia Regular" charset="0"/>
                <a:ea typeface="Georgia Regular" charset="0"/>
                <a:cs typeface="Georgia Regular" charset="0"/>
              </a:rPr>
              <a:t>r &amp;</a:t>
            </a:r>
            <a:r>
              <a:rPr lang="en-US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l-GR" dirty="0" smtClean="0">
                <a:latin typeface="Georgia Regular" charset="0"/>
                <a:ea typeface="Georgia Regular" charset="0"/>
                <a:cs typeface="Georgia Regular" charset="0"/>
              </a:rPr>
              <a:t>λ</a:t>
            </a:r>
            <a:r>
              <a:rPr lang="en-US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dirty="0">
                <a:latin typeface="Georgia Regular" charset="0"/>
                <a:ea typeface="Georgia Regular" charset="0"/>
                <a:cs typeface="Georgia Regular" charset="0"/>
              </a:rPr>
              <a:t>∈</a:t>
            </a:r>
            <a:r>
              <a:rPr lang="en-US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2800" dirty="0" smtClean="0"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hr-HR" dirty="0" smtClean="0">
                <a:latin typeface="Georgia Regular" charset="0"/>
                <a:ea typeface="Georgia Regular" charset="0"/>
                <a:cs typeface="Georgia Regular" charset="0"/>
              </a:rPr>
              <a:t>1,  log</a:t>
            </a:r>
            <a:r>
              <a:rPr lang="hr-HR" sz="2000" baseline="-25000" dirty="0" smtClean="0">
                <a:latin typeface="Georgia Regular" charset="0"/>
                <a:ea typeface="Georgia Regular" charset="0"/>
                <a:cs typeface="Georgia Regular" charset="0"/>
              </a:rPr>
              <a:t>(1+β)</a:t>
            </a:r>
            <a:r>
              <a:rPr lang="hr-HR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hr-HR" dirty="0">
                <a:latin typeface="Georgia Regular" charset="0"/>
                <a:ea typeface="Georgia Regular" charset="0"/>
                <a:cs typeface="Georgia Regular" charset="0"/>
              </a:rPr>
              <a:t>|</a:t>
            </a:r>
            <a:r>
              <a:rPr lang="hr-HR" dirty="0" smtClean="0">
                <a:latin typeface="Georgia Regular" charset="0"/>
                <a:ea typeface="Georgia Regular" charset="0"/>
                <a:cs typeface="Georgia Regular" charset="0"/>
              </a:rPr>
              <a:t>V|</a:t>
            </a:r>
            <a:r>
              <a:rPr lang="en-US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2800" dirty="0" smtClean="0"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186468" y="1625968"/>
            <a:ext cx="3598758" cy="11632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Enumerate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Candidate Solutions for</a:t>
            </a:r>
            <a:r>
              <a:rPr lang="en-US" sz="24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smtClean="0">
                <a:latin typeface="Georgia Regular" charset="0"/>
                <a:ea typeface="Georgia Regular" charset="0"/>
                <a:cs typeface="Georgia Regular" charset="0"/>
              </a:rPr>
              <a:t>r </a:t>
            </a: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∈</a:t>
            </a:r>
            <a:r>
              <a:rPr lang="en-US" sz="2400" dirty="0" smtClean="0"/>
              <a:t> Q</a:t>
            </a:r>
            <a:r>
              <a:rPr lang="en-US" sz="2400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2400" dirty="0">
                <a:latin typeface="Georgia Regular" charset="0"/>
                <a:ea typeface="Georgia Regular" charset="0"/>
                <a:cs typeface="Georgia Regular" charset="0"/>
              </a:rPr>
              <a:t>&amp; </a:t>
            </a:r>
            <a:r>
              <a:rPr lang="el-GR" sz="2400" dirty="0">
                <a:latin typeface="Georgia Regular" charset="0"/>
                <a:ea typeface="Georgia Regular" charset="0"/>
                <a:cs typeface="Georgia Regular" charset="0"/>
              </a:rPr>
              <a:t>λ</a:t>
            </a:r>
            <a:r>
              <a:rPr lang="en-US" sz="2400" dirty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endParaRPr lang="en-US" sz="2400" dirty="0" smtClean="0">
              <a:latin typeface="Georgia Regular" charset="0"/>
              <a:ea typeface="Georgia Regular" charset="0"/>
              <a:cs typeface="Georgia Regular" charset="0"/>
            </a:endParaRPr>
          </a:p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and </a:t>
            </a:r>
            <a:r>
              <a:rPr lang="en-US" b="1" dirty="0" smtClean="0">
                <a:latin typeface="Helvetica Neue" charset="0"/>
                <a:ea typeface="Helvetica Neue" charset="0"/>
                <a:cs typeface="Helvetica Neue" charset="0"/>
              </a:rPr>
              <a:t>keep best</a:t>
            </a:r>
          </a:p>
        </p:txBody>
      </p:sp>
      <p:sp>
        <p:nvSpPr>
          <p:cNvPr id="21" name="Oval 20"/>
          <p:cNvSpPr/>
          <p:nvPr/>
        </p:nvSpPr>
        <p:spPr>
          <a:xfrm>
            <a:off x="5772386" y="4671010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005026" y="4126062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23" name="Straight Connector 22"/>
          <p:cNvCxnSpPr>
            <a:stCxn id="63" idx="3"/>
            <a:endCxn id="61" idx="0"/>
          </p:cNvCxnSpPr>
          <p:nvPr/>
        </p:nvCxnSpPr>
        <p:spPr>
          <a:xfrm flipH="1">
            <a:off x="5472445" y="3340181"/>
            <a:ext cx="208468" cy="78588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843026" y="3039905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681026" y="4749725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418632" y="3909957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57189" y="3201905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169108" y="2935098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35" name="Straight Connector 34"/>
          <p:cNvCxnSpPr>
            <a:stCxn id="39" idx="1"/>
            <a:endCxn id="61" idx="4"/>
          </p:cNvCxnSpPr>
          <p:nvPr/>
        </p:nvCxnSpPr>
        <p:spPr>
          <a:xfrm flipH="1" flipV="1">
            <a:off x="5472445" y="4324062"/>
            <a:ext cx="323665" cy="37067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53" idx="2"/>
            <a:endCxn id="39" idx="6"/>
          </p:cNvCxnSpPr>
          <p:nvPr/>
        </p:nvCxnSpPr>
        <p:spPr>
          <a:xfrm flipH="1" flipV="1">
            <a:off x="5934386" y="4752010"/>
            <a:ext cx="746640" cy="7871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63" idx="7"/>
          </p:cNvCxnSpPr>
          <p:nvPr/>
        </p:nvCxnSpPr>
        <p:spPr>
          <a:xfrm flipH="1">
            <a:off x="5795465" y="3016098"/>
            <a:ext cx="373643" cy="20953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49" idx="2"/>
          </p:cNvCxnSpPr>
          <p:nvPr/>
        </p:nvCxnSpPr>
        <p:spPr>
          <a:xfrm flipH="1" flipV="1">
            <a:off x="6331108" y="3016098"/>
            <a:ext cx="511918" cy="10480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556908" y="3213780"/>
            <a:ext cx="367118" cy="731776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54" idx="5"/>
            <a:endCxn id="46" idx="2"/>
          </p:cNvCxnSpPr>
          <p:nvPr/>
        </p:nvCxnSpPr>
        <p:spPr>
          <a:xfrm>
            <a:off x="6556908" y="4048233"/>
            <a:ext cx="448118" cy="158829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61" idx="6"/>
            <a:endCxn id="54" idx="2"/>
          </p:cNvCxnSpPr>
          <p:nvPr/>
        </p:nvCxnSpPr>
        <p:spPr>
          <a:xfrm flipV="1">
            <a:off x="5571445" y="3990957"/>
            <a:ext cx="847187" cy="23410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3" idx="0"/>
            <a:endCxn id="54" idx="4"/>
          </p:cNvCxnSpPr>
          <p:nvPr/>
        </p:nvCxnSpPr>
        <p:spPr>
          <a:xfrm flipH="1" flipV="1">
            <a:off x="6499632" y="4071957"/>
            <a:ext cx="262394" cy="677768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874547" y="3930514"/>
            <a:ext cx="162000" cy="162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50" name="Straight Connector 49"/>
          <p:cNvCxnSpPr>
            <a:endCxn id="46" idx="0"/>
          </p:cNvCxnSpPr>
          <p:nvPr/>
        </p:nvCxnSpPr>
        <p:spPr>
          <a:xfrm flipH="1">
            <a:off x="7086026" y="3570092"/>
            <a:ext cx="523715" cy="555970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46" idx="5"/>
          </p:cNvCxnSpPr>
          <p:nvPr/>
        </p:nvCxnSpPr>
        <p:spPr>
          <a:xfrm flipH="1" flipV="1">
            <a:off x="7143302" y="4264338"/>
            <a:ext cx="723388" cy="209807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 flipV="1">
            <a:off x="7749749" y="3570092"/>
            <a:ext cx="205798" cy="360422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46" idx="6"/>
          </p:cNvCxnSpPr>
          <p:nvPr/>
        </p:nvCxnSpPr>
        <p:spPr>
          <a:xfrm flipH="1">
            <a:off x="7167026" y="4011514"/>
            <a:ext cx="707521" cy="195548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endCxn id="53" idx="6"/>
          </p:cNvCxnSpPr>
          <p:nvPr/>
        </p:nvCxnSpPr>
        <p:spPr>
          <a:xfrm flipH="1">
            <a:off x="6843026" y="4544149"/>
            <a:ext cx="1052660" cy="286576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82441" y="3984845"/>
            <a:ext cx="847187" cy="234105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089796" y="3571664"/>
            <a:ext cx="523715" cy="555970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7154298" y="4271418"/>
            <a:ext cx="723388" cy="209807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6968886" y="4110366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373445" y="4126062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580745" y="3401088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866690" y="4375145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9749" y="3064550"/>
            <a:ext cx="30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latin typeface="Perpetua" charset="0"/>
                <a:ea typeface="Perpetua" charset="0"/>
                <a:cs typeface="Perpetua" charset="0"/>
              </a:rPr>
              <a:t>r</a:t>
            </a:r>
            <a:endParaRPr lang="en-US" sz="2400" b="1" dirty="0">
              <a:latin typeface="Perpetua" charset="0"/>
              <a:ea typeface="Perpetua" charset="0"/>
              <a:cs typeface="Perpetua" charset="0"/>
            </a:endParaRPr>
          </a:p>
        </p:txBody>
      </p:sp>
      <p:cxnSp>
        <p:nvCxnSpPr>
          <p:cNvPr id="64" name="Straight Connector 63"/>
          <p:cNvCxnSpPr>
            <a:stCxn id="62" idx="1"/>
          </p:cNvCxnSpPr>
          <p:nvPr/>
        </p:nvCxnSpPr>
        <p:spPr>
          <a:xfrm flipH="1" flipV="1">
            <a:off x="7008446" y="3122851"/>
            <a:ext cx="601295" cy="307233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2" idx="2"/>
          </p:cNvCxnSpPr>
          <p:nvPr/>
        </p:nvCxnSpPr>
        <p:spPr>
          <a:xfrm flipH="1">
            <a:off x="6604691" y="3500088"/>
            <a:ext cx="976054" cy="452578"/>
          </a:xfrm>
          <a:prstGeom prst="line">
            <a:avLst/>
          </a:prstGeom>
          <a:ln w="34925" cmpd="sng">
            <a:solidFill>
              <a:srgbClr val="00B05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6415400" y="3888454"/>
            <a:ext cx="198000" cy="1980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29" grpId="0"/>
      <p:bldP spid="31" grpId="0"/>
      <p:bldP spid="40" grpId="0" animBg="1"/>
      <p:bldP spid="41" grpId="0" animBg="1"/>
      <p:bldP spid="43" grpId="0"/>
      <p:bldP spid="4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/>
          <p:cNvSpPr/>
          <p:nvPr/>
        </p:nvSpPr>
        <p:spPr>
          <a:xfrm>
            <a:off x="7234375" y="3100133"/>
            <a:ext cx="658419" cy="6386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Focused Clustering and Outlier Detection 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Model:  </a:t>
            </a:r>
            <a:r>
              <a:rPr lang="en-US" sz="1600" dirty="0" smtClean="0">
                <a:solidFill>
                  <a:schemeClr val="tx1"/>
                </a:solidFill>
              </a:rPr>
              <a:t>Unlabeled </a:t>
            </a:r>
            <a:r>
              <a:rPr lang="en-US" sz="1600" dirty="0">
                <a:solidFill>
                  <a:schemeClr val="tx1"/>
                </a:solidFill>
              </a:rPr>
              <a:t>Undirected </a:t>
            </a:r>
            <a:r>
              <a:rPr lang="en-US" sz="1600" dirty="0" smtClean="0">
                <a:solidFill>
                  <a:schemeClr val="tx1"/>
                </a:solidFill>
              </a:rPr>
              <a:t>Graph </a:t>
            </a:r>
          </a:p>
          <a:p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			with Node Attributes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/>
              <a:t>Query:      </a:t>
            </a:r>
            <a:r>
              <a:rPr lang="en-US" sz="1600" b="0" dirty="0">
                <a:solidFill>
                  <a:schemeClr val="tx1"/>
                </a:solidFill>
              </a:rPr>
              <a:t>A set of </a:t>
            </a:r>
            <a:r>
              <a:rPr lang="en-US" sz="1600" dirty="0">
                <a:solidFill>
                  <a:schemeClr val="tx1"/>
                </a:solidFill>
              </a:rPr>
              <a:t>Nodes </a:t>
            </a:r>
            <a:r>
              <a:rPr lang="en-US" sz="2000" dirty="0">
                <a:solidFill>
                  <a:schemeClr val="tx1"/>
                </a:solidFill>
              </a:rPr>
              <a:t>Q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/>
              <a:t>Similarity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Attribute Values &amp; Connectivity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</a:rPr>
              <a:t>                    (</a:t>
            </a:r>
            <a:r>
              <a:rPr lang="en-US" sz="1600" b="0" i="1" dirty="0" smtClean="0">
                <a:solidFill>
                  <a:schemeClr val="tx1"/>
                </a:solidFill>
              </a:rPr>
              <a:t>to be inferred</a:t>
            </a:r>
            <a:r>
              <a:rPr lang="en-US" sz="1600" b="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700" dirty="0">
              <a:solidFill>
                <a:schemeClr val="tx1"/>
              </a:solidFill>
            </a:endParaRPr>
          </a:p>
          <a:p>
            <a:pPr>
              <a:lnSpc>
                <a:spcPts val="1880"/>
              </a:lnSpc>
            </a:pPr>
            <a:r>
              <a:rPr lang="en-US" sz="1600" dirty="0"/>
              <a:t>Output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Clusters</a:t>
            </a:r>
            <a:r>
              <a:rPr lang="en-US" sz="1600" b="0" dirty="0" smtClean="0">
                <a:solidFill>
                  <a:schemeClr val="tx1"/>
                </a:solidFill>
              </a:rPr>
              <a:t> of Nodes: Dense &amp; Coherent</a:t>
            </a:r>
          </a:p>
          <a:p>
            <a:pPr>
              <a:lnSpc>
                <a:spcPts val="1880"/>
              </a:lnSpc>
            </a:pP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</a:rPr>
              <a:t>                    </a:t>
            </a:r>
            <a:r>
              <a:rPr lang="en-US" sz="1600" dirty="0" smtClean="0">
                <a:solidFill>
                  <a:schemeClr val="tx1"/>
                </a:solidFill>
              </a:rPr>
              <a:t>+Cluster Outliers</a:t>
            </a:r>
          </a:p>
          <a:p>
            <a:endParaRPr lang="en-US" sz="1400" u="sng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Perozzi</a:t>
            </a:r>
            <a:r>
              <a:rPr lang="en-US" dirty="0" smtClean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dirty="0" smtClean="0">
                <a:solidFill>
                  <a:srgbClr val="285096"/>
                </a:solidFill>
              </a:rPr>
              <a:t>2014]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42900" y="3471863"/>
            <a:ext cx="4498607" cy="57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Target Users </a:t>
            </a:r>
            <a:r>
              <a:rPr lang="en-US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 </a:t>
            </a:r>
            <a:r>
              <a:rPr lang="en-US" sz="14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Community with same interests</a:t>
            </a:r>
            <a:endParaRPr lang="en-US" sz="14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black">
          <a:xfrm>
            <a:off x="6650037" y="235738"/>
            <a:ext cx="2151063" cy="430213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0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8168981" y="3187652"/>
            <a:ext cx="795244" cy="866840"/>
            <a:chOff x="2775859" y="-1511298"/>
            <a:chExt cx="795244" cy="866840"/>
          </a:xfrm>
        </p:grpSpPr>
        <p:sp>
          <p:nvSpPr>
            <p:cNvPr id="17" name="Double Bracket 16"/>
            <p:cNvSpPr/>
            <p:nvPr/>
          </p:nvSpPr>
          <p:spPr>
            <a:xfrm>
              <a:off x="2775859" y="-1511298"/>
              <a:ext cx="782888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62644" y="-145076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Italian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IBM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56620" y="2541886"/>
            <a:ext cx="857960" cy="866840"/>
            <a:chOff x="4320861" y="-1511298"/>
            <a:chExt cx="857960" cy="866840"/>
          </a:xfrm>
        </p:grpSpPr>
        <p:sp>
          <p:nvSpPr>
            <p:cNvPr id="20" name="TextBox 19"/>
            <p:cNvSpPr txBox="1"/>
            <p:nvPr/>
          </p:nvSpPr>
          <p:spPr>
            <a:xfrm>
              <a:off x="4382358" y="-1450768"/>
              <a:ext cx="796463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u="sng" dirty="0" smtClean="0">
                  <a:solidFill>
                    <a:schemeClr val="accent2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College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1" name="Double Bracket 20"/>
            <p:cNvSpPr/>
            <p:nvPr/>
          </p:nvSpPr>
          <p:spPr>
            <a:xfrm>
              <a:off x="4320861" y="-1511298"/>
              <a:ext cx="857960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917741" y="863490"/>
            <a:ext cx="857960" cy="866840"/>
            <a:chOff x="7237990" y="-1455703"/>
            <a:chExt cx="857960" cy="866840"/>
          </a:xfrm>
        </p:grpSpPr>
        <p:sp>
          <p:nvSpPr>
            <p:cNvPr id="23" name="TextBox 22"/>
            <p:cNvSpPr txBox="1"/>
            <p:nvPr/>
          </p:nvSpPr>
          <p:spPr>
            <a:xfrm>
              <a:off x="7324790" y="-1400107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Greek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4" name="Double Bracket 23"/>
            <p:cNvSpPr/>
            <p:nvPr/>
          </p:nvSpPr>
          <p:spPr>
            <a:xfrm>
              <a:off x="7237990" y="-1455703"/>
              <a:ext cx="857960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54017" y="958377"/>
            <a:ext cx="826377" cy="866840"/>
            <a:chOff x="4549553" y="-570579"/>
            <a:chExt cx="826377" cy="866840"/>
          </a:xfrm>
        </p:grpSpPr>
        <p:sp>
          <p:nvSpPr>
            <p:cNvPr id="29" name="TextBox 28"/>
            <p:cNvSpPr txBox="1"/>
            <p:nvPr/>
          </p:nvSpPr>
          <p:spPr>
            <a:xfrm>
              <a:off x="4608513" y="-509382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College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Paris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Dutch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0" name="Double Bracket 29"/>
            <p:cNvSpPr/>
            <p:nvPr/>
          </p:nvSpPr>
          <p:spPr>
            <a:xfrm>
              <a:off x="4549553" y="-570579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186853" y="702276"/>
            <a:ext cx="826377" cy="866840"/>
            <a:chOff x="5855557" y="-1927331"/>
            <a:chExt cx="826377" cy="866840"/>
          </a:xfrm>
        </p:grpSpPr>
        <p:sp>
          <p:nvSpPr>
            <p:cNvPr id="32" name="TextBox 31"/>
            <p:cNvSpPr txBox="1"/>
            <p:nvPr/>
          </p:nvSpPr>
          <p:spPr>
            <a:xfrm>
              <a:off x="5914517" y="-1866134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33" name="Double Bracket 32"/>
            <p:cNvSpPr/>
            <p:nvPr/>
          </p:nvSpPr>
          <p:spPr>
            <a:xfrm>
              <a:off x="5855557" y="-1927331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6162595" y="2303713"/>
            <a:ext cx="1174209" cy="963319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224067" y="1878920"/>
            <a:ext cx="868883" cy="18412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300129" y="1734651"/>
            <a:ext cx="262534" cy="1634715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8321809" y="2000205"/>
            <a:ext cx="99892" cy="940446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7601392" y="1787570"/>
            <a:ext cx="452178" cy="15362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725569" y="3091173"/>
            <a:ext cx="493429" cy="317553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308577" y="1934920"/>
            <a:ext cx="907042" cy="1005731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486254" y="2000205"/>
            <a:ext cx="935447" cy="940446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308577" y="2033956"/>
            <a:ext cx="1992847" cy="1066177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8385075" y="2059625"/>
            <a:ext cx="1643613" cy="410803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8560425" y="2622828"/>
            <a:ext cx="1620664" cy="350555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" idx="2"/>
          </p:cNvCxnSpPr>
          <p:nvPr/>
        </p:nvCxnSpPr>
        <p:spPr>
          <a:xfrm flipH="1">
            <a:off x="7279495" y="665951"/>
            <a:ext cx="446074" cy="102566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Cross 48"/>
          <p:cNvSpPr/>
          <p:nvPr/>
        </p:nvSpPr>
        <p:spPr>
          <a:xfrm rot="2563211">
            <a:off x="5119345" y="832079"/>
            <a:ext cx="1040026" cy="1012496"/>
          </a:xfrm>
          <a:prstGeom prst="plus">
            <a:avLst>
              <a:gd name="adj" fmla="val 4488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23850" y="4134280"/>
            <a:ext cx="5162470" cy="57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Products</a:t>
            </a:r>
            <a:r>
              <a:rPr lang="en-US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 </a:t>
            </a:r>
            <a:r>
              <a:rPr lang="en-US" sz="14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Co-purchased products with similar features</a:t>
            </a:r>
            <a:endParaRPr lang="en-US" sz="14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957031" y="1390458"/>
            <a:ext cx="686366" cy="6575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1340" y="1395242"/>
            <a:ext cx="674364" cy="652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40031" y="3095494"/>
            <a:ext cx="652763" cy="6527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98250" y="1795108"/>
            <a:ext cx="652763" cy="652763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 flipH="1" flipV="1">
            <a:off x="6308577" y="3267032"/>
            <a:ext cx="931454" cy="154844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72832" y="2867792"/>
            <a:ext cx="652763" cy="652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76586" y="1650950"/>
            <a:ext cx="652763" cy="6527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95950" y="2614269"/>
            <a:ext cx="652763" cy="652763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6866307" y="3781570"/>
            <a:ext cx="826377" cy="866840"/>
            <a:chOff x="9478383" y="-811245"/>
            <a:chExt cx="826377" cy="866840"/>
          </a:xfrm>
        </p:grpSpPr>
        <p:sp>
          <p:nvSpPr>
            <p:cNvPr id="72" name="TextBox 71"/>
            <p:cNvSpPr txBox="1"/>
            <p:nvPr/>
          </p:nvSpPr>
          <p:spPr>
            <a:xfrm>
              <a:off x="9596301" y="-75564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French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73" name="Double Bracket 72"/>
            <p:cNvSpPr/>
            <p:nvPr/>
          </p:nvSpPr>
          <p:spPr>
            <a:xfrm>
              <a:off x="9478383" y="-811245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76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exploration software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" y="798654"/>
            <a:ext cx="3120072" cy="2414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6581" y="3212810"/>
            <a:ext cx="3012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Tableau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analysis and statistics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761" y="1166823"/>
            <a:ext cx="5214972" cy="209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0779" y="3326241"/>
            <a:ext cx="2483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err="1" smtClean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Trifacta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data preparation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967" y="2137141"/>
            <a:ext cx="3771696" cy="2121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10944" y="4258720"/>
            <a:ext cx="4085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err="1" smtClean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OpenRefine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data preparation and cleanup</a:t>
            </a:r>
          </a:p>
        </p:txBody>
      </p:sp>
    </p:spTree>
    <p:extLst>
      <p:ext uri="{BB962C8B-B14F-4D97-AF65-F5344CB8AC3E}">
        <p14:creationId xmlns:p14="http://schemas.microsoft.com/office/powerpoint/2010/main" val="6117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95246"/>
            <a:ext cx="6465673" cy="3560248"/>
          </a:xfrm>
        </p:spPr>
        <p:txBody>
          <a:bodyPr/>
          <a:lstStyle/>
          <a:p>
            <a:r>
              <a:rPr lang="en-US" dirty="0" smtClean="0"/>
              <a:t>TASK: </a:t>
            </a:r>
            <a:r>
              <a:rPr lang="en-US" dirty="0" smtClean="0">
                <a:solidFill>
                  <a:schemeClr val="tx1"/>
                </a:solidFill>
              </a:rPr>
              <a:t>Infer “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FOCUS</a:t>
            </a:r>
            <a:r>
              <a:rPr lang="en-US" dirty="0" smtClean="0">
                <a:solidFill>
                  <a:schemeClr val="tx1"/>
                </a:solidFill>
              </a:rPr>
              <a:t>” , important attributes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 smtClean="0"/>
              <a:t>attribute </a:t>
            </a:r>
            <a:r>
              <a:rPr lang="en-US" sz="2400" dirty="0"/>
              <a:t>weights </a:t>
            </a:r>
            <a:r>
              <a:rPr lang="en-US" sz="2400" dirty="0" smtClean="0"/>
              <a:t>β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smtClean="0">
                <a:solidFill>
                  <a:schemeClr val="tx1"/>
                </a:solidFill>
              </a:rPr>
              <a:t>Set </a:t>
            </a:r>
            <a:r>
              <a:rPr lang="en-US" dirty="0">
                <a:solidFill>
                  <a:schemeClr val="tx1"/>
                </a:solidFill>
              </a:rPr>
              <a:t>of similar pairs, PS </a:t>
            </a:r>
            <a:r>
              <a:rPr lang="en-US" dirty="0" smtClean="0">
                <a:solidFill>
                  <a:schemeClr val="tx1"/>
                </a:solidFill>
              </a:rPr>
              <a:t> (from Q)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2. Set </a:t>
            </a:r>
            <a:r>
              <a:rPr lang="en-US" dirty="0">
                <a:solidFill>
                  <a:schemeClr val="tx1"/>
                </a:solidFill>
              </a:rPr>
              <a:t>of dissimilar pairs, PD </a:t>
            </a:r>
            <a:r>
              <a:rPr lang="en-US" dirty="0" smtClean="0">
                <a:solidFill>
                  <a:schemeClr val="tx1"/>
                </a:solidFill>
              </a:rPr>
              <a:t>(random sample)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3. Learn a distance metric between PS and PD 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ts val="1080"/>
              </a:lnSpc>
            </a:pPr>
            <a:r>
              <a:rPr lang="en-US" sz="1400" b="0" i="1" dirty="0" smtClean="0">
                <a:solidFill>
                  <a:schemeClr val="tx1"/>
                </a:solidFill>
              </a:rPr>
              <a:t>          </a:t>
            </a:r>
            <a:r>
              <a:rPr lang="pt-BR" sz="1400" b="0" i="1" dirty="0" smtClean="0">
                <a:solidFill>
                  <a:schemeClr val="tx1"/>
                </a:solidFill>
              </a:rPr>
              <a:t>( </a:t>
            </a:r>
            <a:r>
              <a:rPr lang="pt-BR" sz="1400" b="0" i="1" dirty="0" err="1" smtClean="0">
                <a:solidFill>
                  <a:schemeClr val="tx1"/>
                </a:solidFill>
              </a:rPr>
              <a:t>Distance</a:t>
            </a:r>
            <a:r>
              <a:rPr lang="pt-BR" sz="1400" b="0" i="1" dirty="0" smtClean="0">
                <a:solidFill>
                  <a:schemeClr val="tx1"/>
                </a:solidFill>
              </a:rPr>
              <a:t> </a:t>
            </a:r>
            <a:r>
              <a:rPr lang="pt-BR" sz="1400" b="0" i="1" dirty="0" err="1" smtClean="0">
                <a:solidFill>
                  <a:schemeClr val="tx1"/>
                </a:solidFill>
              </a:rPr>
              <a:t>Metric</a:t>
            </a:r>
            <a:r>
              <a:rPr lang="pt-BR" sz="1400" b="0" i="1" dirty="0" smtClean="0">
                <a:solidFill>
                  <a:schemeClr val="tx1"/>
                </a:solidFill>
              </a:rPr>
              <a:t> Learning, </a:t>
            </a:r>
            <a:r>
              <a:rPr lang="pt-BR" sz="1400" b="0" i="1" dirty="0" err="1" smtClean="0">
                <a:solidFill>
                  <a:schemeClr val="tx1"/>
                </a:solidFill>
              </a:rPr>
              <a:t>inverse</a:t>
            </a:r>
            <a:r>
              <a:rPr lang="pt-BR" sz="1400" b="0" i="1" dirty="0" smtClean="0">
                <a:solidFill>
                  <a:schemeClr val="tx1"/>
                </a:solidFill>
              </a:rPr>
              <a:t> </a:t>
            </a:r>
            <a:r>
              <a:rPr lang="pt-BR" sz="1400" b="0" i="1" dirty="0" err="1">
                <a:solidFill>
                  <a:schemeClr val="tx1"/>
                </a:solidFill>
              </a:rPr>
              <a:t>Mahalanobis</a:t>
            </a:r>
            <a:r>
              <a:rPr lang="pt-BR" sz="1400" b="0" i="1" dirty="0">
                <a:solidFill>
                  <a:schemeClr val="tx1"/>
                </a:solidFill>
              </a:rPr>
              <a:t> </a:t>
            </a:r>
            <a:r>
              <a:rPr lang="pt-BR" sz="1400" b="0" i="1" dirty="0" err="1">
                <a:solidFill>
                  <a:schemeClr val="tx1"/>
                </a:solidFill>
              </a:rPr>
              <a:t>distance</a:t>
            </a:r>
            <a:r>
              <a:rPr lang="pt-BR" sz="1400" b="0" i="1" dirty="0">
                <a:solidFill>
                  <a:schemeClr val="tx1"/>
                </a:solidFill>
              </a:rPr>
              <a:t>: </a:t>
            </a:r>
            <a:r>
              <a:rPr lang="pt-BR" sz="1400" b="0" i="1" dirty="0" smtClean="0">
                <a:solidFill>
                  <a:schemeClr val="tx1"/>
                </a:solidFill>
              </a:rPr>
              <a:t>Xing, et al 2002)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Focused </a:t>
            </a:r>
            <a:r>
              <a:rPr lang="en-GB" dirty="0"/>
              <a:t>Clustering and Outlier Detection </a:t>
            </a:r>
            <a:br>
              <a:rPr lang="en-GB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Perozzi</a:t>
            </a:r>
            <a:r>
              <a:rPr lang="en-US" dirty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2014]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1645390" y="1891306"/>
            <a:ext cx="826377" cy="866840"/>
            <a:chOff x="9478383" y="-811245"/>
            <a:chExt cx="826377" cy="866840"/>
          </a:xfrm>
        </p:grpSpPr>
        <p:sp>
          <p:nvSpPr>
            <p:cNvPr id="19" name="TextBox 18"/>
            <p:cNvSpPr txBox="1"/>
            <p:nvPr/>
          </p:nvSpPr>
          <p:spPr>
            <a:xfrm>
              <a:off x="9596301" y="-75564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French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3" name="Double Bracket 22"/>
            <p:cNvSpPr/>
            <p:nvPr/>
          </p:nvSpPr>
          <p:spPr>
            <a:xfrm>
              <a:off x="9478383" y="-811245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5934" y="1900013"/>
            <a:ext cx="826377" cy="866840"/>
            <a:chOff x="5855557" y="-1927331"/>
            <a:chExt cx="826377" cy="866840"/>
          </a:xfrm>
        </p:grpSpPr>
        <p:sp>
          <p:nvSpPr>
            <p:cNvPr id="26" name="TextBox 25"/>
            <p:cNvSpPr txBox="1"/>
            <p:nvPr/>
          </p:nvSpPr>
          <p:spPr>
            <a:xfrm>
              <a:off x="5914517" y="-1866134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27" name="Double Bracket 26"/>
            <p:cNvSpPr/>
            <p:nvPr/>
          </p:nvSpPr>
          <p:spPr>
            <a:xfrm>
              <a:off x="5855557" y="-1927331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937816" y="1880500"/>
            <a:ext cx="455833" cy="866840"/>
            <a:chOff x="9478383" y="-811245"/>
            <a:chExt cx="826377" cy="866840"/>
          </a:xfrm>
        </p:grpSpPr>
        <p:sp>
          <p:nvSpPr>
            <p:cNvPr id="47" name="TextBox 46"/>
            <p:cNvSpPr txBox="1"/>
            <p:nvPr/>
          </p:nvSpPr>
          <p:spPr>
            <a:xfrm>
              <a:off x="9596301" y="-75564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0.5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0.5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0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solidFill>
                    <a:schemeClr val="tx2"/>
                  </a:solidFill>
                  <a:latin typeface="Helvetica Neue" charset="0"/>
                  <a:ea typeface="Helvetica Neue" charset="0"/>
                  <a:cs typeface="Helvetica Neue" charset="0"/>
                </a:rPr>
                <a:t>0</a:t>
              </a:r>
              <a:endParaRPr lang="en-US" sz="1600" dirty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48" name="Double Bracket 47"/>
            <p:cNvSpPr/>
            <p:nvPr/>
          </p:nvSpPr>
          <p:spPr>
            <a:xfrm>
              <a:off x="9478383" y="-811245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6" name="Right Arrow 5"/>
          <p:cNvSpPr/>
          <p:nvPr/>
        </p:nvSpPr>
        <p:spPr>
          <a:xfrm>
            <a:off x="2528669" y="2154042"/>
            <a:ext cx="356274" cy="23203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234375" y="3100133"/>
            <a:ext cx="658419" cy="63868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8168981" y="3187652"/>
            <a:ext cx="795244" cy="866840"/>
            <a:chOff x="2775859" y="-1511298"/>
            <a:chExt cx="795244" cy="866840"/>
          </a:xfrm>
        </p:grpSpPr>
        <p:sp>
          <p:nvSpPr>
            <p:cNvPr id="57" name="Double Bracket 56"/>
            <p:cNvSpPr/>
            <p:nvPr/>
          </p:nvSpPr>
          <p:spPr>
            <a:xfrm>
              <a:off x="2775859" y="-1511298"/>
              <a:ext cx="782888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862644" y="-145076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Italian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IBM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056620" y="2541886"/>
            <a:ext cx="857960" cy="866840"/>
            <a:chOff x="4320861" y="-1511298"/>
            <a:chExt cx="857960" cy="866840"/>
          </a:xfrm>
        </p:grpSpPr>
        <p:sp>
          <p:nvSpPr>
            <p:cNvPr id="63" name="TextBox 62"/>
            <p:cNvSpPr txBox="1"/>
            <p:nvPr/>
          </p:nvSpPr>
          <p:spPr>
            <a:xfrm>
              <a:off x="4382358" y="-1450768"/>
              <a:ext cx="796463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u="sng" dirty="0" smtClean="0">
                  <a:solidFill>
                    <a:schemeClr val="accent2">
                      <a:lumMod val="50000"/>
                    </a:schemeClr>
                  </a:solidFill>
                  <a:latin typeface="Helvetica Neue" charset="0"/>
                  <a:ea typeface="Helvetica Neue" charset="0"/>
                  <a:cs typeface="Helvetica Neue" charset="0"/>
                </a:rPr>
                <a:t>College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65" name="Double Bracket 64"/>
            <p:cNvSpPr/>
            <p:nvPr/>
          </p:nvSpPr>
          <p:spPr>
            <a:xfrm>
              <a:off x="4320861" y="-1511298"/>
              <a:ext cx="857960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917741" y="863490"/>
            <a:ext cx="857960" cy="866840"/>
            <a:chOff x="7237990" y="-1455703"/>
            <a:chExt cx="857960" cy="866840"/>
          </a:xfrm>
        </p:grpSpPr>
        <p:sp>
          <p:nvSpPr>
            <p:cNvPr id="102" name="TextBox 101"/>
            <p:cNvSpPr txBox="1"/>
            <p:nvPr/>
          </p:nvSpPr>
          <p:spPr>
            <a:xfrm>
              <a:off x="7324790" y="-1400107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Greek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3" name="Double Bracket 102"/>
            <p:cNvSpPr/>
            <p:nvPr/>
          </p:nvSpPr>
          <p:spPr>
            <a:xfrm>
              <a:off x="7237990" y="-1455703"/>
              <a:ext cx="857960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5254017" y="958377"/>
            <a:ext cx="826377" cy="866840"/>
            <a:chOff x="4549553" y="-570579"/>
            <a:chExt cx="826377" cy="866840"/>
          </a:xfrm>
        </p:grpSpPr>
        <p:sp>
          <p:nvSpPr>
            <p:cNvPr id="108" name="TextBox 107"/>
            <p:cNvSpPr txBox="1"/>
            <p:nvPr/>
          </p:nvSpPr>
          <p:spPr>
            <a:xfrm>
              <a:off x="4608513" y="-509382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College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Paris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Dutch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9" name="Double Bracket 108"/>
            <p:cNvSpPr/>
            <p:nvPr/>
          </p:nvSpPr>
          <p:spPr>
            <a:xfrm>
              <a:off x="4549553" y="-570579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186853" y="702276"/>
            <a:ext cx="826377" cy="866840"/>
            <a:chOff x="5855557" y="-1927331"/>
            <a:chExt cx="826377" cy="866840"/>
          </a:xfrm>
        </p:grpSpPr>
        <p:sp>
          <p:nvSpPr>
            <p:cNvPr id="111" name="TextBox 110"/>
            <p:cNvSpPr txBox="1"/>
            <p:nvPr/>
          </p:nvSpPr>
          <p:spPr>
            <a:xfrm>
              <a:off x="5914517" y="-1866134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English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Google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12" name="Double Bracket 111"/>
            <p:cNvSpPr/>
            <p:nvPr/>
          </p:nvSpPr>
          <p:spPr>
            <a:xfrm>
              <a:off x="5855557" y="-1927331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3" name="Straight Connector 112"/>
          <p:cNvCxnSpPr/>
          <p:nvPr/>
        </p:nvCxnSpPr>
        <p:spPr>
          <a:xfrm>
            <a:off x="6162595" y="2303713"/>
            <a:ext cx="1174209" cy="963319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flipV="1">
            <a:off x="6224067" y="1878920"/>
            <a:ext cx="868883" cy="18412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7300129" y="1734651"/>
            <a:ext cx="262534" cy="1634715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H="1" flipV="1">
            <a:off x="8321809" y="2000205"/>
            <a:ext cx="99892" cy="940446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H="1" flipV="1">
            <a:off x="7601392" y="1787570"/>
            <a:ext cx="452178" cy="15362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725569" y="3091173"/>
            <a:ext cx="493429" cy="317553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V="1">
            <a:off x="6308577" y="1934920"/>
            <a:ext cx="907042" cy="1005731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7486254" y="2000205"/>
            <a:ext cx="935447" cy="940446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6308577" y="2033956"/>
            <a:ext cx="1992847" cy="1066177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 flipV="1">
            <a:off x="8385075" y="2059625"/>
            <a:ext cx="1643613" cy="410803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8560425" y="2622828"/>
            <a:ext cx="1620664" cy="350555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57" idx="2"/>
          </p:cNvCxnSpPr>
          <p:nvPr/>
        </p:nvCxnSpPr>
        <p:spPr>
          <a:xfrm flipH="1">
            <a:off x="7279495" y="665951"/>
            <a:ext cx="446074" cy="1025662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Oval 125"/>
          <p:cNvSpPr/>
          <p:nvPr/>
        </p:nvSpPr>
        <p:spPr>
          <a:xfrm>
            <a:off x="6957031" y="1390458"/>
            <a:ext cx="686366" cy="65754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61340" y="1395242"/>
            <a:ext cx="674364" cy="65276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40031" y="3095494"/>
            <a:ext cx="652763" cy="652763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98250" y="1795108"/>
            <a:ext cx="652763" cy="652763"/>
          </a:xfrm>
          <a:prstGeom prst="rect">
            <a:avLst/>
          </a:prstGeom>
        </p:spPr>
      </p:pic>
      <p:cxnSp>
        <p:nvCxnSpPr>
          <p:cNvPr id="130" name="Straight Connector 129"/>
          <p:cNvCxnSpPr/>
          <p:nvPr/>
        </p:nvCxnSpPr>
        <p:spPr>
          <a:xfrm flipH="1" flipV="1">
            <a:off x="6308577" y="3267032"/>
            <a:ext cx="931454" cy="154844"/>
          </a:xfrm>
          <a:prstGeom prst="line">
            <a:avLst/>
          </a:prstGeom>
          <a:ln w="38100" cmpd="sng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Picture 1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72832" y="2867792"/>
            <a:ext cx="652763" cy="65276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76586" y="1650950"/>
            <a:ext cx="652763" cy="652763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95950" y="2614269"/>
            <a:ext cx="652763" cy="652763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6866307" y="3781570"/>
            <a:ext cx="826377" cy="866840"/>
            <a:chOff x="9478383" y="-811245"/>
            <a:chExt cx="826377" cy="866840"/>
          </a:xfrm>
        </p:grpSpPr>
        <p:sp>
          <p:nvSpPr>
            <p:cNvPr id="135" name="TextBox 134"/>
            <p:cNvSpPr txBox="1"/>
            <p:nvPr/>
          </p:nvSpPr>
          <p:spPr>
            <a:xfrm>
              <a:off x="9596301" y="-755649"/>
              <a:ext cx="708459" cy="755649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PhD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b="1" dirty="0" smtClean="0">
                  <a:latin typeface="Helvetica Neue" charset="0"/>
                  <a:ea typeface="Helvetica Neue" charset="0"/>
                  <a:cs typeface="Helvetica Neue" charset="0"/>
                </a:rPr>
                <a:t>NYC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French</a:t>
              </a:r>
            </a:p>
            <a:p>
              <a:pPr defTabSz="430213">
                <a:lnSpc>
                  <a:spcPts val="1300"/>
                </a:lnSpc>
                <a:spcAft>
                  <a:spcPts val="400"/>
                </a:spcAft>
                <a:buSzPct val="100000"/>
              </a:pPr>
              <a:r>
                <a:rPr lang="en-US" sz="1600" dirty="0" smtClean="0">
                  <a:latin typeface="Helvetica Neue" charset="0"/>
                  <a:ea typeface="Helvetica Neue" charset="0"/>
                  <a:cs typeface="Helvetica Neue" charset="0"/>
                </a:rPr>
                <a:t>SAP</a:t>
              </a:r>
              <a:endParaRPr lang="en-US" sz="1600" dirty="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36" name="Double Bracket 135"/>
            <p:cNvSpPr/>
            <p:nvPr/>
          </p:nvSpPr>
          <p:spPr>
            <a:xfrm>
              <a:off x="9478383" y="-811245"/>
              <a:ext cx="826377" cy="866840"/>
            </a:xfrm>
            <a:prstGeom prst="bracketPair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877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Focused </a:t>
            </a:r>
            <a:r>
              <a:rPr lang="en-GB" dirty="0" smtClean="0"/>
              <a:t>Clustering </a:t>
            </a:r>
            <a:r>
              <a:rPr lang="en-GB" dirty="0"/>
              <a:t>and Outlier Detection 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TASK: </a:t>
            </a:r>
            <a:r>
              <a:rPr lang="en-US" dirty="0" smtClean="0">
                <a:solidFill>
                  <a:schemeClr val="tx1"/>
                </a:solidFill>
              </a:rPr>
              <a:t>Extract Clusters on Focused Graph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n-US" sz="2000" dirty="0"/>
              <a:t> attribute weights </a:t>
            </a:r>
            <a:r>
              <a:rPr lang="en-US" sz="2000" dirty="0" smtClean="0"/>
              <a:t>β -&gt; Edge Weight</a:t>
            </a:r>
            <a:endParaRPr lang="en-US" sz="16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    1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smtClean="0">
                <a:solidFill>
                  <a:schemeClr val="tx1"/>
                </a:solidFill>
              </a:rPr>
              <a:t>Find Starting Set of Candidates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	</a:t>
            </a:r>
            <a:r>
              <a:rPr lang="en-US" sz="1600" b="0" dirty="0" smtClean="0">
                <a:solidFill>
                  <a:schemeClr val="tx1"/>
                </a:solidFill>
              </a:rPr>
              <a:t>    1.a Drop low-weight  edges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</a:rPr>
              <a:t>     1.b Extract </a:t>
            </a:r>
            <a:r>
              <a:rPr lang="en-US" sz="1600" dirty="0" smtClean="0">
                <a:solidFill>
                  <a:schemeClr val="tx1"/>
                </a:solidFill>
              </a:rPr>
              <a:t>Strongly Connected Component</a:t>
            </a:r>
            <a:r>
              <a:rPr lang="en-US" sz="1600" b="0" dirty="0" smtClean="0">
                <a:solidFill>
                  <a:schemeClr val="tx1"/>
                </a:solidFill>
              </a:rPr>
              <a:t> C</a:t>
            </a:r>
            <a:r>
              <a:rPr lang="en-US" sz="1600" b="0" baseline="-25000" dirty="0" smtClean="0">
                <a:solidFill>
                  <a:schemeClr val="tx1"/>
                </a:solidFill>
              </a:rPr>
              <a:t>1,</a:t>
            </a:r>
            <a:r>
              <a:rPr lang="en-US" sz="1600" b="0" dirty="0" smtClean="0">
                <a:solidFill>
                  <a:schemeClr val="tx1"/>
                </a:solidFill>
              </a:rPr>
              <a:t> C</a:t>
            </a:r>
            <a:r>
              <a:rPr lang="en-US" sz="1600" b="0" baseline="-25000" dirty="0" smtClean="0">
                <a:solidFill>
                  <a:schemeClr val="tx1"/>
                </a:solidFill>
              </a:rPr>
              <a:t>2, </a:t>
            </a:r>
            <a:r>
              <a:rPr lang="is-IS" sz="1600" b="0" baseline="-25000" dirty="0" smtClean="0">
                <a:solidFill>
                  <a:schemeClr val="tx1"/>
                </a:solidFill>
              </a:rPr>
              <a:t>…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    2. Grow Clusters around Candidates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	    </a:t>
            </a:r>
            <a:r>
              <a:rPr lang="en-US" sz="1600" b="0" dirty="0" smtClean="0">
                <a:solidFill>
                  <a:schemeClr val="tx1"/>
                </a:solidFill>
              </a:rPr>
              <a:t>2.a Compute conductance of </a:t>
            </a:r>
            <a:r>
              <a:rPr lang="en-US" sz="1600" dirty="0" smtClean="0">
                <a:solidFill>
                  <a:schemeClr val="tx1"/>
                </a:solidFill>
              </a:rPr>
              <a:t>C: </a:t>
            </a:r>
            <a:r>
              <a:rPr lang="en-US" sz="1600" dirty="0" err="1"/>
              <a:t>φ</a:t>
            </a:r>
            <a:r>
              <a:rPr lang="en-US" sz="1600" baseline="30000" dirty="0"/>
              <a:t>(w)</a:t>
            </a:r>
            <a:r>
              <a:rPr lang="en-US" sz="1600" dirty="0"/>
              <a:t> (C, G</a:t>
            </a:r>
            <a:r>
              <a:rPr lang="en-US" sz="1600" dirty="0" smtClean="0"/>
              <a:t>)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b="0" dirty="0" smtClean="0">
                <a:solidFill>
                  <a:schemeClr val="tx1"/>
                </a:solidFill>
              </a:rPr>
              <a:t>      2.b </a:t>
            </a:r>
            <a:r>
              <a:rPr lang="en-US" sz="1600" b="0" dirty="0">
                <a:solidFill>
                  <a:schemeClr val="tx1"/>
                </a:solidFill>
              </a:rPr>
              <a:t>Select node to add to </a:t>
            </a:r>
            <a:r>
              <a:rPr lang="en-US" sz="1600" dirty="0" smtClean="0">
                <a:solidFill>
                  <a:schemeClr val="tx1"/>
                </a:solidFill>
              </a:rPr>
              <a:t>C’</a:t>
            </a:r>
            <a:r>
              <a:rPr lang="en-US" sz="1600" b="0" dirty="0" smtClean="0">
                <a:solidFill>
                  <a:schemeClr val="tx1"/>
                </a:solidFill>
              </a:rPr>
              <a:t>: 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dirty="0"/>
              <a:t>best improvement to </a:t>
            </a:r>
            <a:r>
              <a:rPr lang="en-US" sz="1600" dirty="0" smtClean="0"/>
              <a:t>∆</a:t>
            </a:r>
            <a:r>
              <a:rPr lang="en-US" sz="1600" dirty="0" err="1" smtClean="0"/>
              <a:t>φ</a:t>
            </a:r>
            <a:r>
              <a:rPr lang="en-US" sz="1600" baseline="30000" dirty="0" smtClean="0"/>
              <a:t>(w</a:t>
            </a:r>
            <a:r>
              <a:rPr lang="en-US" sz="1600" baseline="30000" dirty="0"/>
              <a:t>)</a:t>
            </a:r>
            <a:r>
              <a:rPr lang="en-US" sz="1600" dirty="0"/>
              <a:t> </a:t>
            </a:r>
            <a:r>
              <a:rPr lang="en-US" sz="1600" dirty="0" smtClean="0"/>
              <a:t>(C,C’) </a:t>
            </a:r>
            <a:r>
              <a:rPr lang="en-US" sz="1600" b="0" i="1" dirty="0" smtClean="0">
                <a:solidFill>
                  <a:schemeClr val="tx1"/>
                </a:solidFill>
              </a:rPr>
              <a:t>(greedy)</a:t>
            </a:r>
          </a:p>
          <a:p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b="0" dirty="0" smtClean="0">
                <a:solidFill>
                  <a:schemeClr val="tx1"/>
                </a:solidFill>
              </a:rPr>
              <a:t>     2.c Prune Underperforming nodes</a:t>
            </a:r>
            <a:endParaRPr lang="en-US" b="0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    3. Detect Outliers: </a:t>
            </a:r>
            <a:r>
              <a:rPr lang="en-US" b="0" dirty="0" smtClean="0">
                <a:solidFill>
                  <a:schemeClr val="tx1"/>
                </a:solidFill>
              </a:rPr>
              <a:t>High </a:t>
            </a:r>
            <a:r>
              <a:rPr lang="en-US" b="0" i="1" u="sng" dirty="0" smtClean="0">
                <a:solidFill>
                  <a:schemeClr val="tx1"/>
                </a:solidFill>
              </a:rPr>
              <a:t>unweighted </a:t>
            </a:r>
            <a:r>
              <a:rPr lang="en-US" b="0" dirty="0" smtClean="0">
                <a:solidFill>
                  <a:schemeClr val="tx1"/>
                </a:solidFill>
              </a:rPr>
              <a:t>conductance</a:t>
            </a:r>
            <a:endParaRPr lang="en-US" b="0" i="1" u="sng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Perozzi</a:t>
            </a:r>
            <a:r>
              <a:rPr lang="en-US" dirty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2014]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64174" y="681790"/>
            <a:ext cx="1297357" cy="11632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latin typeface="Helvetica Neue" charset="0"/>
                <a:ea typeface="Helvetica Neue" charset="0"/>
                <a:cs typeface="Helvetica Neue" charset="0"/>
              </a:rPr>
              <a:t>LOCAL </a:t>
            </a:r>
          </a:p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clusters</a:t>
            </a:r>
            <a:endParaRPr lang="en-US" sz="2000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4" name="Straight Connector 13"/>
          <p:cNvCxnSpPr>
            <a:stCxn id="9" idx="7"/>
            <a:endCxn id="11" idx="2"/>
          </p:cNvCxnSpPr>
          <p:nvPr/>
        </p:nvCxnSpPr>
        <p:spPr>
          <a:xfrm flipV="1">
            <a:off x="6198090" y="2236547"/>
            <a:ext cx="552523" cy="281965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4"/>
            <a:endCxn id="13" idx="1"/>
          </p:cNvCxnSpPr>
          <p:nvPr/>
        </p:nvCxnSpPr>
        <p:spPr>
          <a:xfrm>
            <a:off x="6876613" y="2362546"/>
            <a:ext cx="38497" cy="384258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1" idx="6"/>
            <a:endCxn id="12" idx="1"/>
          </p:cNvCxnSpPr>
          <p:nvPr/>
        </p:nvCxnSpPr>
        <p:spPr>
          <a:xfrm>
            <a:off x="7002612" y="2236547"/>
            <a:ext cx="406487" cy="175640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421744" y="2870867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18" name="Straight Connector 17"/>
          <p:cNvCxnSpPr>
            <a:stCxn id="17" idx="1"/>
            <a:endCxn id="9" idx="5"/>
          </p:cNvCxnSpPr>
          <p:nvPr/>
        </p:nvCxnSpPr>
        <p:spPr>
          <a:xfrm flipH="1" flipV="1">
            <a:off x="6198090" y="2696703"/>
            <a:ext cx="260558" cy="211068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53251" y="2368162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21" name="Straight Connector 20"/>
          <p:cNvCxnSpPr>
            <a:stCxn id="20" idx="2"/>
            <a:endCxn id="12" idx="6"/>
          </p:cNvCxnSpPr>
          <p:nvPr/>
        </p:nvCxnSpPr>
        <p:spPr>
          <a:xfrm flipH="1">
            <a:off x="7624194" y="2494162"/>
            <a:ext cx="429057" cy="7121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3"/>
            <a:endCxn id="13" idx="6"/>
          </p:cNvCxnSpPr>
          <p:nvPr/>
        </p:nvCxnSpPr>
        <p:spPr>
          <a:xfrm flipH="1">
            <a:off x="7130205" y="2590378"/>
            <a:ext cx="278894" cy="245522"/>
          </a:xfrm>
          <a:prstGeom prst="line">
            <a:avLst/>
          </a:prstGeom>
          <a:ln w="53975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725988" y="1991462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cxnSp>
        <p:nvCxnSpPr>
          <p:cNvPr id="51" name="Straight Connector 50"/>
          <p:cNvCxnSpPr>
            <a:stCxn id="49" idx="5"/>
            <a:endCxn id="20" idx="0"/>
          </p:cNvCxnSpPr>
          <p:nvPr/>
        </p:nvCxnSpPr>
        <p:spPr>
          <a:xfrm>
            <a:off x="7941083" y="2206557"/>
            <a:ext cx="238168" cy="161605"/>
          </a:xfrm>
          <a:prstGeom prst="line">
            <a:avLst/>
          </a:prstGeom>
          <a:ln w="25400" cmpd="sng">
            <a:solidFill>
              <a:schemeClr val="tx2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982995" y="2481608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50613" y="2110547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372195" y="2375283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78206" y="2709900"/>
            <a:ext cx="251999" cy="25199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519166" y="1964865"/>
            <a:ext cx="1178245" cy="1131404"/>
          </a:xfrm>
          <a:prstGeom prst="ellipse">
            <a:avLst/>
          </a:prstGeom>
          <a:noFill/>
          <a:ln w="38100">
            <a:solidFill>
              <a:schemeClr val="tx2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7498194" y="2907771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Seed</a:t>
            </a:r>
            <a:endParaRPr lang="en-US" dirty="0">
              <a:solidFill>
                <a:schemeClr val="tx2">
                  <a:lumMod val="75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3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33926" y="1926268"/>
            <a:ext cx="1858749" cy="1957712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700000" y="1924605"/>
            <a:ext cx="1872000" cy="1957712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69388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62472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707563" y="555625"/>
            <a:ext cx="1469749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sz="24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3927" y="1909439"/>
            <a:ext cx="1858748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Connectivity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00000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Properties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59667" y="1909439"/>
            <a:ext cx="1874805" cy="63117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(Edge-)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Labels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26048" y="2641349"/>
            <a:ext cx="156164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Search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Metzger’13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, 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Sobczak’15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255" y="3289728"/>
            <a:ext cx="1441420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Clusters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 [Perozzi’14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8577" y="2658183"/>
            <a:ext cx="1830950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Mediator Nodes</a:t>
            </a:r>
          </a:p>
          <a:p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b="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Ruchansky’15</a:t>
            </a:r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871616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Queries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5" name="Elbow Connector 24"/>
          <p:cNvCxnSpPr>
            <a:stCxn id="15" idx="2"/>
            <a:endCxn id="17" idx="0"/>
          </p:cNvCxnSpPr>
          <p:nvPr/>
        </p:nvCxnSpPr>
        <p:spPr>
          <a:xfrm rot="5400000">
            <a:off x="1547600" y="1014601"/>
            <a:ext cx="610540" cy="1179137"/>
          </a:xfrm>
          <a:prstGeom prst="bentConnector3">
            <a:avLst/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48961" y="3289728"/>
            <a:ext cx="135325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SPARQL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pt-B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Arenas’16</a:t>
            </a:r>
            <a:r>
              <a:rPr lang="pt-B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1616" y="2652714"/>
            <a:ext cx="15039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Path Queries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Bonifati’15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2433" y="2698694"/>
            <a:ext cx="158088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Tuples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Jayaram’15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7300" y="3297903"/>
            <a:ext cx="194636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Graph Structures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is-I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Mottin’14]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31" name="Elbow Connector 30"/>
          <p:cNvCxnSpPr>
            <a:stCxn id="15" idx="2"/>
            <a:endCxn id="18" idx="0"/>
          </p:cNvCxnSpPr>
          <p:nvPr/>
        </p:nvCxnSpPr>
        <p:spPr>
          <a:xfrm rot="16200000" flipH="1">
            <a:off x="2733949" y="1007388"/>
            <a:ext cx="610540" cy="119356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3" idx="0"/>
          </p:cNvCxnSpPr>
          <p:nvPr/>
        </p:nvCxnSpPr>
        <p:spPr>
          <a:xfrm rot="5400000">
            <a:off x="6058309" y="1062535"/>
            <a:ext cx="596212" cy="109759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endCxn id="19" idx="0"/>
          </p:cNvCxnSpPr>
          <p:nvPr/>
        </p:nvCxnSpPr>
        <p:spPr>
          <a:xfrm rot="16200000" flipH="1">
            <a:off x="7103035" y="1115404"/>
            <a:ext cx="596212" cy="99185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63729" y="3489134"/>
            <a:ext cx="478235" cy="503999"/>
            <a:chOff x="70202" y="-842330"/>
            <a:chExt cx="612000" cy="612000"/>
          </a:xfrm>
        </p:grpSpPr>
        <p:sp>
          <p:nvSpPr>
            <p:cNvPr id="3" name="Oval 2"/>
            <p:cNvSpPr/>
            <p:nvPr/>
          </p:nvSpPr>
          <p:spPr>
            <a:xfrm>
              <a:off x="70202" y="-842330"/>
              <a:ext cx="612000" cy="612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6785" y="-799524"/>
              <a:ext cx="564537" cy="48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13">
                <a:spcAft>
                  <a:spcPts val="400"/>
                </a:spcAft>
                <a:buSzPct val="100000"/>
              </a:pP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✓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922963" y="569953"/>
            <a:ext cx="1875943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Structures</a:t>
            </a:r>
            <a:endParaRPr lang="en-US" sz="28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6871" y="152169"/>
            <a:ext cx="1947969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SIMILARITY</a:t>
            </a:r>
          </a:p>
        </p:txBody>
      </p:sp>
    </p:spTree>
    <p:extLst>
      <p:ext uri="{BB962C8B-B14F-4D97-AF65-F5344CB8AC3E}">
        <p14:creationId xmlns:p14="http://schemas.microsoft.com/office/powerpoint/2010/main" val="1322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iQBEES</a:t>
            </a:r>
            <a:r>
              <a:rPr lang="en-US" dirty="0" smtClean="0"/>
              <a:t>: Entity Search by Example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5643563" y="235738"/>
            <a:ext cx="3157537" cy="430213"/>
          </a:xfrm>
        </p:spPr>
        <p:txBody>
          <a:bodyPr/>
          <a:lstStyle/>
          <a:p>
            <a:r>
              <a:rPr lang="en-US" sz="1200" dirty="0" smtClean="0">
                <a:solidFill>
                  <a:srgbClr val="285096"/>
                </a:solidFill>
              </a:rPr>
              <a:t>[Metzger </a:t>
            </a:r>
            <a:r>
              <a:rPr lang="en-US" sz="12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200" dirty="0" smtClean="0">
                <a:solidFill>
                  <a:srgbClr val="285096"/>
                </a:solidFill>
              </a:rPr>
              <a:t> 2013, </a:t>
            </a:r>
            <a:r>
              <a:rPr lang="en-US" sz="1200" dirty="0" err="1" smtClean="0">
                <a:solidFill>
                  <a:srgbClr val="285096"/>
                </a:solidFill>
              </a:rPr>
              <a:t>Sobczak</a:t>
            </a:r>
            <a:r>
              <a:rPr lang="en-US" sz="1200" dirty="0" smtClean="0">
                <a:solidFill>
                  <a:srgbClr val="285096"/>
                </a:solidFill>
              </a:rPr>
              <a:t> </a:t>
            </a:r>
            <a:r>
              <a:rPr lang="en-US" sz="12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200" dirty="0" smtClean="0">
                <a:solidFill>
                  <a:srgbClr val="285096"/>
                </a:solidFill>
              </a:rPr>
              <a:t> 2015]</a:t>
            </a:r>
            <a:endParaRPr lang="en-US" sz="1200" dirty="0">
              <a:solidFill>
                <a:srgbClr val="28509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213" y="908985"/>
            <a:ext cx="45720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373CA"/>
                </a:solidFill>
                <a:latin typeface="Helvetica Neue"/>
                <a:cs typeface="Helvetica Neue"/>
              </a:rPr>
              <a:t>Model:        </a:t>
            </a:r>
            <a:r>
              <a:rPr lang="en-US" b="1" dirty="0" smtClean="0">
                <a:latin typeface="Helvetica Neue"/>
                <a:cs typeface="Helvetica Neue"/>
              </a:rPr>
              <a:t>Knowledge Graph</a:t>
            </a:r>
            <a:endParaRPr lang="en-US" b="1" dirty="0">
              <a:latin typeface="Helvetica Neue"/>
              <a:cs typeface="Helvetica Neue"/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5373CA"/>
                </a:solidFill>
                <a:latin typeface="Helvetica Neue"/>
                <a:cs typeface="Helvetica Neue"/>
              </a:rPr>
              <a:t>Query:         </a:t>
            </a:r>
            <a:r>
              <a:rPr lang="en-US" b="1" dirty="0" smtClean="0">
                <a:latin typeface="Helvetica Neue"/>
                <a:cs typeface="Helvetica Neue"/>
              </a:rPr>
              <a:t>A </a:t>
            </a:r>
            <a:r>
              <a:rPr lang="en-US" b="1" dirty="0">
                <a:latin typeface="Helvetica Neue"/>
                <a:cs typeface="Helvetica Neue"/>
              </a:rPr>
              <a:t>set of </a:t>
            </a:r>
            <a:r>
              <a:rPr lang="en-US" b="1" dirty="0" smtClean="0">
                <a:latin typeface="Helvetica Neue"/>
                <a:cs typeface="Helvetica Neue"/>
              </a:rPr>
              <a:t>Entities </a:t>
            </a:r>
            <a:r>
              <a:rPr lang="en-US" b="1" dirty="0">
                <a:latin typeface="Helvetica Neue"/>
                <a:cs typeface="Helvetica Neue"/>
              </a:rPr>
              <a:t>Q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5373CA"/>
                </a:solidFill>
                <a:latin typeface="Helvetica Neue"/>
                <a:cs typeface="Helvetica Neue"/>
              </a:rPr>
              <a:t>Similarity</a:t>
            </a:r>
            <a:r>
              <a:rPr lang="en-US" b="1" dirty="0" smtClean="0">
                <a:solidFill>
                  <a:srgbClr val="5373CA"/>
                </a:solidFill>
                <a:latin typeface="Helvetica Neue"/>
                <a:cs typeface="Helvetica Neue"/>
              </a:rPr>
              <a:t>:   </a:t>
            </a:r>
            <a:r>
              <a:rPr lang="en-US" b="1" dirty="0">
                <a:latin typeface="Helvetica Neue"/>
                <a:cs typeface="Helvetica Neue"/>
              </a:rPr>
              <a:t>shared semantic properties</a:t>
            </a:r>
          </a:p>
          <a:p>
            <a:r>
              <a:rPr lang="en-US" b="1" dirty="0">
                <a:solidFill>
                  <a:srgbClr val="5373CA"/>
                </a:solidFill>
                <a:latin typeface="Helvetica Neue"/>
                <a:cs typeface="Helvetica Neue"/>
              </a:rPr>
              <a:t>Output:       </a:t>
            </a:r>
            <a:r>
              <a:rPr lang="en-US" b="1" dirty="0">
                <a:latin typeface="Helvetica Neue"/>
                <a:cs typeface="Helvetica Neue"/>
              </a:rPr>
              <a:t>A Set </a:t>
            </a:r>
            <a:r>
              <a:rPr lang="en-US" b="1" dirty="0" smtClean="0">
                <a:latin typeface="Helvetica Neue"/>
                <a:cs typeface="Helvetica Neue"/>
              </a:rPr>
              <a:t>of Similar Entities</a:t>
            </a:r>
          </a:p>
          <a:p>
            <a:r>
              <a:rPr lang="en-US" b="1" dirty="0" smtClean="0">
                <a:latin typeface="Helvetica Neue"/>
                <a:cs typeface="Helvetica Neue"/>
              </a:rPr>
              <a:t>                   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latin typeface="Helvetica Neue"/>
                <a:cs typeface="Helvetica Neue"/>
              </a:rPr>
              <a:t>ranked</a:t>
            </a:r>
            <a:endParaRPr lang="en-US" b="1" dirty="0">
              <a:latin typeface="Helvetica Neue"/>
              <a:cs typeface="Helvetica Neue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flipH="1">
            <a:off x="5217749" y="1115522"/>
            <a:ext cx="699370" cy="10491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flipH="1">
            <a:off x="5204369" y="3132129"/>
            <a:ext cx="755787" cy="94510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flipH="1">
            <a:off x="5774243" y="3471863"/>
            <a:ext cx="705744" cy="9666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flipH="1">
            <a:off x="7791608" y="859353"/>
            <a:ext cx="786901" cy="9865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flipH="1">
            <a:off x="8120938" y="1360961"/>
            <a:ext cx="624745" cy="9304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 flipH="1">
            <a:off x="6933479" y="2540953"/>
            <a:ext cx="673145" cy="1129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 flipH="1">
            <a:off x="7396102" y="3050048"/>
            <a:ext cx="724836" cy="10856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 flipH="1">
            <a:off x="5164769" y="3861084"/>
            <a:ext cx="740805" cy="8002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 flipH="1">
            <a:off x="6845482" y="3426997"/>
            <a:ext cx="605155" cy="952679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8" name="Straight Arrow Connector 57"/>
          <p:cNvCxnSpPr/>
          <p:nvPr/>
        </p:nvCxnSpPr>
        <p:spPr>
          <a:xfrm flipH="1">
            <a:off x="5897740" y="2291415"/>
            <a:ext cx="7834" cy="810116"/>
          </a:xfrm>
          <a:prstGeom prst="straightConnector1">
            <a:avLst/>
          </a:prstGeom>
          <a:ln w="63500" cmpd="sng">
            <a:solidFill>
              <a:schemeClr val="tx2">
                <a:lumMod val="75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6254885" y="2324437"/>
            <a:ext cx="590597" cy="623044"/>
          </a:xfrm>
          <a:prstGeom prst="straightConnector1">
            <a:avLst/>
          </a:prstGeom>
          <a:ln w="63500" cmpd="sng">
            <a:solidFill>
              <a:schemeClr val="tx2">
                <a:lumMod val="75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6285401" y="1360961"/>
            <a:ext cx="1409220" cy="239239"/>
          </a:xfrm>
          <a:prstGeom prst="straightConnector1">
            <a:avLst/>
          </a:prstGeom>
          <a:ln w="63500" cmpd="sng">
            <a:solidFill>
              <a:schemeClr val="tx2">
                <a:lumMod val="75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5421139" y="252651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  <a:endParaRPr lang="en-US" sz="2400" b="1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554990" y="198973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  <a:endParaRPr lang="en-US" sz="2400" b="1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726042" y="95335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?</a:t>
            </a:r>
            <a:endParaRPr lang="en-US" sz="2400" b="1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340935" y="3376891"/>
            <a:ext cx="3890111" cy="57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Products</a:t>
            </a:r>
            <a:r>
              <a:rPr lang="en-US" sz="20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 </a:t>
            </a:r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Find Similar Products</a:t>
            </a:r>
            <a:endParaRPr lang="en-US" sz="16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332260" y="4010845"/>
            <a:ext cx="4158608" cy="57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Social Media</a:t>
            </a:r>
            <a:r>
              <a:rPr lang="en-US" sz="20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 </a:t>
            </a:r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User recommendation</a:t>
            </a:r>
            <a:endParaRPr lang="en-US" sz="16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9672" y="819470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" charset="0"/>
                <a:ea typeface="Georgia" charset="0"/>
                <a:cs typeface="Georgia" charset="0"/>
              </a:rPr>
              <a:t>Entity 1</a:t>
            </a:r>
            <a:r>
              <a:rPr lang="en-US" sz="1600" dirty="0">
                <a:latin typeface="Georgia" charset="0"/>
                <a:ea typeface="Georgia" charset="0"/>
                <a:cs typeface="Georgia" charset="0"/>
                <a:sym typeface="Wingdings"/>
              </a:rPr>
              <a:t>:</a:t>
            </a:r>
            <a:endParaRPr lang="en-US" sz="1600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58556" y="1155273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smtClean="0">
                <a:latin typeface="Georgia" charset="0"/>
                <a:ea typeface="Georgia" charset="0"/>
                <a:cs typeface="Georgia" charset="0"/>
              </a:rPr>
              <a:t>Entity 2</a:t>
            </a:r>
            <a:r>
              <a:rPr lang="en-US" sz="1600" dirty="0" smtClean="0">
                <a:latin typeface="Georgia" charset="0"/>
                <a:ea typeface="Georgia" charset="0"/>
                <a:cs typeface="Georgia" charset="0"/>
                <a:sym typeface="Wingdings"/>
              </a:rPr>
              <a:t>:</a:t>
            </a:r>
            <a:endParaRPr lang="en-US" sz="1600" dirty="0">
              <a:latin typeface="Georgia" charset="0"/>
              <a:ea typeface="Georgia" charset="0"/>
              <a:cs typeface="Georgia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 flipH="1">
            <a:off x="5899371" y="1441178"/>
            <a:ext cx="846848" cy="84684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47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32462" y="1853446"/>
            <a:ext cx="594050" cy="7612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98544" y="3661863"/>
            <a:ext cx="551572" cy="7930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926512" y="3557205"/>
            <a:ext cx="734683" cy="9211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Maximal Aspects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643563" y="235738"/>
            <a:ext cx="3157537" cy="430213"/>
          </a:xfrm>
        </p:spPr>
        <p:txBody>
          <a:bodyPr/>
          <a:lstStyle/>
          <a:p>
            <a:r>
              <a:rPr lang="en-US" sz="1200" dirty="0" smtClean="0">
                <a:solidFill>
                  <a:srgbClr val="285096"/>
                </a:solidFill>
              </a:rPr>
              <a:t>[Metzger </a:t>
            </a:r>
            <a:r>
              <a:rPr lang="en-US" sz="12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2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200" dirty="0" smtClean="0">
                <a:solidFill>
                  <a:srgbClr val="285096"/>
                </a:solidFill>
              </a:rPr>
              <a:t>2013, </a:t>
            </a:r>
            <a:r>
              <a:rPr lang="en-US" sz="1200" dirty="0" err="1">
                <a:solidFill>
                  <a:srgbClr val="285096"/>
                </a:solidFill>
              </a:rPr>
              <a:t>Sobczak</a:t>
            </a:r>
            <a:r>
              <a:rPr lang="en-US" sz="1200" dirty="0">
                <a:solidFill>
                  <a:srgbClr val="285096"/>
                </a:solidFill>
              </a:rPr>
              <a:t> </a:t>
            </a:r>
            <a:r>
              <a:rPr lang="en-US" sz="12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2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200" dirty="0" smtClean="0">
                <a:solidFill>
                  <a:srgbClr val="285096"/>
                </a:solidFill>
              </a:rPr>
              <a:t>2015]</a:t>
            </a:r>
            <a:endParaRPr lang="en-US" sz="12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Freihandform: Form 62"/>
          <p:cNvSpPr/>
          <p:nvPr/>
        </p:nvSpPr>
        <p:spPr>
          <a:xfrm>
            <a:off x="1704735" y="863481"/>
            <a:ext cx="1893901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chemeClr val="tx1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 type BodyBuilder</a:t>
            </a:r>
          </a:p>
        </p:txBody>
      </p:sp>
      <p:sp>
        <p:nvSpPr>
          <p:cNvPr id="10" name="Freihandform: Form 64"/>
          <p:cNvSpPr/>
          <p:nvPr/>
        </p:nvSpPr>
        <p:spPr>
          <a:xfrm>
            <a:off x="1684853" y="3041626"/>
            <a:ext cx="1335543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C0C0C0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1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</a:t>
            </a: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type Entity</a:t>
            </a:r>
          </a:p>
        </p:txBody>
      </p:sp>
      <p:sp>
        <p:nvSpPr>
          <p:cNvPr id="11" name="Freihandform: Form 65"/>
          <p:cNvSpPr/>
          <p:nvPr/>
        </p:nvSpPr>
        <p:spPr>
          <a:xfrm>
            <a:off x="1704735" y="1224557"/>
            <a:ext cx="2133005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1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</a:t>
            </a:r>
            <a:r>
              <a:rPr lang="de-DE" sz="14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type </a:t>
            </a:r>
            <a:r>
              <a:rPr lang="de-DE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AmericanActor</a:t>
            </a:r>
            <a:endParaRPr lang="de-DE" sz="1400" b="1" i="0" u="none" strike="noStrike" kern="1200" cap="none" spc="0" baseline="0" dirty="0">
              <a:solidFill>
                <a:srgbClr val="000000"/>
              </a:solidFill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Freihandform: Form 66"/>
          <p:cNvSpPr/>
          <p:nvPr/>
        </p:nvSpPr>
        <p:spPr>
          <a:xfrm>
            <a:off x="1704735" y="2280182"/>
            <a:ext cx="2475214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1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</a:t>
            </a: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type GovernorCalifornia</a:t>
            </a:r>
          </a:p>
        </p:txBody>
      </p:sp>
      <p:sp>
        <p:nvSpPr>
          <p:cNvPr id="15" name="Freihandform: Form 72"/>
          <p:cNvSpPr/>
          <p:nvPr/>
        </p:nvSpPr>
        <p:spPr>
          <a:xfrm>
            <a:off x="1699262" y="3870641"/>
            <a:ext cx="2538565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1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</a:t>
            </a: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actedIn TheExpendables</a:t>
            </a:r>
          </a:p>
        </p:txBody>
      </p:sp>
      <p:sp>
        <p:nvSpPr>
          <p:cNvPr id="19" name="Freihandform: Form 161"/>
          <p:cNvSpPr/>
          <p:nvPr/>
        </p:nvSpPr>
        <p:spPr>
          <a:xfrm>
            <a:off x="1684853" y="2760071"/>
            <a:ext cx="1857481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1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</a:t>
            </a:r>
            <a:r>
              <a:rPr lang="de-DE" sz="14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hasHeight</a:t>
            </a:r>
            <a:r>
              <a:rPr lang="de-DE" sz="14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1.88m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 flipH="1">
            <a:off x="323850" y="863481"/>
            <a:ext cx="883254" cy="13249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5" name="Freihandform: Form 65"/>
          <p:cNvSpPr/>
          <p:nvPr/>
        </p:nvSpPr>
        <p:spPr>
          <a:xfrm>
            <a:off x="1699262" y="1912282"/>
            <a:ext cx="2133005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1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</a:t>
            </a:r>
            <a:r>
              <a:rPr lang="de-DE" sz="14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type </a:t>
            </a:r>
            <a:r>
              <a:rPr lang="de-DE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AmericanActor</a:t>
            </a:r>
            <a:endParaRPr lang="de-DE" sz="1400" b="1" i="0" u="none" strike="noStrike" kern="1200" cap="none" spc="0" baseline="0" dirty="0">
              <a:solidFill>
                <a:srgbClr val="000000"/>
              </a:solidFill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6" name="Freihandform: Form 68"/>
          <p:cNvSpPr/>
          <p:nvPr/>
        </p:nvSpPr>
        <p:spPr>
          <a:xfrm>
            <a:off x="1699797" y="4236551"/>
            <a:ext cx="1867356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1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</a:t>
            </a:r>
            <a:r>
              <a:rPr lang="de-DE" sz="1400" b="1" i="0" u="none" strike="noStrike" kern="1200" cap="none" spc="0" baseline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type ActionActor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065250" y="770190"/>
            <a:ext cx="1496472" cy="8392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4" name="Freihandform: Form 65"/>
          <p:cNvSpPr/>
          <p:nvPr/>
        </p:nvSpPr>
        <p:spPr>
          <a:xfrm>
            <a:off x="1699262" y="3517897"/>
            <a:ext cx="2133005" cy="31373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B8E0E3"/>
          </a:solidFill>
          <a:ln w="25557" cap="flat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400" b="1" i="1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?x</a:t>
            </a:r>
            <a:r>
              <a:rPr lang="de-DE" sz="1400" b="1" i="0" u="none" strike="noStrike" kern="1200" cap="none" spc="0" baseline="0" dirty="0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 type </a:t>
            </a:r>
            <a:r>
              <a:rPr lang="de-DE" sz="1400" b="1" i="0" u="none" strike="noStrike" kern="1200" cap="none" spc="0" baseline="0" dirty="0" err="1">
                <a:solidFill>
                  <a:srgbClr val="000000"/>
                </a:solidFill>
                <a:uFillTx/>
                <a:latin typeface="Helvetica Neue" charset="0"/>
                <a:ea typeface="Helvetica Neue" charset="0"/>
                <a:cs typeface="Helvetica Neue" charset="0"/>
              </a:rPr>
              <a:t>AmericanActor</a:t>
            </a:r>
            <a:endParaRPr lang="de-DE" sz="1400" b="1" i="0" u="none" strike="noStrike" kern="1200" cap="none" spc="0" baseline="0" dirty="0">
              <a:solidFill>
                <a:srgbClr val="000000"/>
              </a:solidFill>
              <a:uFillTx/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118135" y="2801393"/>
            <a:ext cx="488756" cy="6549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591568" y="2846207"/>
            <a:ext cx="609367" cy="5841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9" name="Rounded Rectangle 58"/>
          <p:cNvSpPr/>
          <p:nvPr/>
        </p:nvSpPr>
        <p:spPr>
          <a:xfrm>
            <a:off x="6386024" y="2694815"/>
            <a:ext cx="2029488" cy="8507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use </a:t>
            </a:r>
            <a:r>
              <a:rPr lang="en-US" sz="20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most </a:t>
            </a:r>
            <a:r>
              <a:rPr lang="en-US" sz="2000" b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specific </a:t>
            </a:r>
            <a:r>
              <a:rPr lang="en-US" sz="20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type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152395" y="751365"/>
            <a:ext cx="2503387" cy="9003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 defTabSz="9144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Adding</a:t>
            </a:r>
            <a:r>
              <a:rPr lang="de-DE" sz="20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any</a:t>
            </a:r>
            <a:r>
              <a:rPr lang="de-DE" sz="20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aspect</a:t>
            </a:r>
            <a:endParaRPr lang="de-DE" sz="2000" b="1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0" algn="ctr" defTabSz="9144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→ E(A)={Arnold}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145754" y="1755535"/>
            <a:ext cx="2510028" cy="7960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lvl="0" algn="ctr" defTabSz="9144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Include</a:t>
            </a:r>
            <a:r>
              <a:rPr lang="de-DE" sz="2000" b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lvl="0" algn="ctr" defTabSz="9144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Typical</a:t>
            </a:r>
            <a:r>
              <a:rPr lang="de-DE" sz="2000" b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Types</a:t>
            </a:r>
            <a:endParaRPr lang="de-DE" sz="2000" b="1" dirty="0" smtClean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30583" y="2398273"/>
            <a:ext cx="1324053" cy="93966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Prune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generic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aspects</a:t>
            </a:r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30583" y="3565261"/>
            <a:ext cx="1324053" cy="93966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Rank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Set of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aspects</a:t>
            </a:r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6386024" y="3633029"/>
            <a:ext cx="2029488" cy="8507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REPEATABLE</a:t>
            </a:r>
          </a:p>
          <a:p>
            <a:pPr algn="ctr"/>
            <a:r>
              <a:rPr lang="en-US" sz="2000" i="1" dirty="0" smtClean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Update Q</a:t>
            </a:r>
            <a:endParaRPr lang="en-US" sz="2000" i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149266" y="2883526"/>
            <a:ext cx="988594" cy="54527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390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46" grpId="0" animBg="1"/>
      <p:bldP spid="54" grpId="0" animBg="1"/>
      <p:bldP spid="59" grpId="0" animBg="1"/>
      <p:bldP spid="62" grpId="0" animBg="1"/>
      <p:bldP spid="63" grpId="0" animBg="1"/>
      <p:bldP spid="6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33926" y="1926268"/>
            <a:ext cx="1858749" cy="1957712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700000" y="1924605"/>
            <a:ext cx="1872000" cy="1957712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69388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62472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707563" y="555625"/>
            <a:ext cx="1469749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sz="24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3927" y="1909439"/>
            <a:ext cx="1858748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Connectivity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00000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Properties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59667" y="1909439"/>
            <a:ext cx="1874805" cy="63117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(Edge-)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Labels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26048" y="2641349"/>
            <a:ext cx="156164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Search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Metzger’13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, 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Sobczak’15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255" y="3289728"/>
            <a:ext cx="1441420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Clusters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 [Perozzi’14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8577" y="2658183"/>
            <a:ext cx="1830950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Mediator Nodes</a:t>
            </a:r>
          </a:p>
          <a:p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b="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Ruchansky’15</a:t>
            </a:r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871616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Queries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5" name="Elbow Connector 24"/>
          <p:cNvCxnSpPr>
            <a:stCxn id="15" idx="2"/>
            <a:endCxn id="17" idx="0"/>
          </p:cNvCxnSpPr>
          <p:nvPr/>
        </p:nvCxnSpPr>
        <p:spPr>
          <a:xfrm rot="5400000">
            <a:off x="1547600" y="1014601"/>
            <a:ext cx="610540" cy="1179137"/>
          </a:xfrm>
          <a:prstGeom prst="bentConnector3">
            <a:avLst/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48961" y="3289728"/>
            <a:ext cx="135325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SPARQL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pt-B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Arenas’16</a:t>
            </a:r>
            <a:r>
              <a:rPr lang="pt-B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1616" y="2652714"/>
            <a:ext cx="15039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Path Queries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Bonifati’15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2433" y="2698694"/>
            <a:ext cx="158088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Tuples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Jayaram’15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7300" y="3297903"/>
            <a:ext cx="194636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Graph Structures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is-I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Mottin’14]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31" name="Elbow Connector 30"/>
          <p:cNvCxnSpPr>
            <a:stCxn id="15" idx="2"/>
            <a:endCxn id="18" idx="0"/>
          </p:cNvCxnSpPr>
          <p:nvPr/>
        </p:nvCxnSpPr>
        <p:spPr>
          <a:xfrm rot="16200000" flipH="1">
            <a:off x="2733949" y="1007388"/>
            <a:ext cx="610540" cy="119356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3" idx="0"/>
          </p:cNvCxnSpPr>
          <p:nvPr/>
        </p:nvCxnSpPr>
        <p:spPr>
          <a:xfrm rot="5400000">
            <a:off x="6058309" y="1062535"/>
            <a:ext cx="596212" cy="109759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endCxn id="19" idx="0"/>
          </p:cNvCxnSpPr>
          <p:nvPr/>
        </p:nvCxnSpPr>
        <p:spPr>
          <a:xfrm rot="16200000" flipH="1">
            <a:off x="7103035" y="1115404"/>
            <a:ext cx="596212" cy="99185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63729" y="3489134"/>
            <a:ext cx="478235" cy="503999"/>
            <a:chOff x="70202" y="-842330"/>
            <a:chExt cx="612000" cy="612000"/>
          </a:xfrm>
        </p:grpSpPr>
        <p:sp>
          <p:nvSpPr>
            <p:cNvPr id="3" name="Oval 2"/>
            <p:cNvSpPr/>
            <p:nvPr/>
          </p:nvSpPr>
          <p:spPr>
            <a:xfrm>
              <a:off x="70202" y="-842330"/>
              <a:ext cx="612000" cy="612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6785" y="-799524"/>
              <a:ext cx="564537" cy="48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13">
                <a:spcAft>
                  <a:spcPts val="400"/>
                </a:spcAft>
                <a:buSzPct val="100000"/>
              </a:pP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✓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16558" y="3515431"/>
            <a:ext cx="478235" cy="503999"/>
            <a:chOff x="70202" y="-842330"/>
            <a:chExt cx="612000" cy="612000"/>
          </a:xfrm>
        </p:grpSpPr>
        <p:sp>
          <p:nvSpPr>
            <p:cNvPr id="44" name="Oval 43"/>
            <p:cNvSpPr/>
            <p:nvPr/>
          </p:nvSpPr>
          <p:spPr>
            <a:xfrm>
              <a:off x="70202" y="-842330"/>
              <a:ext cx="612000" cy="612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6785" y="-799524"/>
              <a:ext cx="564537" cy="48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13">
                <a:spcAft>
                  <a:spcPts val="400"/>
                </a:spcAft>
                <a:buSzPct val="100000"/>
              </a:pP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✓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5922963" y="569953"/>
            <a:ext cx="1875943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Structures</a:t>
            </a:r>
            <a:endParaRPr lang="en-US" sz="28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06871" y="152169"/>
            <a:ext cx="1947969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SIMILARITY</a:t>
            </a:r>
          </a:p>
        </p:txBody>
      </p:sp>
    </p:spTree>
    <p:extLst>
      <p:ext uri="{BB962C8B-B14F-4D97-AF65-F5344CB8AC3E}">
        <p14:creationId xmlns:p14="http://schemas.microsoft.com/office/powerpoint/2010/main" val="81988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108 0.00185 " pathEditMode="relative" ptsTypes="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108 0.00185 " pathEditMode="relative" ptsTypes="AA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108 0.00185 " pathEditMode="relative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108 0.00185 " pathEditMode="relative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3" grpId="0" animBg="1"/>
      <p:bldP spid="26" grpId="0"/>
      <p:bldP spid="2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864542" y="3236635"/>
            <a:ext cx="678452" cy="697675"/>
          </a:xfrm>
          <a:prstGeom prst="ellipse">
            <a:avLst/>
          </a:prstGeom>
          <a:noFill/>
          <a:ln w="38100">
            <a:solidFill>
              <a:schemeClr val="accent6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</a:t>
            </a:r>
            <a:r>
              <a:rPr lang="en-GB" dirty="0" smtClean="0"/>
              <a:t>Path </a:t>
            </a:r>
            <a:r>
              <a:rPr lang="en-GB" dirty="0"/>
              <a:t>Q</a:t>
            </a:r>
            <a:r>
              <a:rPr lang="en-GB" dirty="0" smtClean="0"/>
              <a:t>ueries </a:t>
            </a:r>
            <a:r>
              <a:rPr lang="en-GB" dirty="0"/>
              <a:t>on </a:t>
            </a:r>
            <a:r>
              <a:rPr lang="en-GB" dirty="0" smtClean="0"/>
              <a:t>Graphs 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812038"/>
            <a:ext cx="8458200" cy="3743456"/>
          </a:xfrm>
        </p:spPr>
        <p:txBody>
          <a:bodyPr/>
          <a:lstStyle/>
          <a:p>
            <a:r>
              <a:rPr lang="en-US" dirty="0"/>
              <a:t>Model:       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Edge Labeled Graph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Query:          </a:t>
            </a:r>
            <a:r>
              <a:rPr lang="en-US" dirty="0" smtClean="0">
                <a:solidFill>
                  <a:schemeClr val="tx1"/>
                </a:solidFill>
              </a:rPr>
              <a:t>2 sets </a:t>
            </a:r>
            <a:r>
              <a:rPr lang="en-US" dirty="0">
                <a:solidFill>
                  <a:schemeClr val="tx1"/>
                </a:solidFill>
              </a:rPr>
              <a:t>of Entities </a:t>
            </a:r>
            <a:r>
              <a:rPr lang="en-US" dirty="0" smtClean="0">
                <a:solidFill>
                  <a:schemeClr val="tx1"/>
                </a:solidFill>
              </a:rPr>
              <a:t>Q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, Q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pPr marL="3600">
              <a:lnSpc>
                <a:spcPts val="1160"/>
              </a:lnSpc>
            </a:pPr>
            <a:r>
              <a:rPr lang="en-US" dirty="0" smtClean="0"/>
              <a:t>                                        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Positive,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Negative</a:t>
            </a:r>
            <a:endParaRPr lang="en-US" baseline="30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Similarity</a:t>
            </a:r>
            <a:r>
              <a:rPr lang="en-US" dirty="0"/>
              <a:t>:   </a:t>
            </a:r>
            <a:r>
              <a:rPr lang="en-US" dirty="0" smtClean="0">
                <a:solidFill>
                  <a:schemeClr val="tx1"/>
                </a:solidFill>
              </a:rPr>
              <a:t>common path query (</a:t>
            </a:r>
            <a:r>
              <a:rPr lang="en-US" dirty="0" err="1" smtClean="0">
                <a:solidFill>
                  <a:schemeClr val="tx1"/>
                </a:solidFill>
              </a:rPr>
              <a:t>RegExp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marL="3600">
              <a:lnSpc>
                <a:spcPts val="1100"/>
              </a:lnSpc>
            </a:pPr>
            <a:r>
              <a:rPr lang="en-US" sz="2000" b="0" dirty="0">
                <a:solidFill>
                  <a:schemeClr val="accent6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                      (</a:t>
            </a:r>
            <a:r>
              <a:rPr lang="en-US" sz="2000" b="0" dirty="0" err="1" smtClean="0">
                <a:solidFill>
                  <a:schemeClr val="accent6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bus|tram</a:t>
            </a:r>
            <a:r>
              <a:rPr lang="en-US" sz="2000" b="0" dirty="0" smtClean="0">
                <a:solidFill>
                  <a:schemeClr val="accent6">
                    <a:lumMod val="50000"/>
                  </a:schemeClr>
                </a:solidFill>
                <a:latin typeface="Georgia Regular" charset="0"/>
                <a:ea typeface="Georgia Regular" charset="0"/>
                <a:cs typeface="Georgia Regular" charset="0"/>
              </a:rPr>
              <a:t>)*Cinema</a:t>
            </a:r>
          </a:p>
          <a:p>
            <a:pPr marL="3600">
              <a:lnSpc>
                <a:spcPts val="1100"/>
              </a:lnSpc>
            </a:pPr>
            <a:endParaRPr lang="en-US" sz="2000" b="0" dirty="0">
              <a:solidFill>
                <a:schemeClr val="accent6">
                  <a:lumMod val="50000"/>
                </a:schemeClr>
              </a:solidFill>
              <a:latin typeface="Georgia Regular" charset="0"/>
              <a:ea typeface="Georgia Regular" charset="0"/>
              <a:cs typeface="Georgia Regular" charset="0"/>
            </a:endParaRPr>
          </a:p>
          <a:p>
            <a:r>
              <a:rPr lang="en-US" dirty="0"/>
              <a:t>Output:       </a:t>
            </a:r>
            <a:r>
              <a:rPr lang="en-US" dirty="0">
                <a:solidFill>
                  <a:schemeClr val="tx1"/>
                </a:solidFill>
              </a:rPr>
              <a:t>A Set of </a:t>
            </a:r>
            <a:r>
              <a:rPr lang="en-US" dirty="0" smtClean="0">
                <a:solidFill>
                  <a:schemeClr val="tx1"/>
                </a:solidFill>
              </a:rPr>
              <a:t>Nodes Satisfying 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                  some paths(Q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dirty="0" smtClean="0">
                <a:solidFill>
                  <a:schemeClr val="tx1"/>
                </a:solidFill>
              </a:rPr>
              <a:t>) but NOT paths(Q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Bonifati</a:t>
            </a:r>
            <a:r>
              <a:rPr lang="en-US" dirty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2015]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cxnSp>
        <p:nvCxnSpPr>
          <p:cNvPr id="6" name="Straight Connector 5"/>
          <p:cNvCxnSpPr>
            <a:stCxn id="36" idx="6"/>
            <a:endCxn id="35" idx="2"/>
          </p:cNvCxnSpPr>
          <p:nvPr/>
        </p:nvCxnSpPr>
        <p:spPr>
          <a:xfrm flipV="1">
            <a:off x="6012496" y="1121893"/>
            <a:ext cx="763255" cy="4615"/>
          </a:xfrm>
          <a:prstGeom prst="line">
            <a:avLst/>
          </a:prstGeom>
          <a:ln w="38100" cap="rnd" cmpd="sng">
            <a:solidFill>
              <a:schemeClr val="accent3"/>
            </a:solidFill>
            <a:prstDash val="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34" idx="4"/>
            <a:endCxn id="39" idx="0"/>
          </p:cNvCxnSpPr>
          <p:nvPr/>
        </p:nvCxnSpPr>
        <p:spPr>
          <a:xfrm>
            <a:off x="8194558" y="1347475"/>
            <a:ext cx="0" cy="579529"/>
          </a:xfrm>
          <a:prstGeom prst="line">
            <a:avLst/>
          </a:prstGeom>
          <a:ln w="38100" cap="rnd" cmpd="sng">
            <a:solidFill>
              <a:schemeClr val="accent3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212" idx="3"/>
          </p:cNvCxnSpPr>
          <p:nvPr/>
        </p:nvCxnSpPr>
        <p:spPr>
          <a:xfrm>
            <a:off x="7066797" y="1121893"/>
            <a:ext cx="921219" cy="873906"/>
          </a:xfrm>
          <a:prstGeom prst="line">
            <a:avLst/>
          </a:prstGeom>
          <a:ln w="38100" cap="rnd" cmpd="sng">
            <a:solidFill>
              <a:schemeClr val="accent3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38" idx="2"/>
            <a:endCxn id="37" idx="6"/>
          </p:cNvCxnSpPr>
          <p:nvPr/>
        </p:nvCxnSpPr>
        <p:spPr>
          <a:xfrm flipH="1" flipV="1">
            <a:off x="6012496" y="2160757"/>
            <a:ext cx="763255" cy="158974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35" idx="3"/>
            <a:endCxn id="37" idx="7"/>
          </p:cNvCxnSpPr>
          <p:nvPr/>
        </p:nvCxnSpPr>
        <p:spPr>
          <a:xfrm flipH="1">
            <a:off x="5943959" y="1287356"/>
            <a:ext cx="900329" cy="707938"/>
          </a:xfrm>
          <a:prstGeom prst="line">
            <a:avLst/>
          </a:prstGeom>
          <a:ln w="38100" cap="rnd" cmpd="sng">
            <a:solidFill>
              <a:schemeClr val="accent3"/>
            </a:solidFill>
            <a:prstDash val="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38" idx="6"/>
            <a:endCxn id="39" idx="2"/>
          </p:cNvCxnSpPr>
          <p:nvPr/>
        </p:nvCxnSpPr>
        <p:spPr>
          <a:xfrm flipV="1">
            <a:off x="7243751" y="2161004"/>
            <a:ext cx="716807" cy="158727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7960558" y="879475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5544496" y="892508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5544496" y="1926757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7960558" y="1927004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171" name="Curved Connector 170"/>
          <p:cNvCxnSpPr>
            <a:stCxn id="37" idx="6"/>
            <a:endCxn id="35" idx="4"/>
          </p:cNvCxnSpPr>
          <p:nvPr/>
        </p:nvCxnSpPr>
        <p:spPr>
          <a:xfrm flipV="1">
            <a:off x="6012496" y="1355893"/>
            <a:ext cx="997255" cy="804864"/>
          </a:xfrm>
          <a:prstGeom prst="curvedConnector2">
            <a:avLst/>
          </a:prstGeom>
          <a:ln w="38100" cmpd="sng">
            <a:solidFill>
              <a:schemeClr val="accent3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Regular Pentagon 176"/>
          <p:cNvSpPr/>
          <p:nvPr/>
        </p:nvSpPr>
        <p:spPr>
          <a:xfrm>
            <a:off x="7960558" y="3308450"/>
            <a:ext cx="468000" cy="468015"/>
          </a:xfrm>
          <a:prstGeom prst="pentagon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C</a:t>
            </a:r>
            <a:r>
              <a:rPr lang="en-US" sz="2400" baseline="-25000" dirty="0" smtClean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1</a:t>
            </a:r>
            <a:endParaRPr lang="en-US" sz="2400" baseline="-250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78" name="Triangle 177"/>
          <p:cNvSpPr/>
          <p:nvPr/>
        </p:nvSpPr>
        <p:spPr>
          <a:xfrm>
            <a:off x="5997113" y="3067722"/>
            <a:ext cx="569305" cy="502017"/>
          </a:xfrm>
          <a:prstGeom prst="triangl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S</a:t>
            </a:r>
            <a:r>
              <a:rPr lang="en-US" sz="2400" baseline="-25000" dirty="0" smtClean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1</a:t>
            </a:r>
          </a:p>
        </p:txBody>
      </p:sp>
      <p:cxnSp>
        <p:nvCxnSpPr>
          <p:cNvPr id="185" name="Straight Connector 184"/>
          <p:cNvCxnSpPr>
            <a:stCxn id="39" idx="4"/>
            <a:endCxn id="177" idx="0"/>
          </p:cNvCxnSpPr>
          <p:nvPr/>
        </p:nvCxnSpPr>
        <p:spPr>
          <a:xfrm>
            <a:off x="8194558" y="2395004"/>
            <a:ext cx="0" cy="913446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775751" y="2085731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190" name="Curved Connector 189"/>
          <p:cNvCxnSpPr>
            <a:stCxn id="34" idx="6"/>
            <a:endCxn id="39" idx="6"/>
          </p:cNvCxnSpPr>
          <p:nvPr/>
        </p:nvCxnSpPr>
        <p:spPr>
          <a:xfrm>
            <a:off x="8428558" y="1113475"/>
            <a:ext cx="12700" cy="1047529"/>
          </a:xfrm>
          <a:prstGeom prst="curvedConnector3">
            <a:avLst>
              <a:gd name="adj1" fmla="val 1800000"/>
            </a:avLst>
          </a:prstGeom>
          <a:ln w="38100" cmpd="sng">
            <a:solidFill>
              <a:schemeClr val="accent3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Oval 195"/>
          <p:cNvSpPr/>
          <p:nvPr/>
        </p:nvSpPr>
        <p:spPr>
          <a:xfrm>
            <a:off x="7951742" y="879460"/>
            <a:ext cx="468000" cy="46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6775751" y="2087254"/>
            <a:ext cx="468000" cy="46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-</a:t>
            </a:r>
            <a:endParaRPr lang="en-US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6131445" y="783620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Tram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 rot="18964846">
            <a:off x="6298509" y="1571500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Bus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00" name="TextBox 199"/>
          <p:cNvSpPr txBox="1"/>
          <p:nvPr/>
        </p:nvSpPr>
        <p:spPr>
          <a:xfrm rot="697459">
            <a:off x="5971763" y="2227273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Walk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01" name="TextBox 200"/>
          <p:cNvSpPr txBox="1"/>
          <p:nvPr/>
        </p:nvSpPr>
        <p:spPr>
          <a:xfrm rot="18706531">
            <a:off x="6387842" y="2701012"/>
            <a:ext cx="663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Shop</a:t>
            </a:r>
          </a:p>
        </p:txBody>
      </p:sp>
      <p:sp>
        <p:nvSpPr>
          <p:cNvPr id="202" name="TextBox 201"/>
          <p:cNvSpPr txBox="1"/>
          <p:nvPr/>
        </p:nvSpPr>
        <p:spPr>
          <a:xfrm rot="5400000">
            <a:off x="7887830" y="2644643"/>
            <a:ext cx="944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Cinema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 rot="2512671">
            <a:off x="7341519" y="1262071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Tram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04" name="TextBox 203"/>
          <p:cNvSpPr txBox="1"/>
          <p:nvPr/>
        </p:nvSpPr>
        <p:spPr>
          <a:xfrm rot="19259187">
            <a:off x="5810816" y="1402857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Tram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 rot="5400000">
            <a:off x="7970896" y="1474278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Tram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 rot="5400000">
            <a:off x="8426196" y="1559502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Bus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08" name="Straight Connector 207"/>
          <p:cNvCxnSpPr>
            <a:stCxn id="197" idx="3"/>
            <a:endCxn id="178" idx="0"/>
          </p:cNvCxnSpPr>
          <p:nvPr/>
        </p:nvCxnSpPr>
        <p:spPr>
          <a:xfrm flipH="1">
            <a:off x="6281766" y="2486717"/>
            <a:ext cx="562522" cy="581005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 rot="20907182">
            <a:off x="7249792" y="1901163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Walk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7971316" y="189421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✓</a:t>
            </a:r>
            <a:endParaRPr lang="en-US" sz="2400" dirty="0"/>
          </a:p>
        </p:txBody>
      </p:sp>
      <p:sp>
        <p:nvSpPr>
          <p:cNvPr id="216" name="Rectangle 215"/>
          <p:cNvSpPr/>
          <p:nvPr/>
        </p:nvSpPr>
        <p:spPr>
          <a:xfrm>
            <a:off x="5586369" y="913499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358058" y="3530487"/>
            <a:ext cx="4935836" cy="57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Proteins</a:t>
            </a:r>
            <a:r>
              <a:rPr lang="en-US" sz="20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</a:t>
            </a:r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 Similar interactions/co-expression</a:t>
            </a:r>
            <a:endParaRPr lang="en-US" sz="12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18" name="Rounded Rectangle 217"/>
          <p:cNvSpPr/>
          <p:nvPr/>
        </p:nvSpPr>
        <p:spPr>
          <a:xfrm>
            <a:off x="345157" y="4151546"/>
            <a:ext cx="5199339" cy="57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Tasks Initiator</a:t>
            </a:r>
            <a:r>
              <a:rPr lang="en-US" sz="20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 </a:t>
            </a:r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Similar Processes/</a:t>
            </a:r>
            <a:r>
              <a:rPr lang="en-US" sz="1600" dirty="0" err="1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Behaviours</a:t>
            </a:r>
            <a:endParaRPr lang="en-US" sz="16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7253070" y="3275235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26" name="Straight Connector 225"/>
          <p:cNvCxnSpPr>
            <a:stCxn id="197" idx="4"/>
            <a:endCxn id="220" idx="0"/>
          </p:cNvCxnSpPr>
          <p:nvPr/>
        </p:nvCxnSpPr>
        <p:spPr>
          <a:xfrm>
            <a:off x="7009751" y="2555254"/>
            <a:ext cx="477319" cy="719981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9" name="TextBox 228"/>
          <p:cNvSpPr txBox="1"/>
          <p:nvPr/>
        </p:nvSpPr>
        <p:spPr>
          <a:xfrm rot="3683187">
            <a:off x="6992212" y="2747889"/>
            <a:ext cx="745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Walk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233" name="Straight Connector 232"/>
          <p:cNvCxnSpPr>
            <a:stCxn id="220" idx="2"/>
            <a:endCxn id="178" idx="4"/>
          </p:cNvCxnSpPr>
          <p:nvPr/>
        </p:nvCxnSpPr>
        <p:spPr>
          <a:xfrm flipH="1">
            <a:off x="6566418" y="3509235"/>
            <a:ext cx="686652" cy="60504"/>
          </a:xfrm>
          <a:prstGeom prst="line">
            <a:avLst/>
          </a:prstGeom>
          <a:ln w="38100" cmpd="sng">
            <a:solidFill>
              <a:schemeClr val="tx2">
                <a:lumMod val="50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TextBox 235"/>
          <p:cNvSpPr txBox="1"/>
          <p:nvPr/>
        </p:nvSpPr>
        <p:spPr>
          <a:xfrm rot="21270773">
            <a:off x="6585103" y="3212125"/>
            <a:ext cx="663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Shop</a:t>
            </a:r>
          </a:p>
        </p:txBody>
      </p:sp>
      <p:sp>
        <p:nvSpPr>
          <p:cNvPr id="241" name="Rectangle 240"/>
          <p:cNvSpPr/>
          <p:nvPr/>
        </p:nvSpPr>
        <p:spPr>
          <a:xfrm>
            <a:off x="7287423" y="328611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X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545499" y="1926757"/>
            <a:ext cx="468000" cy="468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5976219" y="3848527"/>
            <a:ext cx="2807277" cy="834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Helvetica Neue" charset="0"/>
                <a:ea typeface="Helvetica Neue" charset="0"/>
                <a:cs typeface="Helvetica Neue" charset="0"/>
              </a:rPr>
              <a:t>MONADIC: only starting nodes</a:t>
            </a: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200" i="1" dirty="0" smtClean="0">
                <a:latin typeface="Helvetica Neue" charset="0"/>
                <a:ea typeface="Helvetica Neue" charset="0"/>
                <a:cs typeface="Helvetica Neue" charset="0"/>
              </a:rPr>
              <a:t>extensible </a:t>
            </a:r>
            <a:r>
              <a:rPr lang="en-US" sz="1200" i="1" dirty="0">
                <a:latin typeface="Helvetica Neue" charset="0"/>
                <a:ea typeface="Helvetica Neue" charset="0"/>
                <a:cs typeface="Helvetica Neue" charset="0"/>
              </a:rPr>
              <a:t>to </a:t>
            </a:r>
            <a:endParaRPr lang="en-US" sz="1200" i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latin typeface="Helvetica Neue" charset="0"/>
                <a:ea typeface="Helvetica Neue" charset="0"/>
                <a:cs typeface="Helvetica Neue" charset="0"/>
              </a:rPr>
              <a:t>BINARY/ N-ARY</a:t>
            </a: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 : path from X to Y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8194558" y="1345854"/>
            <a:ext cx="0" cy="579529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7066797" y="1120272"/>
            <a:ext cx="921219" cy="873906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5943959" y="1285735"/>
            <a:ext cx="900329" cy="707938"/>
          </a:xfrm>
          <a:prstGeom prst="line">
            <a:avLst/>
          </a:prstGeom>
          <a:ln w="38100" cap="rnd" cmpd="sng">
            <a:solidFill>
              <a:schemeClr val="accent6">
                <a:lumMod val="75000"/>
              </a:schemeClr>
            </a:solidFill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flipV="1">
            <a:off x="6012496" y="1354272"/>
            <a:ext cx="997255" cy="804864"/>
          </a:xfrm>
          <a:prstGeom prst="curvedConnector2">
            <a:avLst/>
          </a:prstGeom>
          <a:ln w="38100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/>
          <p:cNvCxnSpPr/>
          <p:nvPr/>
        </p:nvCxnSpPr>
        <p:spPr>
          <a:xfrm>
            <a:off x="8428558" y="1111854"/>
            <a:ext cx="12700" cy="1047529"/>
          </a:xfrm>
          <a:prstGeom prst="curvedConnector3">
            <a:avLst>
              <a:gd name="adj1" fmla="val 1800000"/>
            </a:avLst>
          </a:prstGeom>
          <a:ln w="38100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6775751" y="887893"/>
            <a:ext cx="468000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6787467" y="880699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✓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712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5" grpId="0"/>
      <p:bldP spid="216" grpId="0"/>
      <p:bldP spid="217" grpId="0" animBg="1"/>
      <p:bldP spid="218" grpId="0" animBg="1"/>
      <p:bldP spid="241" grpId="0"/>
      <p:bldP spid="49" grpId="0" animBg="1"/>
      <p:bldP spid="2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Learnability of Path Queries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812038"/>
            <a:ext cx="8458200" cy="37434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Query: </a:t>
            </a:r>
            <a:r>
              <a:rPr lang="en-US" dirty="0" smtClean="0">
                <a:solidFill>
                  <a:schemeClr val="tx1"/>
                </a:solidFill>
              </a:rPr>
              <a:t>Q</a:t>
            </a:r>
            <a:r>
              <a:rPr lang="en-US" sz="2400" baseline="30000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&amp; Q</a:t>
            </a:r>
            <a:r>
              <a:rPr lang="en-US" sz="2800" baseline="30000" dirty="0" smtClean="0">
                <a:solidFill>
                  <a:srgbClr val="FF0000"/>
                </a:solidFill>
              </a:rPr>
              <a:t>-</a:t>
            </a:r>
            <a:r>
              <a:rPr lang="en-US" baseline="30000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Positive </a:t>
            </a:r>
            <a:r>
              <a:rPr lang="en-US" dirty="0" smtClean="0">
                <a:solidFill>
                  <a:schemeClr val="tx1"/>
                </a:solidFill>
              </a:rPr>
              <a:t>&amp;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Negative </a:t>
            </a:r>
            <a:r>
              <a:rPr lang="en-US" b="0" dirty="0" smtClean="0">
                <a:solidFill>
                  <a:schemeClr val="tx1"/>
                </a:solidFill>
              </a:rPr>
              <a:t>examples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baseline="30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err="1" smtClean="0"/>
              <a:t>Consistecy</a:t>
            </a:r>
            <a:r>
              <a:rPr lang="en-US" dirty="0" smtClean="0"/>
              <a:t>: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. Selecting the </a:t>
            </a:r>
            <a:r>
              <a:rPr lang="en-US" u="sng" dirty="0" smtClean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mallest </a:t>
            </a:r>
            <a:r>
              <a:rPr lang="en-US" u="sng" dirty="0" smtClean="0">
                <a:solidFill>
                  <a:schemeClr val="tx1"/>
                </a:solidFill>
              </a:rPr>
              <a:t>C</a:t>
            </a:r>
            <a:r>
              <a:rPr lang="en-US" dirty="0" smtClean="0">
                <a:solidFill>
                  <a:schemeClr val="tx1"/>
                </a:solidFill>
              </a:rPr>
              <a:t>onsistent </a:t>
            </a:r>
            <a:r>
              <a:rPr lang="en-US" u="sng" dirty="0" smtClean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aths</a:t>
            </a:r>
          </a:p>
          <a:p>
            <a:pPr marL="3600" indent="-3600">
              <a:lnSpc>
                <a:spcPts val="1780"/>
              </a:lnSpc>
            </a:pPr>
            <a:r>
              <a:rPr lang="en-US" sz="1600" b="0" dirty="0" smtClean="0">
                <a:solidFill>
                  <a:schemeClr val="tx1"/>
                </a:solidFill>
              </a:rPr>
              <a:t>     </a:t>
            </a:r>
            <a:r>
              <a:rPr lang="en-US" sz="1600" b="0" u="sng" dirty="0" smtClean="0">
                <a:solidFill>
                  <a:schemeClr val="tx1"/>
                </a:solidFill>
              </a:rPr>
              <a:t>Infinite Paths</a:t>
            </a:r>
            <a:r>
              <a:rPr lang="en-US" sz="1600" b="0" dirty="0" smtClean="0">
                <a:solidFill>
                  <a:schemeClr val="tx1"/>
                </a:solidFill>
              </a:rPr>
              <a:t>? </a:t>
            </a:r>
            <a:r>
              <a:rPr lang="en-US" sz="1600" dirty="0" smtClean="0">
                <a:solidFill>
                  <a:schemeClr val="tx1"/>
                </a:solidFill>
              </a:rPr>
              <a:t>Fix maximal length</a:t>
            </a:r>
            <a:r>
              <a:rPr lang="en-US" sz="2400" b="0" dirty="0" smtClean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 K </a:t>
            </a:r>
            <a:r>
              <a:rPr lang="en-US" sz="1600" dirty="0" smtClean="0">
                <a:solidFill>
                  <a:schemeClr val="tx1"/>
                </a:solidFill>
              </a:rPr>
              <a:t>but</a:t>
            </a:r>
            <a:r>
              <a:rPr lang="is-IS" sz="1600" dirty="0" smtClean="0">
                <a:solidFill>
                  <a:schemeClr val="tx1"/>
                </a:solidFill>
              </a:rPr>
              <a:t>…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3600" indent="-3600"/>
            <a:r>
              <a:rPr lang="en-US" sz="1600" b="0" dirty="0">
                <a:solidFill>
                  <a:schemeClr val="tx1"/>
                </a:solidFill>
              </a:rPr>
              <a:t>	 </a:t>
            </a:r>
            <a:r>
              <a:rPr lang="en-US" sz="1600" b="0" dirty="0" smtClean="0">
                <a:solidFill>
                  <a:schemeClr val="tx1"/>
                </a:solidFill>
              </a:rPr>
              <a:t>    When to use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/>
              <a:t>Kleene </a:t>
            </a:r>
            <a:r>
              <a:rPr lang="en-US" sz="1600" dirty="0" smtClean="0"/>
              <a:t>star </a:t>
            </a:r>
            <a:r>
              <a:rPr lang="en-US" sz="2000" dirty="0" smtClean="0"/>
              <a:t>*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2. Generalize SCP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b="0" dirty="0" smtClean="0">
                <a:solidFill>
                  <a:schemeClr val="tx1"/>
                </a:solidFill>
              </a:rPr>
              <a:t>a. Construct Prefix-Tree Acceptor</a:t>
            </a:r>
          </a:p>
          <a:p>
            <a:pPr>
              <a:lnSpc>
                <a:spcPct val="150000"/>
              </a:lnSpc>
            </a:pPr>
            <a:r>
              <a:rPr lang="en-US" b="0" dirty="0" smtClean="0">
                <a:solidFill>
                  <a:schemeClr val="tx1"/>
                </a:solidFill>
              </a:rPr>
              <a:t>  b. Generalize into DFA with Merge</a:t>
            </a:r>
            <a:endParaRPr lang="en-US" b="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en-US" dirty="0" err="1" smtClean="0">
                <a:solidFill>
                  <a:srgbClr val="285096"/>
                </a:solidFill>
              </a:rPr>
              <a:t>Bonifati</a:t>
            </a:r>
            <a:r>
              <a:rPr lang="en-US" dirty="0">
                <a:solidFill>
                  <a:srgbClr val="285096"/>
                </a:solidFill>
              </a:rPr>
              <a:t>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dirty="0" smtClean="0">
                <a:solidFill>
                  <a:srgbClr val="285096"/>
                </a:solidFill>
              </a:rPr>
              <a:t> 2015]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6180535" y="692189"/>
            <a:ext cx="2604690" cy="886751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Consistency Check:</a:t>
            </a:r>
          </a:p>
          <a:p>
            <a:pPr algn="ctr"/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PSPACE-complete</a:t>
            </a:r>
            <a:endParaRPr lang="en-US" sz="16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643" y="1380925"/>
            <a:ext cx="3919765" cy="2911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6892" y="2765628"/>
            <a:ext cx="365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C </a:t>
            </a:r>
            <a:r>
              <a:rPr lang="en-US" dirty="0" smtClean="0">
                <a:latin typeface="Georgia Regular" charset="0"/>
                <a:ea typeface="Georgia Regular" charset="0"/>
                <a:cs typeface="Georgia Regular" charset="0"/>
              </a:rPr>
              <a:t>|</a:t>
            </a: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dirty="0" smtClean="0">
                <a:latin typeface="Georgia Regular" charset="0"/>
                <a:ea typeface="Georgia Regular" charset="0"/>
                <a:cs typeface="Georgia Regular" charset="0"/>
              </a:rPr>
              <a:t>( </a:t>
            </a:r>
            <a:r>
              <a:rPr lang="en-US" sz="1600" spc="10" dirty="0" smtClean="0">
                <a:latin typeface="Georgia Regular" charset="0"/>
                <a:ea typeface="Georgia Regular" charset="0"/>
                <a:cs typeface="Georgia Regular" charset="0"/>
              </a:rPr>
              <a:t>A</a:t>
            </a:r>
            <a:r>
              <a:rPr lang="en-US" sz="2400" spc="10" dirty="0" smtClean="0">
                <a:latin typeface="Georgia Regular" charset="0"/>
                <a:ea typeface="Georgia Regular" charset="0"/>
                <a:cs typeface="Georgia Regular" charset="0"/>
              </a:rPr>
              <a:t>﹒</a:t>
            </a:r>
            <a:r>
              <a:rPr lang="en-US" spc="10" dirty="0" smtClean="0">
                <a:latin typeface="Georgia Regular" charset="0"/>
                <a:ea typeface="Georgia Regular" charset="0"/>
                <a:cs typeface="Georgia Regular" charset="0"/>
              </a:rPr>
              <a:t>B</a:t>
            </a:r>
            <a:r>
              <a:rPr lang="en-US" sz="2400" spc="10" dirty="0" smtClean="0">
                <a:latin typeface="Georgia Regular" charset="0"/>
                <a:ea typeface="Georgia Regular" charset="0"/>
                <a:cs typeface="Georgia Regular" charset="0"/>
              </a:rPr>
              <a:t>﹒</a:t>
            </a:r>
            <a:r>
              <a:rPr lang="en-US" sz="1600" spc="10" dirty="0" smtClean="0">
                <a:latin typeface="Georgia Regular" charset="0"/>
                <a:ea typeface="Georgia Regular" charset="0"/>
                <a:cs typeface="Georgia Regular" charset="0"/>
              </a:rPr>
              <a:t>C</a:t>
            </a:r>
            <a:r>
              <a:rPr lang="en-US" sz="2000" dirty="0" smtClean="0">
                <a:latin typeface="Georgia Regular" charset="0"/>
                <a:ea typeface="Georgia Regular" charset="0"/>
                <a:cs typeface="Georgia Regular" charset="0"/>
              </a:rPr>
              <a:t>)  → </a:t>
            </a: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2000" dirty="0">
                <a:latin typeface="Georgia Regular" charset="0"/>
                <a:ea typeface="Georgia Regular" charset="0"/>
                <a:cs typeface="Georgia Regular" charset="0"/>
              </a:rPr>
              <a:t>(</a:t>
            </a:r>
            <a:r>
              <a:rPr lang="en-US" sz="1600" dirty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A</a:t>
            </a:r>
            <a:r>
              <a:rPr lang="en-US" sz="2400" dirty="0" smtClean="0">
                <a:latin typeface="Georgia Regular" charset="0"/>
                <a:ea typeface="Georgia Regular" charset="0"/>
                <a:cs typeface="Georgia Regular" charset="0"/>
              </a:rPr>
              <a:t>﹒</a:t>
            </a: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B</a:t>
            </a:r>
            <a:r>
              <a:rPr lang="en-US" sz="2000" dirty="0" smtClean="0">
                <a:latin typeface="Georgia Regular" charset="0"/>
                <a:ea typeface="Georgia Regular" charset="0"/>
                <a:cs typeface="Georgia Regular" charset="0"/>
              </a:rPr>
              <a:t>)*</a:t>
            </a:r>
            <a:r>
              <a:rPr lang="en-US" sz="2400" dirty="0" smtClean="0">
                <a:latin typeface="Georgia Regular" charset="0"/>
                <a:ea typeface="Georgia Regular" charset="0"/>
                <a:cs typeface="Georgia Regular" charset="0"/>
              </a:rPr>
              <a:t>﹒</a:t>
            </a:r>
            <a:r>
              <a:rPr lang="en-US" sz="1600" dirty="0" smtClean="0">
                <a:latin typeface="Georgia Regular" charset="0"/>
                <a:ea typeface="Georgia Regular" charset="0"/>
                <a:cs typeface="Georgia Regular" charset="0"/>
              </a:rPr>
              <a:t>C</a:t>
            </a:r>
            <a:r>
              <a:rPr lang="en-US" sz="2000" dirty="0" smtClean="0">
                <a:latin typeface="Georgia Regular" charset="0"/>
                <a:ea typeface="Georgia Regular" charset="0"/>
                <a:cs typeface="Georgia Regular" charset="0"/>
              </a:rPr>
              <a:t> </a:t>
            </a:r>
            <a:endParaRPr lang="en-US" sz="1600" dirty="0">
              <a:latin typeface="Georgia Regular" charset="0"/>
              <a:ea typeface="Georgia Regular" charset="0"/>
              <a:cs typeface="Georgia Regular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613" y="3428492"/>
            <a:ext cx="2499050" cy="12595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568" y="3415822"/>
            <a:ext cx="1259521" cy="125952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180535" y="2556627"/>
            <a:ext cx="2604690" cy="771266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For paths of Length N</a:t>
            </a:r>
          </a:p>
          <a:p>
            <a:pPr algn="ctr"/>
            <a:r>
              <a:rPr lang="en-US" sz="1600" b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K = 2 </a:t>
            </a:r>
            <a:r>
              <a:rPr lang="en-US" sz="2000" b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ⅹ </a:t>
            </a:r>
            <a:r>
              <a:rPr lang="en-US" sz="1600" b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N +1</a:t>
            </a:r>
            <a:endParaRPr lang="en-US" sz="16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180535" y="1614238"/>
            <a:ext cx="2604690" cy="886751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Enumerate Paths</a:t>
            </a:r>
          </a:p>
          <a:p>
            <a:pPr algn="ctr"/>
            <a:r>
              <a:rPr lang="en-US" sz="1600" b="1" dirty="0" smtClean="0">
                <a:latin typeface="Helvetica Neue Medium" charset="0"/>
                <a:ea typeface="Helvetica Neue Medium" charset="0"/>
                <a:cs typeface="Helvetica Neue Medium" charset="0"/>
              </a:rPr>
              <a:t>Up to Fixed distance</a:t>
            </a:r>
            <a:endParaRPr lang="en-US" sz="16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056438" y="3942235"/>
            <a:ext cx="356274" cy="232033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97398" y="4353970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latin typeface="Georgia" charset="0"/>
                <a:ea typeface="Georgia" charset="0"/>
                <a:cs typeface="Georgia" charset="0"/>
              </a:rPr>
              <a:t>PTA</a:t>
            </a:r>
            <a:endParaRPr lang="en-US" sz="1600" b="1" dirty="0"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82880" y="4359409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b="1" smtClean="0">
                <a:latin typeface="Georgia" charset="0"/>
                <a:ea typeface="Georgia" charset="0"/>
                <a:cs typeface="Georgia" charset="0"/>
              </a:rPr>
              <a:t>DFA</a:t>
            </a:r>
            <a:endParaRPr lang="en-US" sz="1600" b="1" dirty="0"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8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6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Reverse engineering </a:t>
            </a:r>
            <a:r>
              <a:rPr lang="en-GB" dirty="0" smtClean="0"/>
              <a:t>SPARQL queries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pt-BR" dirty="0" smtClean="0">
                <a:solidFill>
                  <a:srgbClr val="285096"/>
                </a:solidFill>
              </a:rPr>
              <a:t>Arenas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dirty="0" smtClean="0">
                <a:solidFill>
                  <a:srgbClr val="285096"/>
                </a:solidFill>
              </a:rPr>
              <a:t> 2016]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2900" y="812038"/>
            <a:ext cx="8458200" cy="3743456"/>
          </a:xfrm>
        </p:spPr>
        <p:txBody>
          <a:bodyPr/>
          <a:lstStyle/>
          <a:p>
            <a:r>
              <a:rPr lang="en-US" dirty="0"/>
              <a:t>Model:        </a:t>
            </a:r>
            <a:r>
              <a:rPr lang="en-US" dirty="0" smtClean="0">
                <a:solidFill>
                  <a:schemeClr val="tx1"/>
                </a:solidFill>
              </a:rPr>
              <a:t>Knowledge Graph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Query:          </a:t>
            </a:r>
            <a:r>
              <a:rPr lang="en-US" dirty="0" smtClean="0">
                <a:solidFill>
                  <a:schemeClr val="tx1"/>
                </a:solidFill>
              </a:rPr>
              <a:t>Set of </a:t>
            </a:r>
            <a:r>
              <a:rPr lang="en-US" i="1" dirty="0" smtClean="0">
                <a:solidFill>
                  <a:schemeClr val="tx1"/>
                </a:solidFill>
              </a:rPr>
              <a:t>ANSWERS</a:t>
            </a:r>
            <a:r>
              <a:rPr lang="en-US" sz="2400" dirty="0" smtClean="0">
                <a:solidFill>
                  <a:srgbClr val="FF0000"/>
                </a:solidFill>
              </a:rPr>
              <a:t>*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Similarity</a:t>
            </a:r>
            <a:r>
              <a:rPr lang="en-US" dirty="0"/>
              <a:t>:   </a:t>
            </a:r>
            <a:r>
              <a:rPr lang="en-US" dirty="0" smtClean="0">
                <a:solidFill>
                  <a:schemeClr val="tx1"/>
                </a:solidFill>
              </a:rPr>
              <a:t>common </a:t>
            </a:r>
            <a:r>
              <a:rPr lang="en-US" sz="2000" b="0" dirty="0" smtClean="0">
                <a:solidFill>
                  <a:schemeClr val="tx1"/>
                </a:solidFill>
                <a:latin typeface="Georgia Regular" charset="0"/>
                <a:ea typeface="Georgia Regular" charset="0"/>
                <a:cs typeface="Georgia Regular" charset="0"/>
              </a:rPr>
              <a:t>AND/OPT/FILTER</a:t>
            </a:r>
            <a:r>
              <a:rPr lang="en-US" dirty="0" smtClean="0">
                <a:solidFill>
                  <a:schemeClr val="tx1"/>
                </a:solidFill>
              </a:rPr>
              <a:t> query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Output:      </a:t>
            </a:r>
            <a:r>
              <a:rPr lang="en-US" dirty="0" smtClean="0">
                <a:solidFill>
                  <a:schemeClr val="tx1"/>
                </a:solidFill>
              </a:rPr>
              <a:t> A SPARQL QUERY/RESULT</a:t>
            </a:r>
            <a:endParaRPr lang="en-US" baseline="30000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428526" y="3134686"/>
          <a:ext cx="3320187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009"/>
                <a:gridCol w="1175504"/>
                <a:gridCol w="1499674"/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?e1</a:t>
                      </a:r>
                      <a:endParaRPr lang="en-US" sz="1800" i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?e2</a:t>
                      </a:r>
                      <a:endParaRPr lang="en-US" sz="1800" i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Mexico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Spanish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M2</a:t>
                      </a:r>
                      <a:endParaRPr lang="en-US" sz="18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Haiti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M3</a:t>
                      </a:r>
                      <a:endParaRPr lang="en-US" sz="18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Jamaica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English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 flipV="1">
            <a:off x="6012496" y="1121893"/>
            <a:ext cx="763255" cy="4615"/>
          </a:xfrm>
          <a:prstGeom prst="line">
            <a:avLst/>
          </a:prstGeom>
          <a:ln w="34925" cap="rnd" cmpd="sng">
            <a:solidFill>
              <a:schemeClr val="tx2">
                <a:lumMod val="75000"/>
              </a:schemeClr>
            </a:solidFill>
            <a:prstDash val="sysDot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775751" y="887893"/>
            <a:ext cx="1349677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50402" y="892508"/>
            <a:ext cx="1262094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55016" y="929922"/>
            <a:ext cx="1016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accent6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Spanish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19240" y="954692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Mexico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451336" y="1480420"/>
            <a:ext cx="1032078" cy="401353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656165" y="1483683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Haiti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6431315" y="2229411"/>
            <a:ext cx="763255" cy="4615"/>
          </a:xfrm>
          <a:prstGeom prst="line">
            <a:avLst/>
          </a:prstGeom>
          <a:ln w="34925" cap="rnd" cmpd="sng">
            <a:solidFill>
              <a:schemeClr val="tx2">
                <a:lumMod val="75000"/>
              </a:schemeClr>
            </a:solidFill>
            <a:prstDash val="sysDot"/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194571" y="1995411"/>
            <a:ext cx="1265218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567423" y="2000026"/>
            <a:ext cx="1269006" cy="468000"/>
          </a:xfrm>
          <a:prstGeom prst="ellipse">
            <a:avLst/>
          </a:prstGeom>
          <a:solidFill>
            <a:schemeClr val="bg2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87824" y="2044974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English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46489" y="2044745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Jamaica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80985" y="2990681"/>
            <a:ext cx="4846600" cy="57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Open Data</a:t>
            </a:r>
            <a:r>
              <a:rPr lang="en-US" sz="24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</a:t>
            </a:r>
            <a:r>
              <a:rPr lang="en-US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Query Unknown Schema</a:t>
            </a:r>
            <a:endParaRPr lang="en-US" sz="16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96959" y="3777316"/>
            <a:ext cx="4311554" cy="5760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lIns="90000" tIns="90000" rIns="90000" bIns="90000" rtlCol="0" anchor="ctr"/>
          <a:lstStyle/>
          <a:p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Case: Novice User</a:t>
            </a:r>
            <a:r>
              <a:rPr lang="en-US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→ </a:t>
            </a:r>
            <a:r>
              <a:rPr lang="en-US" sz="1600" dirty="0" smtClean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Avoid SPARQL</a:t>
            </a:r>
            <a:endParaRPr lang="en-US" sz="1600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Reverse engineering </a:t>
            </a:r>
            <a:r>
              <a:rPr lang="en-GB" dirty="0" smtClean="0"/>
              <a:t>SPARQL queries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pt-BR" dirty="0" smtClean="0">
                <a:solidFill>
                  <a:srgbClr val="285096"/>
                </a:solidFill>
              </a:rPr>
              <a:t>Arenas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dirty="0" smtClean="0">
                <a:solidFill>
                  <a:srgbClr val="285096"/>
                </a:solidFill>
              </a:rPr>
              <a:t> 2016]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2900" y="812038"/>
            <a:ext cx="8458200" cy="37434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Query:          </a:t>
            </a:r>
            <a:r>
              <a:rPr lang="en-US" dirty="0" smtClean="0">
                <a:solidFill>
                  <a:schemeClr val="tx1"/>
                </a:solidFill>
              </a:rPr>
              <a:t>Set of </a:t>
            </a:r>
            <a:r>
              <a:rPr lang="en-US" i="1" u="sng" dirty="0" smtClean="0">
                <a:solidFill>
                  <a:schemeClr val="accent6">
                    <a:lumMod val="75000"/>
                  </a:schemeClr>
                </a:solidFill>
              </a:rPr>
              <a:t>Variable Mappings</a:t>
            </a:r>
          </a:p>
        </p:txBody>
      </p:sp>
      <p:grpSp>
        <p:nvGrpSpPr>
          <p:cNvPr id="21" name="Group"/>
          <p:cNvGrpSpPr/>
          <p:nvPr/>
        </p:nvGrpSpPr>
        <p:grpSpPr>
          <a:xfrm>
            <a:off x="782167" y="3013972"/>
            <a:ext cx="3933603" cy="1272027"/>
            <a:chOff x="0" y="0"/>
            <a:chExt cx="7645820" cy="2480127"/>
          </a:xfrm>
        </p:grpSpPr>
        <p:sp>
          <p:nvSpPr>
            <p:cNvPr id="22" name="Line"/>
            <p:cNvSpPr/>
            <p:nvPr/>
          </p:nvSpPr>
          <p:spPr>
            <a:xfrm flipH="1">
              <a:off x="2372846" y="873373"/>
              <a:ext cx="804040" cy="804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23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93100" y="1182059"/>
              <a:ext cx="533064" cy="177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Rounded Rectangle"/>
            <p:cNvSpPr/>
            <p:nvPr/>
          </p:nvSpPr>
          <p:spPr>
            <a:xfrm>
              <a:off x="1949499" y="0"/>
              <a:ext cx="3867004" cy="775809"/>
            </a:xfrm>
            <a:prstGeom prst="roundRect">
              <a:avLst>
                <a:gd name="adj" fmla="val 26328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33" name="Rounded Rectangle"/>
            <p:cNvSpPr/>
            <p:nvPr/>
          </p:nvSpPr>
          <p:spPr>
            <a:xfrm>
              <a:off x="0" y="1813264"/>
              <a:ext cx="3222339" cy="666864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34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5150" y="140254"/>
              <a:ext cx="3695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56720" y="159304"/>
              <a:ext cx="1689101" cy="457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pasted-image.pdf" descr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8119" y="1899046"/>
              <a:ext cx="30861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" name="Line"/>
            <p:cNvSpPr/>
            <p:nvPr/>
          </p:nvSpPr>
          <p:spPr>
            <a:xfrm>
              <a:off x="4556610" y="873562"/>
              <a:ext cx="804040" cy="804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38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255681" y="1182059"/>
              <a:ext cx="533064" cy="177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Rounded Rectangle"/>
            <p:cNvSpPr/>
            <p:nvPr/>
          </p:nvSpPr>
          <p:spPr>
            <a:xfrm>
              <a:off x="4162172" y="1776928"/>
              <a:ext cx="3222339" cy="666864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40" name="pasted-image.pdf" descr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363641" y="1862709"/>
              <a:ext cx="28194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" name="Rounded Rectangle 40"/>
          <p:cNvSpPr/>
          <p:nvPr/>
        </p:nvSpPr>
        <p:spPr>
          <a:xfrm>
            <a:off x="6206136" y="1871729"/>
            <a:ext cx="2604690" cy="1128303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INTRACTABLE</a:t>
            </a:r>
          </a:p>
          <a:p>
            <a:pPr algn="ctr"/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pic>
        <p:nvPicPr>
          <p:cNvPr id="42" name="pasted-image.pdf" descr="pasted-image.pdf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colorTemperature colorTemp="604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1866" y="2210450"/>
            <a:ext cx="1736759" cy="3390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3" name="pasted-image.pdf" descr="pasted-image.pdf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saturation sat="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0937" y="2670544"/>
            <a:ext cx="1805452" cy="23578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0" name="Rounded Rectangle 29"/>
          <p:cNvSpPr/>
          <p:nvPr/>
        </p:nvSpPr>
        <p:spPr>
          <a:xfrm>
            <a:off x="5616575" y="665952"/>
            <a:ext cx="3177894" cy="1044976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Enumerate all possible </a:t>
            </a:r>
          </a:p>
          <a:p>
            <a:pPr algn="ctr"/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SPARQL queries satisfied</a:t>
            </a:r>
          </a:p>
          <a:p>
            <a:pPr algn="ctr"/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y the mappings</a:t>
            </a: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358777" y="1261118"/>
          <a:ext cx="5133086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847"/>
                <a:gridCol w="875868"/>
                <a:gridCol w="2009923"/>
                <a:gridCol w="1700448"/>
              </a:tblGrid>
              <a:tr h="370840">
                <a:tc>
                  <a:txBody>
                    <a:bodyPr/>
                    <a:lstStyle/>
                    <a:p>
                      <a:endParaRPr lang="en-US" sz="1800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?X</a:t>
                      </a:r>
                      <a:endParaRPr lang="en-US" sz="1800" i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?Y</a:t>
                      </a:r>
                      <a:endParaRPr lang="en-US" sz="1800" i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?Z</a:t>
                      </a:r>
                      <a:endParaRPr lang="en-US" sz="1800" i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John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M2</a:t>
                      </a:r>
                      <a:endParaRPr lang="en-US" sz="18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Mary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mary@email.eu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M3</a:t>
                      </a:r>
                      <a:endParaRPr lang="en-US" sz="18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Lucy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Roses</a:t>
                      </a:r>
                      <a:r>
                        <a:rPr lang="en-US" sz="1600" b="1" baseline="0" dirty="0" smtClean="0">
                          <a:solidFill>
                            <a:schemeClr val="tx2"/>
                          </a:solidFill>
                          <a:latin typeface="Courier New" charset="0"/>
                          <a:ea typeface="Courier New" charset="0"/>
                          <a:cs typeface="Courier New" charset="0"/>
                        </a:rPr>
                        <a:t> Street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5616575" y="3317343"/>
            <a:ext cx="3177894" cy="1044976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Helvetica Neue Medium" charset="0"/>
                <a:ea typeface="Helvetica Neue Medium" charset="0"/>
                <a:cs typeface="Helvetica Neue Medium" charset="0"/>
              </a:rPr>
              <a:t>Build tree-shaped</a:t>
            </a:r>
            <a:endParaRPr lang="en-US" dirty="0" smtClean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algn="ctr"/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SPARQL queries IMPLIED</a:t>
            </a:r>
          </a:p>
          <a:p>
            <a:pPr algn="ctr"/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dirty="0" smtClean="0">
                <a:latin typeface="Helvetica Neue Medium" charset="0"/>
                <a:ea typeface="Helvetica Neue Medium" charset="0"/>
                <a:cs typeface="Helvetica Neue Medium" charset="0"/>
              </a:rPr>
              <a:t>y the mappings</a:t>
            </a:r>
          </a:p>
        </p:txBody>
      </p:sp>
    </p:spTree>
    <p:extLst>
      <p:ext uri="{BB962C8B-B14F-4D97-AF65-F5344CB8AC3E}">
        <p14:creationId xmlns:p14="http://schemas.microsoft.com/office/powerpoint/2010/main" val="29210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data exploration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286933" y="862416"/>
            <a:ext cx="6681866" cy="8774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Regular" charset="0"/>
              </a:rPr>
              <a:t>E</a:t>
            </a:r>
            <a:r>
              <a:rPr lang="en-US" sz="2000" dirty="0" smtClean="0">
                <a:latin typeface="Helvetica Neue Regular" charset="0"/>
              </a:rPr>
              <a:t>fficiently</a:t>
            </a:r>
            <a:r>
              <a:rPr lang="en-US" dirty="0" smtClean="0">
                <a:latin typeface="Helvetica Neue Regular" charset="0"/>
              </a:rPr>
              <a:t> </a:t>
            </a:r>
            <a:r>
              <a:rPr lang="en-US" dirty="0">
                <a:latin typeface="Helvetica Neue Regular" charset="0"/>
              </a:rPr>
              <a:t>extracting </a:t>
            </a:r>
            <a:r>
              <a:rPr lang="en-US" sz="2000" dirty="0">
                <a:latin typeface="Helvetica Neue Regular" charset="0"/>
              </a:rPr>
              <a:t>knowledge </a:t>
            </a:r>
            <a:r>
              <a:rPr lang="en-US" dirty="0">
                <a:latin typeface="Helvetica Neue Regular" charset="0"/>
              </a:rPr>
              <a:t>from data </a:t>
            </a:r>
            <a:r>
              <a:rPr lang="en-US" dirty="0" smtClean="0">
                <a:latin typeface="Helvetica Neue Regular" charset="0"/>
              </a:rPr>
              <a:t/>
            </a:r>
            <a:br>
              <a:rPr lang="en-US" dirty="0" smtClean="0">
                <a:latin typeface="Helvetica Neue Regular" charset="0"/>
              </a:rPr>
            </a:br>
            <a:r>
              <a:rPr lang="en-US" dirty="0" smtClean="0">
                <a:latin typeface="Helvetica Neue Regular" charset="0"/>
              </a:rPr>
              <a:t>even </a:t>
            </a:r>
            <a:r>
              <a:rPr lang="en-US" dirty="0">
                <a:latin typeface="Helvetica Neue Regular" charset="0"/>
              </a:rPr>
              <a:t>if we do not know exactly what we are looking </a:t>
            </a:r>
            <a:r>
              <a:rPr lang="en-US" dirty="0" smtClean="0">
                <a:latin typeface="Helvetica Neue Regular" charset="0"/>
              </a:rPr>
              <a:t>for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719" y="296619"/>
            <a:ext cx="214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en-US" dirty="0" err="1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Idreos</a:t>
            </a:r>
            <a:r>
              <a:rPr lang="en-US" dirty="0" smtClean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 et al., 2015]</a:t>
            </a:r>
            <a:endParaRPr lang="en-US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11383" y="2057682"/>
            <a:ext cx="3070016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avg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(system-stars) </a:t>
            </a: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Universe</a:t>
            </a:r>
            <a:b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</a:br>
            <a:r>
              <a:rPr lang="en-US" sz="16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WHERE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system-stars &gt; 10</a:t>
            </a: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GROUP BY 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galaxy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7833" y="1984521"/>
            <a:ext cx="2437824" cy="1365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63" y="3379281"/>
            <a:ext cx="1397995" cy="1154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826" y="2057682"/>
            <a:ext cx="2323894" cy="140363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 rot="20700000">
            <a:off x="2636040" y="2380222"/>
            <a:ext cx="3503494" cy="55513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Helvetica Neue" charset="0"/>
                <a:ea typeface="Helvetica Neue" charset="0"/>
                <a:cs typeface="Helvetica Neue" charset="0"/>
              </a:rPr>
              <a:t>Not easy for novices</a:t>
            </a:r>
            <a:endParaRPr lang="en-US" sz="24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84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42900" y="812038"/>
            <a:ext cx="8458200" cy="37434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Query:    </a:t>
            </a:r>
            <a:r>
              <a:rPr lang="en-US" dirty="0" smtClean="0">
                <a:solidFill>
                  <a:schemeClr val="tx1"/>
                </a:solidFill>
              </a:rPr>
              <a:t>Set of </a:t>
            </a:r>
            <a:r>
              <a:rPr lang="en-US" i="1" u="sng" dirty="0" smtClean="0">
                <a:solidFill>
                  <a:schemeClr val="accent6">
                    <a:lumMod val="75000"/>
                  </a:schemeClr>
                </a:solidFill>
              </a:rPr>
              <a:t>Variable Mappings </a:t>
            </a:r>
            <a:r>
              <a:rPr lang="en-US" sz="2000" dirty="0" err="1" smtClean="0">
                <a:solidFill>
                  <a:schemeClr val="tx1"/>
                </a:solidFill>
              </a:rPr>
              <a:t>Ω</a:t>
            </a:r>
            <a:endParaRPr lang="en-US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i="1" u="sng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i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i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sz="1000" i="1" u="sng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Reverse engineering </a:t>
            </a:r>
            <a:r>
              <a:rPr lang="en-GB" dirty="0" smtClean="0"/>
              <a:t>SPARQL queries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85096"/>
                </a:solidFill>
              </a:rPr>
              <a:t>[</a:t>
            </a:r>
            <a:r>
              <a:rPr lang="pt-BR" dirty="0" smtClean="0">
                <a:solidFill>
                  <a:srgbClr val="285096"/>
                </a:solidFill>
              </a:rPr>
              <a:t>Arenas </a:t>
            </a:r>
            <a:r>
              <a:rPr lang="en-US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dirty="0" smtClean="0">
                <a:solidFill>
                  <a:srgbClr val="285096"/>
                </a:solidFill>
              </a:rPr>
              <a:t> 2016]</a:t>
            </a:r>
            <a:endParaRPr lang="en-US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grpSp>
        <p:nvGrpSpPr>
          <p:cNvPr id="31" name="Group"/>
          <p:cNvGrpSpPr/>
          <p:nvPr/>
        </p:nvGrpSpPr>
        <p:grpSpPr>
          <a:xfrm>
            <a:off x="342900" y="1232882"/>
            <a:ext cx="2734067" cy="1450884"/>
            <a:chOff x="0" y="0"/>
            <a:chExt cx="5525287" cy="2985489"/>
          </a:xfrm>
        </p:grpSpPr>
        <p:pic>
          <p:nvPicPr>
            <p:cNvPr id="32" name="pasted-image.pdf" descr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30481"/>
              <a:ext cx="5525288" cy="2655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13149" y="0"/>
              <a:ext cx="298989" cy="3348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" name="Group"/>
          <p:cNvGrpSpPr/>
          <p:nvPr/>
        </p:nvGrpSpPr>
        <p:grpSpPr>
          <a:xfrm>
            <a:off x="3696990" y="1409355"/>
            <a:ext cx="2310024" cy="1341783"/>
            <a:chOff x="0" y="0"/>
            <a:chExt cx="4958035" cy="3030240"/>
          </a:xfrm>
        </p:grpSpPr>
        <p:pic>
          <p:nvPicPr>
            <p:cNvPr id="59" name="pasted-image.pdf" descr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697781" y="2534940"/>
              <a:ext cx="9144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" name="pasted-image.pdf" descr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17800" y="1232870"/>
              <a:ext cx="1587500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pasted-image.pdf" descr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232870"/>
              <a:ext cx="1587500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pasted-image.pdf" descr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81781" y="0"/>
              <a:ext cx="2946401" cy="495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" name="Line"/>
            <p:cNvSpPr/>
            <p:nvPr/>
          </p:nvSpPr>
          <p:spPr>
            <a:xfrm>
              <a:off x="2516459" y="578820"/>
              <a:ext cx="580481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4" name="Line"/>
            <p:cNvSpPr/>
            <p:nvPr/>
          </p:nvSpPr>
          <p:spPr>
            <a:xfrm flipH="1">
              <a:off x="1208359" y="578820"/>
              <a:ext cx="580481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5" name="Line"/>
            <p:cNvSpPr/>
            <p:nvPr/>
          </p:nvSpPr>
          <p:spPr>
            <a:xfrm flipH="1">
              <a:off x="2507479" y="1845805"/>
              <a:ext cx="580481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66" name="Line"/>
            <p:cNvSpPr/>
            <p:nvPr/>
          </p:nvSpPr>
          <p:spPr>
            <a:xfrm>
              <a:off x="1217340" y="1845805"/>
              <a:ext cx="580481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67" name="pasted-image.pdf" descr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728764" y="70820"/>
              <a:ext cx="6223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pasted-image.pdf" descr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688083" y="1302720"/>
              <a:ext cx="5715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pasted-image.pdf" descr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rcRect/>
            <a:stretch>
              <a:fillRect/>
            </a:stretch>
          </p:blipFill>
          <p:spPr>
            <a:xfrm>
              <a:off x="4399235" y="1302720"/>
              <a:ext cx="5588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pasted-image.pdf" descr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691383" y="2598440"/>
              <a:ext cx="6985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1" name="Group"/>
          <p:cNvGrpSpPr/>
          <p:nvPr/>
        </p:nvGrpSpPr>
        <p:grpSpPr>
          <a:xfrm>
            <a:off x="6650037" y="1232882"/>
            <a:ext cx="972000" cy="1045488"/>
            <a:chOff x="-33714" y="0"/>
            <a:chExt cx="2592271" cy="2895580"/>
          </a:xfrm>
        </p:grpSpPr>
        <p:sp>
          <p:nvSpPr>
            <p:cNvPr id="72" name="Line"/>
            <p:cNvSpPr/>
            <p:nvPr/>
          </p:nvSpPr>
          <p:spPr>
            <a:xfrm>
              <a:off x="1614654" y="501969"/>
              <a:ext cx="580482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73" name="Line"/>
            <p:cNvSpPr/>
            <p:nvPr/>
          </p:nvSpPr>
          <p:spPr>
            <a:xfrm flipH="1">
              <a:off x="306554" y="501969"/>
              <a:ext cx="580482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74" name="Line"/>
            <p:cNvSpPr/>
            <p:nvPr/>
          </p:nvSpPr>
          <p:spPr>
            <a:xfrm flipH="1">
              <a:off x="315535" y="1768954"/>
              <a:ext cx="1" cy="5708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75" name="pasted-image.pdf" descr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42026" y="0"/>
              <a:ext cx="622301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pasted-image.pdf" descr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225869"/>
              <a:ext cx="571500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pasted-image.pdf" descr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rcRect/>
            <a:stretch>
              <a:fillRect/>
            </a:stretch>
          </p:blipFill>
          <p:spPr>
            <a:xfrm>
              <a:off x="1999757" y="1243412"/>
              <a:ext cx="5588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" name="pasted-image.pdf" descr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33715" y="2527280"/>
              <a:ext cx="6985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" name="Group"/>
          <p:cNvGrpSpPr/>
          <p:nvPr/>
        </p:nvGrpSpPr>
        <p:grpSpPr>
          <a:xfrm>
            <a:off x="3994061" y="2713198"/>
            <a:ext cx="1597565" cy="1852119"/>
            <a:chOff x="0" y="0"/>
            <a:chExt cx="3867003" cy="4781723"/>
          </a:xfrm>
        </p:grpSpPr>
        <p:sp>
          <p:nvSpPr>
            <p:cNvPr id="80" name="Rounded Rectangle"/>
            <p:cNvSpPr/>
            <p:nvPr/>
          </p:nvSpPr>
          <p:spPr>
            <a:xfrm>
              <a:off x="0" y="353239"/>
              <a:ext cx="3867004" cy="4428485"/>
            </a:xfrm>
            <a:prstGeom prst="roundRect">
              <a:avLst>
                <a:gd name="adj" fmla="val 6191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81" name="pasted-image.pdf" descr="pasted-image.pdf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42807" y="478416"/>
              <a:ext cx="1663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2" name="pasted-image.pdf" descr="pasted-image.pdf"/>
            <p:cNvPicPr>
              <a:picLocks noChangeAspect="1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30194" y="1487018"/>
              <a:ext cx="1663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" name="pasted-image.pdf" descr="pasted-image.pdf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30194" y="2382278"/>
              <a:ext cx="1663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" name="pasted-image.pdf" descr="pasted-image.pdf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30194" y="3277538"/>
              <a:ext cx="16637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" name="pasted-image.pdf" descr="pasted-image.pdf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831808" y="1487018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6" name="pasted-image.pdf" descr="pasted-image.pdf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831808" y="3277538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" name="pasted-image.pdf" descr="pasted-image.pdf"/>
            <p:cNvPicPr>
              <a:picLocks noChangeAspect="1"/>
            </p:cNvPicPr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831808" y="2382278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pasted-image.pdf" descr="pasted-image.pdf"/>
            <p:cNvPicPr>
              <a:picLocks noChangeAspect="1"/>
            </p:cNvPicPr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1831808" y="3779142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" name="pasted-image.pdf" descr="pasted-image.pdf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831808" y="4278366"/>
              <a:ext cx="1905001" cy="495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pasted-image.pdf" descr="pasted-image.pdf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3392700" y="0"/>
              <a:ext cx="381001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Right Arrow 16"/>
          <p:cNvSpPr/>
          <p:nvPr/>
        </p:nvSpPr>
        <p:spPr>
          <a:xfrm>
            <a:off x="3230088" y="1986196"/>
            <a:ext cx="259522" cy="18838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4" name="Table 93"/>
          <p:cNvGraphicFramePr>
            <a:graphicFrameLocks noGrp="1"/>
          </p:cNvGraphicFramePr>
          <p:nvPr>
            <p:extLst/>
          </p:nvPr>
        </p:nvGraphicFramePr>
        <p:xfrm>
          <a:off x="382841" y="1686918"/>
          <a:ext cx="401254" cy="9605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254"/>
              </a:tblGrid>
              <a:tr h="2401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M1</a:t>
                      </a:r>
                      <a:endParaRPr lang="en-US" sz="14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01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01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M3</a:t>
                      </a:r>
                      <a:endParaRPr lang="en-US" sz="14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4014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M4</a:t>
                      </a:r>
                      <a:endParaRPr lang="en-US" sz="14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24327" y="1364121"/>
            <a:ext cx="15808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{M1,M2,M3,M4}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673150" y="1964826"/>
            <a:ext cx="79771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{M2,M4}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938099" y="1957203"/>
            <a:ext cx="797713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{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M3,M4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}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492137" y="2540004"/>
            <a:ext cx="43200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400" smtClean="0">
                <a:latin typeface="Courier" charset="0"/>
                <a:ea typeface="Courier" charset="0"/>
                <a:cs typeface="Courier" charset="0"/>
              </a:rPr>
              <a:t>{M4</a:t>
            </a:r>
            <a:r>
              <a:rPr lang="en-US" sz="1400">
                <a:latin typeface="Courier" charset="0"/>
                <a:ea typeface="Courier" charset="0"/>
                <a:cs typeface="Courier" charset="0"/>
              </a:rPr>
              <a:t>}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472204" y="3390150"/>
            <a:ext cx="2378542" cy="978680"/>
          </a:xfrm>
          <a:prstGeom prst="roundRect">
            <a:avLst/>
          </a:prstGeom>
          <a:solidFill>
            <a:schemeClr val="tx2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Greedy: keep just enough to cover all variables</a:t>
            </a:r>
            <a:endParaRPr lang="en-US" sz="1600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graphicFrame>
        <p:nvGraphicFramePr>
          <p:cNvPr id="99" name="Table 98"/>
          <p:cNvGraphicFramePr>
            <a:graphicFrameLocks noGrp="1"/>
          </p:cNvGraphicFramePr>
          <p:nvPr>
            <p:extLst/>
          </p:nvPr>
        </p:nvGraphicFramePr>
        <p:xfrm>
          <a:off x="3540357" y="2907463"/>
          <a:ext cx="426812" cy="141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812"/>
              </a:tblGrid>
              <a:tr h="3535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M1</a:t>
                      </a:r>
                      <a:endParaRPr lang="en-US" sz="14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35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M2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35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M3</a:t>
                      </a:r>
                      <a:endParaRPr lang="en-US" sz="14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535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Courier New" charset="0"/>
                          <a:ea typeface="Courier New" charset="0"/>
                          <a:cs typeface="Courier New" charset="0"/>
                        </a:rPr>
                        <a:t>M4</a:t>
                      </a:r>
                      <a:endParaRPr lang="en-US" sz="1400" b="1" dirty="0">
                        <a:latin typeface="Courier New" charset="0"/>
                        <a:ea typeface="Courier New" charset="0"/>
                        <a:cs typeface="Courier New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0" name="Right Arrow 99"/>
          <p:cNvSpPr/>
          <p:nvPr/>
        </p:nvSpPr>
        <p:spPr>
          <a:xfrm>
            <a:off x="6195285" y="1959287"/>
            <a:ext cx="259522" cy="18838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Arrow 100"/>
          <p:cNvSpPr/>
          <p:nvPr/>
        </p:nvSpPr>
        <p:spPr>
          <a:xfrm rot="2512953">
            <a:off x="3191458" y="2785585"/>
            <a:ext cx="259522" cy="18838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"/>
          <p:cNvGrpSpPr/>
          <p:nvPr/>
        </p:nvGrpSpPr>
        <p:grpSpPr>
          <a:xfrm>
            <a:off x="7701609" y="1232882"/>
            <a:ext cx="999369" cy="1045488"/>
            <a:chOff x="0" y="0"/>
            <a:chExt cx="2665262" cy="2895581"/>
          </a:xfrm>
        </p:grpSpPr>
        <p:sp>
          <p:nvSpPr>
            <p:cNvPr id="127" name="Line"/>
            <p:cNvSpPr/>
            <p:nvPr/>
          </p:nvSpPr>
          <p:spPr>
            <a:xfrm>
              <a:off x="1614654" y="501969"/>
              <a:ext cx="580482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28" name="Line"/>
            <p:cNvSpPr/>
            <p:nvPr/>
          </p:nvSpPr>
          <p:spPr>
            <a:xfrm flipH="1">
              <a:off x="306554" y="501969"/>
              <a:ext cx="580482" cy="58048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129" name="Line"/>
            <p:cNvSpPr/>
            <p:nvPr/>
          </p:nvSpPr>
          <p:spPr>
            <a:xfrm flipH="1">
              <a:off x="2316009" y="1768956"/>
              <a:ext cx="0" cy="57084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130" name="pasted-image.pdf" descr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942026" y="0"/>
              <a:ext cx="622301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pasted-image.pdf" descr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1225869"/>
              <a:ext cx="571500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" name="pasted-image.pdf" descr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rcRect/>
            <a:stretch>
              <a:fillRect/>
            </a:stretch>
          </p:blipFill>
          <p:spPr>
            <a:xfrm>
              <a:off x="1999757" y="1243412"/>
              <a:ext cx="5588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3" name="pasted-image.pdf" descr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66760" y="2527280"/>
              <a:ext cx="698502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2" name="Group"/>
          <p:cNvGrpSpPr/>
          <p:nvPr/>
        </p:nvGrpSpPr>
        <p:grpSpPr>
          <a:xfrm>
            <a:off x="6136786" y="2627821"/>
            <a:ext cx="3045155" cy="1856623"/>
            <a:chOff x="0" y="0"/>
            <a:chExt cx="8042689" cy="4184447"/>
          </a:xfrm>
        </p:grpSpPr>
        <p:sp>
          <p:nvSpPr>
            <p:cNvPr id="213" name="Line"/>
            <p:cNvSpPr/>
            <p:nvPr/>
          </p:nvSpPr>
          <p:spPr>
            <a:xfrm flipH="1">
              <a:off x="2372846" y="873373"/>
              <a:ext cx="804041" cy="804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214" name="pasted-image.pdf" descr="pasted-image.pdf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2893100" y="1182058"/>
              <a:ext cx="904753" cy="30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" name="Rounded Rectangle"/>
            <p:cNvSpPr/>
            <p:nvPr/>
          </p:nvSpPr>
          <p:spPr>
            <a:xfrm>
              <a:off x="1949498" y="0"/>
              <a:ext cx="3867004" cy="775809"/>
            </a:xfrm>
            <a:prstGeom prst="roundRect">
              <a:avLst>
                <a:gd name="adj" fmla="val 26328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16" name="Rounded Rectangle"/>
            <p:cNvSpPr/>
            <p:nvPr/>
          </p:nvSpPr>
          <p:spPr>
            <a:xfrm>
              <a:off x="0" y="1813264"/>
              <a:ext cx="3222339" cy="666865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17" name="Line"/>
            <p:cNvSpPr/>
            <p:nvPr/>
          </p:nvSpPr>
          <p:spPr>
            <a:xfrm>
              <a:off x="4556610" y="873562"/>
              <a:ext cx="804040" cy="80404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218" name="pasted-image.pdf" descr="pasted-image.pdf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5246661" y="1182058"/>
              <a:ext cx="904753" cy="30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9" name="Rounded Rectangle"/>
            <p:cNvSpPr/>
            <p:nvPr/>
          </p:nvSpPr>
          <p:spPr>
            <a:xfrm>
              <a:off x="4162171" y="1776928"/>
              <a:ext cx="3222340" cy="666864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sp>
          <p:nvSpPr>
            <p:cNvPr id="220" name="Line"/>
            <p:cNvSpPr/>
            <p:nvPr/>
          </p:nvSpPr>
          <p:spPr>
            <a:xfrm flipH="1">
              <a:off x="1611169" y="2615978"/>
              <a:ext cx="1" cy="80121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221" name="pasted-image.pdf" descr="pasted-image.pdf"/>
            <p:cNvPicPr>
              <a:picLocks noChangeAspect="1"/>
            </p:cNvPicPr>
            <p:nvPr/>
          </p:nvPicPr>
          <p:blipFill>
            <a:blip r:embed="rId23">
              <a:extLst/>
            </a:blip>
            <a:stretch>
              <a:fillRect/>
            </a:stretch>
          </p:blipFill>
          <p:spPr>
            <a:xfrm>
              <a:off x="1647875" y="2826173"/>
              <a:ext cx="904751" cy="3015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Rounded Rectangle"/>
            <p:cNvSpPr/>
            <p:nvPr/>
          </p:nvSpPr>
          <p:spPr>
            <a:xfrm>
              <a:off x="0" y="3517583"/>
              <a:ext cx="6773854" cy="666864"/>
            </a:xfrm>
            <a:prstGeom prst="roundRect">
              <a:avLst>
                <a:gd name="adj" fmla="val 30630"/>
              </a:avLst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defRPr sz="2800" cap="all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DIN Condensed"/>
                </a:defRPr>
              </a:pPr>
              <a:endParaRPr/>
            </a:p>
          </p:txBody>
        </p:sp>
        <p:pic>
          <p:nvPicPr>
            <p:cNvPr id="223" name="pasted-image.pdf" descr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880792" y="210104"/>
              <a:ext cx="622301" cy="355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4" name="pasted-image.pdf" descr="pasted-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07757" y="1945385"/>
              <a:ext cx="571500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5" name="pasted-image.pdf" descr="pasted-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rcRect/>
            <a:stretch>
              <a:fillRect/>
            </a:stretch>
          </p:blipFill>
          <p:spPr>
            <a:xfrm>
              <a:off x="7483889" y="1894847"/>
              <a:ext cx="558800" cy="35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pasted-image.pdf" descr="pasted-image.pdf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107820" y="3691221"/>
              <a:ext cx="698501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7" name="pasted-image.pdf" descr="pasted-image.pdf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7220626" y="2721043"/>
            <a:ext cx="771308" cy="213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asted-image.pdf" descr="pasted-image.pdf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6315726" y="3496866"/>
            <a:ext cx="836307" cy="195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asted-image.pdf" descr="pasted-image.pdf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7970456" y="3486375"/>
            <a:ext cx="831298" cy="195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asted-image.pdf" descr="pasted-image.pdf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6162905" y="4265126"/>
            <a:ext cx="788489" cy="180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image.pdf" descr="pasted-image.pdf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6989375" y="4255585"/>
            <a:ext cx="779213" cy="180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df" descr="pasted-image.pdf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7838522" y="4255772"/>
            <a:ext cx="705002" cy="180889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Right Arrow 232"/>
          <p:cNvSpPr/>
          <p:nvPr/>
        </p:nvSpPr>
        <p:spPr>
          <a:xfrm>
            <a:off x="5687947" y="3580301"/>
            <a:ext cx="259522" cy="18838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ight Arrow 233"/>
          <p:cNvSpPr/>
          <p:nvPr/>
        </p:nvSpPr>
        <p:spPr>
          <a:xfrm rot="5400000">
            <a:off x="7090864" y="2285412"/>
            <a:ext cx="259522" cy="188389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0" grpId="0" animBg="1"/>
      <p:bldP spid="101" grpId="0" animBg="1"/>
      <p:bldP spid="233" grpId="0" animBg="1"/>
      <p:bldP spid="23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33926" y="1926268"/>
            <a:ext cx="1858749" cy="1957712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700000" y="1924605"/>
            <a:ext cx="1872000" cy="1957712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69388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62472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707563" y="555625"/>
            <a:ext cx="1469749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sz="24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3927" y="1909439"/>
            <a:ext cx="1858748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Connectivity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00000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Properties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59667" y="1909439"/>
            <a:ext cx="1874805" cy="63117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(Edge-)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Labels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26048" y="2641349"/>
            <a:ext cx="156164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Search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Metzger’13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, 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Sobczak’15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255" y="3289728"/>
            <a:ext cx="1441420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Clusters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 [Perozzi’14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8577" y="2658183"/>
            <a:ext cx="1830950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Mediator Nodes</a:t>
            </a:r>
          </a:p>
          <a:p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b="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Ruchansky’15</a:t>
            </a:r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871616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Queries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5" name="Elbow Connector 24"/>
          <p:cNvCxnSpPr>
            <a:stCxn id="15" idx="2"/>
            <a:endCxn id="17" idx="0"/>
          </p:cNvCxnSpPr>
          <p:nvPr/>
        </p:nvCxnSpPr>
        <p:spPr>
          <a:xfrm rot="5400000">
            <a:off x="1547600" y="1014601"/>
            <a:ext cx="610540" cy="1179137"/>
          </a:xfrm>
          <a:prstGeom prst="bentConnector3">
            <a:avLst/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48961" y="3289728"/>
            <a:ext cx="135325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SPARQL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pt-B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Arenas’16</a:t>
            </a:r>
            <a:r>
              <a:rPr lang="pt-B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1616" y="2652714"/>
            <a:ext cx="15039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Path Queries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Bonifati’15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2433" y="2698694"/>
            <a:ext cx="158088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Tuples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Jayaram’15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7300" y="3297903"/>
            <a:ext cx="194636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Graph Structures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is-I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Mottin’14]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31" name="Elbow Connector 30"/>
          <p:cNvCxnSpPr>
            <a:stCxn id="15" idx="2"/>
            <a:endCxn id="18" idx="0"/>
          </p:cNvCxnSpPr>
          <p:nvPr/>
        </p:nvCxnSpPr>
        <p:spPr>
          <a:xfrm rot="16200000" flipH="1">
            <a:off x="2733949" y="1007388"/>
            <a:ext cx="610540" cy="119356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3" idx="0"/>
          </p:cNvCxnSpPr>
          <p:nvPr/>
        </p:nvCxnSpPr>
        <p:spPr>
          <a:xfrm rot="5400000">
            <a:off x="6058309" y="1062535"/>
            <a:ext cx="596212" cy="109759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endCxn id="19" idx="0"/>
          </p:cNvCxnSpPr>
          <p:nvPr/>
        </p:nvCxnSpPr>
        <p:spPr>
          <a:xfrm rot="16200000" flipH="1">
            <a:off x="7103035" y="1115404"/>
            <a:ext cx="596212" cy="99185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63729" y="3489134"/>
            <a:ext cx="478235" cy="503999"/>
            <a:chOff x="70202" y="-842330"/>
            <a:chExt cx="612000" cy="612000"/>
          </a:xfrm>
        </p:grpSpPr>
        <p:sp>
          <p:nvSpPr>
            <p:cNvPr id="3" name="Oval 2"/>
            <p:cNvSpPr/>
            <p:nvPr/>
          </p:nvSpPr>
          <p:spPr>
            <a:xfrm>
              <a:off x="70202" y="-842330"/>
              <a:ext cx="612000" cy="612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16785" y="-799524"/>
              <a:ext cx="564537" cy="48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13">
                <a:spcAft>
                  <a:spcPts val="400"/>
                </a:spcAft>
                <a:buSzPct val="100000"/>
              </a:pP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✓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16558" y="3515431"/>
            <a:ext cx="478235" cy="503999"/>
            <a:chOff x="70202" y="-842330"/>
            <a:chExt cx="612000" cy="612000"/>
          </a:xfrm>
        </p:grpSpPr>
        <p:sp>
          <p:nvSpPr>
            <p:cNvPr id="44" name="Oval 43"/>
            <p:cNvSpPr/>
            <p:nvPr/>
          </p:nvSpPr>
          <p:spPr>
            <a:xfrm>
              <a:off x="70202" y="-842330"/>
              <a:ext cx="612000" cy="612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16785" y="-799524"/>
              <a:ext cx="564537" cy="48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13">
                <a:spcAft>
                  <a:spcPts val="400"/>
                </a:spcAft>
                <a:buSzPct val="100000"/>
              </a:pP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✓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694443" y="3492590"/>
            <a:ext cx="478235" cy="503999"/>
            <a:chOff x="70202" y="-842330"/>
            <a:chExt cx="612000" cy="612000"/>
          </a:xfrm>
        </p:grpSpPr>
        <p:sp>
          <p:nvSpPr>
            <p:cNvPr id="47" name="Oval 46"/>
            <p:cNvSpPr/>
            <p:nvPr/>
          </p:nvSpPr>
          <p:spPr>
            <a:xfrm>
              <a:off x="70202" y="-842330"/>
              <a:ext cx="612000" cy="612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6785" y="-799524"/>
              <a:ext cx="564537" cy="4858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30213">
                <a:spcAft>
                  <a:spcPts val="400"/>
                </a:spcAft>
                <a:buSzPct val="100000"/>
              </a:pPr>
              <a:r>
                <a:rPr lang="en-US" sz="2000" dirty="0" smtClean="0">
                  <a:solidFill>
                    <a:schemeClr val="accent6">
                      <a:lumMod val="50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✓</a:t>
              </a:r>
              <a:endParaRPr lang="en-US" sz="2000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5922963" y="569953"/>
            <a:ext cx="1875943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Structures</a:t>
            </a:r>
            <a:endParaRPr lang="en-US" sz="28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06871" y="152169"/>
            <a:ext cx="1947969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SIMILARITY</a:t>
            </a:r>
          </a:p>
        </p:txBody>
      </p:sp>
    </p:spTree>
    <p:extLst>
      <p:ext uri="{BB962C8B-B14F-4D97-AF65-F5344CB8AC3E}">
        <p14:creationId xmlns:p14="http://schemas.microsoft.com/office/powerpoint/2010/main" val="5117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7037304" y="681697"/>
            <a:ext cx="1872651" cy="890621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5" name="Cloud 4"/>
          <p:cNvSpPr/>
          <p:nvPr/>
        </p:nvSpPr>
        <p:spPr>
          <a:xfrm flipV="1">
            <a:off x="731520" y="1048751"/>
            <a:ext cx="9214337" cy="4927162"/>
          </a:xfrm>
          <a:prstGeom prst="cloud">
            <a:avLst/>
          </a:prstGeom>
          <a:solidFill>
            <a:schemeClr val="tx2">
              <a:lumMod val="20000"/>
              <a:lumOff val="80000"/>
              <a:alpha val="58000"/>
            </a:schemeClr>
          </a:solidFill>
          <a:ln w="1905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937187" y="2488338"/>
            <a:ext cx="2022188" cy="1049330"/>
          </a:xfrm>
          <a:prstGeom prst="roundRect">
            <a:avLst/>
          </a:prstGeom>
          <a:solidFill>
            <a:srgbClr val="FEC856"/>
          </a:solidFill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007459" y="2475293"/>
            <a:ext cx="2022188" cy="1049330"/>
          </a:xfrm>
          <a:prstGeom prst="roundRect">
            <a:avLst/>
          </a:prstGeom>
          <a:solidFill>
            <a:srgbClr val="FEC856"/>
          </a:solidFill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97476" y="2654199"/>
            <a:ext cx="692740" cy="168097"/>
          </a:xfrm>
          <a:prstGeom prst="roundRect">
            <a:avLst/>
          </a:prstGeom>
          <a:solidFill>
            <a:srgbClr val="FC69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74246" y="3191287"/>
            <a:ext cx="746532" cy="168097"/>
          </a:xfrm>
          <a:prstGeom prst="roundRect">
            <a:avLst/>
          </a:prstGeom>
          <a:solidFill>
            <a:srgbClr val="FC69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07281" y="2658669"/>
            <a:ext cx="688262" cy="168097"/>
          </a:xfrm>
          <a:prstGeom prst="roundRect">
            <a:avLst/>
          </a:prstGeom>
          <a:solidFill>
            <a:srgbClr val="FC69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Exemplar Queries</a:t>
            </a:r>
            <a:endParaRPr lang="it-IT" dirty="0"/>
          </a:p>
        </p:txBody>
      </p:sp>
      <p:pic>
        <p:nvPicPr>
          <p:cNvPr id="12" name="Picture 11" descr="exq-k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702" y="1454282"/>
            <a:ext cx="6185253" cy="3028364"/>
          </a:xfrm>
          <a:prstGeom prst="rect">
            <a:avLst/>
          </a:prstGeom>
        </p:spPr>
      </p:pic>
      <p:pic>
        <p:nvPicPr>
          <p:cNvPr id="6" name="Picture 5" descr="exq-kb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887" b="67236"/>
          <a:stretch/>
        </p:blipFill>
        <p:spPr>
          <a:xfrm>
            <a:off x="6898763" y="657327"/>
            <a:ext cx="2085407" cy="9900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15979" y="2506478"/>
            <a:ext cx="2022188" cy="1049330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8021" y="334186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it-IT" sz="1050" dirty="0" err="1">
                <a:solidFill>
                  <a:srgbClr val="000000"/>
                </a:solidFill>
                <a:latin typeface="Georgia Regular" charset="0"/>
                <a:cs typeface="Georgia Regular" charset="0"/>
              </a:rPr>
              <a:t>S</a:t>
            </a:r>
            <a:endParaRPr lang="it-IT" sz="1050" dirty="0">
              <a:solidFill>
                <a:srgbClr val="000000"/>
              </a:solidFill>
              <a:latin typeface="Georgia Regular" charset="0"/>
              <a:cs typeface="Georgia Regular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28290" y="3323728"/>
            <a:ext cx="3305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it-IT" sz="1050" dirty="0">
                <a:solidFill>
                  <a:srgbClr val="000000"/>
                </a:solidFill>
                <a:latin typeface="Georgia Regular" charset="0"/>
                <a:cs typeface="Georgia Regular" charset="0"/>
              </a:rPr>
              <a:t>A1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98561" y="3310683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it-IT" sz="1050" dirty="0">
                <a:solidFill>
                  <a:srgbClr val="000000"/>
                </a:solidFill>
                <a:latin typeface="Georgia Regular" charset="0"/>
                <a:cs typeface="Georgia Regular" charset="0"/>
              </a:rPr>
              <a:t>A2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42900" y="812038"/>
            <a:ext cx="3524907" cy="1694440"/>
          </a:xfrm>
          <a:solidFill>
            <a:schemeClr val="bg1">
              <a:alpha val="79000"/>
            </a:schemeClr>
          </a:solidFill>
        </p:spPr>
        <p:txBody>
          <a:bodyPr/>
          <a:lstStyle/>
          <a:p>
            <a:r>
              <a:rPr lang="en-US" sz="1600" dirty="0"/>
              <a:t>Model:  </a:t>
            </a:r>
            <a:r>
              <a:rPr lang="en-US" sz="1600" dirty="0" smtClean="0">
                <a:solidFill>
                  <a:schemeClr val="tx1"/>
                </a:solidFill>
              </a:rPr>
              <a:t>Knowledge Graph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/>
              <a:t>Input:    </a:t>
            </a:r>
            <a:r>
              <a:rPr lang="en-US" sz="1600" dirty="0" smtClean="0">
                <a:solidFill>
                  <a:schemeClr val="tx1"/>
                </a:solidFill>
              </a:rPr>
              <a:t>Example Structure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600" dirty="0" smtClean="0"/>
              <a:t>Similarity</a:t>
            </a:r>
            <a:r>
              <a:rPr lang="en-US" sz="1600" dirty="0"/>
              <a:t>: </a:t>
            </a:r>
            <a:r>
              <a:rPr lang="en-US" sz="1600" dirty="0" smtClean="0">
                <a:solidFill>
                  <a:schemeClr val="tx1"/>
                </a:solidFill>
              </a:rPr>
              <a:t>Isomorphism/Simulation</a:t>
            </a: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1600" dirty="0" smtClean="0"/>
              <a:t>Output: A set of Graphs</a:t>
            </a:r>
            <a:endParaRPr lang="en-US" sz="1600" baseline="30000" dirty="0">
              <a:solidFill>
                <a:schemeClr val="tx1"/>
              </a:solidFill>
            </a:endParaRPr>
          </a:p>
        </p:txBody>
      </p:sp>
      <p:sp>
        <p:nvSpPr>
          <p:cNvPr id="21" name="Content Placeholder 3"/>
          <p:cNvSpPr txBox="1">
            <a:spLocks/>
          </p:cNvSpPr>
          <p:nvPr/>
        </p:nvSpPr>
        <p:spPr>
          <a:xfrm>
            <a:off x="6650037" y="235738"/>
            <a:ext cx="2151063" cy="43021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285096"/>
                </a:solidFill>
              </a:rPr>
              <a:t>[</a:t>
            </a:r>
            <a:r>
              <a:rPr lang="pt-BR" sz="1600" b="0" dirty="0" err="1" smtClean="0">
                <a:solidFill>
                  <a:srgbClr val="285096"/>
                </a:solidFill>
              </a:rPr>
              <a:t>Mottin</a:t>
            </a:r>
            <a:r>
              <a:rPr lang="pt-BR" sz="1600" b="0" dirty="0">
                <a:solidFill>
                  <a:srgbClr val="285096"/>
                </a:solidFill>
              </a:rPr>
              <a:t> </a:t>
            </a:r>
            <a:r>
              <a:rPr lang="en-US" sz="1600" b="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600" b="0" dirty="0" smtClean="0">
                <a:solidFill>
                  <a:srgbClr val="285096"/>
                </a:solidFill>
              </a:rPr>
              <a:t> 2014]</a:t>
            </a:r>
            <a:endParaRPr lang="en-US" sz="1600" b="0" dirty="0">
              <a:solidFill>
                <a:srgbClr val="285096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907723" y="4716106"/>
            <a:ext cx="3086100" cy="274637"/>
          </a:xfrm>
          <a:prstGeom prst="rect">
            <a:avLst/>
          </a:prstGeom>
        </p:spPr>
        <p:txBody>
          <a:bodyPr/>
          <a:lstStyle/>
          <a:p>
            <a:r>
              <a:rPr lang="en-US" sz="1100" dirty="0"/>
              <a:t>D. </a:t>
            </a:r>
            <a:r>
              <a:rPr lang="en-US" sz="1100" dirty="0" err="1"/>
              <a:t>Mottin</a:t>
            </a:r>
            <a:r>
              <a:rPr lang="en-US" sz="1100" dirty="0"/>
              <a:t>, M. </a:t>
            </a:r>
            <a:r>
              <a:rPr lang="en-US" sz="1100" dirty="0" err="1"/>
              <a:t>Lissandrini</a:t>
            </a:r>
            <a:r>
              <a:rPr lang="en-US" sz="1100" dirty="0"/>
              <a:t>, T. </a:t>
            </a:r>
            <a:r>
              <a:rPr lang="en-US" sz="1100" dirty="0" err="1"/>
              <a:t>Palpanas</a:t>
            </a:r>
            <a:r>
              <a:rPr lang="en-US" sz="1100" dirty="0"/>
              <a:t>, Y. </a:t>
            </a:r>
            <a:r>
              <a:rPr lang="en-US" sz="1100" dirty="0" err="1"/>
              <a:t>Velegrakis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6255638" y="710198"/>
            <a:ext cx="786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latin typeface="Perpetua" charset="0"/>
                <a:ea typeface="Perpetua" charset="0"/>
                <a:cs typeface="Perpetua" charset="0"/>
              </a:rPr>
              <a:t>Query:</a:t>
            </a:r>
            <a:endParaRPr lang="en-US" sz="1600" b="1" dirty="0">
              <a:latin typeface="Perpetua" charset="0"/>
              <a:ea typeface="Perpetua" charset="0"/>
              <a:cs typeface="Perpetua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75431" y="2751138"/>
            <a:ext cx="1214243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spcAft>
                <a:spcPts val="400"/>
              </a:spcAft>
              <a:buSzPct val="100000"/>
            </a:pPr>
            <a:r>
              <a:rPr lang="en-US" sz="1600" b="1" smtClean="0">
                <a:latin typeface="Perpetua" charset="0"/>
                <a:ea typeface="Perpetua" charset="0"/>
                <a:cs typeface="Perpetua" charset="0"/>
              </a:rPr>
              <a:t>Knowledge 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latin typeface="Perpetua" charset="0"/>
                <a:ea typeface="Perpetua" charset="0"/>
                <a:cs typeface="Perpetua" charset="0"/>
              </a:rPr>
              <a:t>Graph</a:t>
            </a:r>
            <a:endParaRPr lang="en-US" sz="1600" b="1" dirty="0">
              <a:latin typeface="Perpetua" charset="0"/>
              <a:ea typeface="Perpetua" charset="0"/>
              <a:cs typeface="Perpet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3457E-6 L -0.44965 0.3614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8" grpId="0" animBg="1"/>
      <p:bldP spid="10" grpId="0" animBg="1"/>
      <p:bldP spid="11" grpId="0" animBg="1"/>
      <p:bldP spid="4" grpId="0" animBg="1"/>
      <p:bldP spid="7" grpId="0"/>
      <p:bldP spid="17" grpId="0"/>
      <p:bldP spid="19" grpId="0"/>
      <p:bldP spid="20" grpId="0" uiExpand="1" build="p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112552" y="1039785"/>
            <a:ext cx="3672673" cy="2421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latin typeface="Georgia Regular" charset="0"/>
              </a:rPr>
              <a:t>Pruning technique: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latin typeface="Georgia Regular" charset="0"/>
              </a:rPr>
              <a:t>Compute the neighbor labels of each node</a:t>
            </a:r>
          </a:p>
          <a:p>
            <a:pPr marL="214313" indent="-214313">
              <a:buFont typeface="Arial" charset="0"/>
              <a:buChar char="•"/>
            </a:pPr>
            <a:endParaRPr lang="en-US" sz="1600" dirty="0">
              <a:latin typeface="Georgia Regular" charset="0"/>
            </a:endParaRPr>
          </a:p>
          <a:p>
            <a:pPr marL="214313" indent="-214313">
              <a:buFont typeface="Arial" charset="0"/>
              <a:buChar char="•"/>
            </a:pPr>
            <a:endParaRPr lang="en-US" sz="1600" dirty="0">
              <a:latin typeface="Georgia Regular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latin typeface="Georgia Regular" charset="0"/>
              </a:rPr>
              <a:t>Prune nodes not matching query nodes neighborhood </a:t>
            </a:r>
            <a:r>
              <a:rPr lang="en-US" sz="1600" dirty="0" smtClean="0">
                <a:latin typeface="Georgia Regular" charset="0"/>
              </a:rPr>
              <a:t>labels</a:t>
            </a:r>
          </a:p>
          <a:p>
            <a:pPr marL="214313" indent="-214313">
              <a:buFont typeface="Arial" charset="0"/>
              <a:buChar char="•"/>
            </a:pPr>
            <a:endParaRPr lang="en-US" sz="1600" dirty="0">
              <a:latin typeface="Georgia Regular" charset="0"/>
            </a:endParaRPr>
          </a:p>
          <a:p>
            <a:pPr marL="214313" indent="-214313">
              <a:buFont typeface="Arial" charset="0"/>
              <a:buChar char="•"/>
            </a:pPr>
            <a:r>
              <a:rPr lang="en-US" sz="1600" dirty="0" smtClean="0">
                <a:latin typeface="Georgia Regular" charset="0"/>
              </a:rPr>
              <a:t>Apply </a:t>
            </a:r>
            <a:r>
              <a:rPr lang="en-US" sz="1600" dirty="0">
                <a:latin typeface="Georgia Regular" charset="0"/>
              </a:rPr>
              <a:t>iteratively on the query nodes</a:t>
            </a:r>
          </a:p>
        </p:txBody>
      </p:sp>
      <p:sp>
        <p:nvSpPr>
          <p:cNvPr id="49" name="Rettangolo arrotondato 48"/>
          <p:cNvSpPr/>
          <p:nvPr/>
        </p:nvSpPr>
        <p:spPr>
          <a:xfrm>
            <a:off x="3505662" y="2145965"/>
            <a:ext cx="554804" cy="1195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48" name="Rettangolo arrotondato 47"/>
          <p:cNvSpPr/>
          <p:nvPr/>
        </p:nvSpPr>
        <p:spPr>
          <a:xfrm>
            <a:off x="2773183" y="1490142"/>
            <a:ext cx="554804" cy="1195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46" name="Rettangolo arrotondato 45"/>
          <p:cNvSpPr/>
          <p:nvPr/>
        </p:nvSpPr>
        <p:spPr>
          <a:xfrm>
            <a:off x="1977501" y="1490142"/>
            <a:ext cx="554804" cy="11959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Computing exemplar queries</a:t>
            </a:r>
            <a:endParaRPr lang="it-IT" dirty="0"/>
          </a:p>
        </p:txBody>
      </p:sp>
      <p:sp>
        <p:nvSpPr>
          <p:cNvPr id="8" name="Oval 7"/>
          <p:cNvSpPr/>
          <p:nvPr/>
        </p:nvSpPr>
        <p:spPr>
          <a:xfrm>
            <a:off x="2141352" y="1625945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2939583" y="973485"/>
            <a:ext cx="249382" cy="24938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39583" y="1609220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3661808" y="2296899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3661808" y="1600210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cxnSp>
        <p:nvCxnSpPr>
          <p:cNvPr id="13" name="Straight Arrow Connector 14"/>
          <p:cNvCxnSpPr/>
          <p:nvPr/>
        </p:nvCxnSpPr>
        <p:spPr>
          <a:xfrm flipH="1">
            <a:off x="2354213" y="1186346"/>
            <a:ext cx="621892" cy="47612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5"/>
          <p:cNvCxnSpPr/>
          <p:nvPr/>
        </p:nvCxnSpPr>
        <p:spPr>
          <a:xfrm>
            <a:off x="3064274" y="1222867"/>
            <a:ext cx="0" cy="38635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/>
          <p:cNvCxnSpPr>
            <a:stCxn id="15" idx="5"/>
          </p:cNvCxnSpPr>
          <p:nvPr/>
        </p:nvCxnSpPr>
        <p:spPr>
          <a:xfrm>
            <a:off x="3152443" y="1186346"/>
            <a:ext cx="634056" cy="41386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7"/>
          <p:cNvCxnSpPr>
            <a:stCxn id="12" idx="4"/>
            <a:endCxn id="11" idx="0"/>
          </p:cNvCxnSpPr>
          <p:nvPr/>
        </p:nvCxnSpPr>
        <p:spPr>
          <a:xfrm>
            <a:off x="3786499" y="1849591"/>
            <a:ext cx="0" cy="44730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7"/>
          <p:cNvCxnSpPr/>
          <p:nvPr/>
        </p:nvCxnSpPr>
        <p:spPr>
          <a:xfrm flipH="1">
            <a:off x="2390734" y="1733911"/>
            <a:ext cx="548849" cy="1672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3647233" y="2965580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atin typeface="Georgia Regular" charset="0"/>
              </a:rPr>
              <a:t>B</a:t>
            </a:r>
          </a:p>
        </p:txBody>
      </p:sp>
      <p:sp>
        <p:nvSpPr>
          <p:cNvPr id="20" name="Ovale 19"/>
          <p:cNvSpPr/>
          <p:nvPr/>
        </p:nvSpPr>
        <p:spPr>
          <a:xfrm>
            <a:off x="2134312" y="2274619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latin typeface="Georgia Regular" charset="0"/>
              </a:rPr>
              <a:t>B</a:t>
            </a:r>
          </a:p>
        </p:txBody>
      </p:sp>
      <p:sp>
        <p:nvSpPr>
          <p:cNvPr id="21" name="Ovale 20"/>
          <p:cNvSpPr/>
          <p:nvPr/>
        </p:nvSpPr>
        <p:spPr>
          <a:xfrm>
            <a:off x="2932542" y="2274619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latin typeface="Georgia Regular" charset="0"/>
              </a:rPr>
              <a:t>B</a:t>
            </a:r>
          </a:p>
        </p:txBody>
      </p:sp>
      <p:cxnSp>
        <p:nvCxnSpPr>
          <p:cNvPr id="22" name="Straight Arrow Connector 27"/>
          <p:cNvCxnSpPr>
            <a:stCxn id="20" idx="0"/>
            <a:endCxn id="8" idx="4"/>
          </p:cNvCxnSpPr>
          <p:nvPr/>
        </p:nvCxnSpPr>
        <p:spPr>
          <a:xfrm flipH="1" flipV="1">
            <a:off x="2266043" y="1875326"/>
            <a:ext cx="4100" cy="39929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7"/>
          <p:cNvCxnSpPr>
            <a:stCxn id="10" idx="4"/>
            <a:endCxn id="21" idx="0"/>
          </p:cNvCxnSpPr>
          <p:nvPr/>
        </p:nvCxnSpPr>
        <p:spPr>
          <a:xfrm>
            <a:off x="3064273" y="1858601"/>
            <a:ext cx="4100" cy="41601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7"/>
          <p:cNvCxnSpPr>
            <a:stCxn id="11" idx="4"/>
            <a:endCxn id="19" idx="0"/>
          </p:cNvCxnSpPr>
          <p:nvPr/>
        </p:nvCxnSpPr>
        <p:spPr>
          <a:xfrm flipH="1">
            <a:off x="3783064" y="2546281"/>
            <a:ext cx="3435" cy="41929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92"/>
          <p:cNvSpPr/>
          <p:nvPr/>
        </p:nvSpPr>
        <p:spPr>
          <a:xfrm>
            <a:off x="6439227" y="170503"/>
            <a:ext cx="2333406" cy="460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NP-complete </a:t>
            </a:r>
          </a:p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(subgraph isomorphism)</a:t>
            </a:r>
          </a:p>
        </p:txBody>
      </p:sp>
      <p:sp>
        <p:nvSpPr>
          <p:cNvPr id="36" name="Oval 8"/>
          <p:cNvSpPr/>
          <p:nvPr/>
        </p:nvSpPr>
        <p:spPr>
          <a:xfrm>
            <a:off x="4448487" y="1598584"/>
            <a:ext cx="249382" cy="24938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cxnSp>
        <p:nvCxnSpPr>
          <p:cNvPr id="37" name="Straight Arrow Connector 16"/>
          <p:cNvCxnSpPr>
            <a:stCxn id="9" idx="5"/>
            <a:endCxn id="36" idx="1"/>
          </p:cNvCxnSpPr>
          <p:nvPr/>
        </p:nvCxnSpPr>
        <p:spPr>
          <a:xfrm>
            <a:off x="3152443" y="1186345"/>
            <a:ext cx="1332566" cy="44876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0"/>
          <p:cNvSpPr/>
          <p:nvPr/>
        </p:nvSpPr>
        <p:spPr>
          <a:xfrm>
            <a:off x="4448487" y="2293521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cxnSp>
        <p:nvCxnSpPr>
          <p:cNvPr id="42" name="Straight Arrow Connector 16"/>
          <p:cNvCxnSpPr>
            <a:stCxn id="11" idx="6"/>
            <a:endCxn id="41" idx="2"/>
          </p:cNvCxnSpPr>
          <p:nvPr/>
        </p:nvCxnSpPr>
        <p:spPr>
          <a:xfrm flipV="1">
            <a:off x="3911189" y="2418212"/>
            <a:ext cx="537297" cy="337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1746854" y="272269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eorgia Regular" charset="0"/>
              </a:rPr>
              <a:t>Sample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2887559" y="273833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eorgia Regular" charset="0"/>
              </a:rPr>
              <a:t>A1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3647233" y="3353023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eorgia Regular" charset="0"/>
              </a:rPr>
              <a:t>A2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6290" y="2024645"/>
            <a:ext cx="4149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atin typeface="Helvetica" charset="0"/>
                <a:ea typeface="Helvetica" charset="0"/>
                <a:cs typeface="Helvetica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92"/>
              <p:cNvSpPr/>
              <p:nvPr/>
            </p:nvSpPr>
            <p:spPr>
              <a:xfrm>
                <a:off x="6437609" y="686366"/>
                <a:ext cx="2333406" cy="302437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350" b="1" i="1" dirty="0">
                        <a:latin typeface="Cambria Math" charset="0"/>
                      </a:rPr>
                      <m:t>𝑶</m:t>
                    </m:r>
                    <m:d>
                      <m:dPr>
                        <m:ctrlPr>
                          <a:rPr lang="en-US" sz="1350" b="1" i="1" dirty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350" b="1" i="1" dirty="0"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350" b="1" i="1" dirty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b="1" i="1" dirty="0">
                                    <a:latin typeface="Cambria Math" charset="0"/>
                                  </a:rPr>
                                  <m:t>𝑽</m:t>
                                </m:r>
                              </m:e>
                            </m:d>
                          </m:e>
                          <m:sup>
                            <m:r>
                              <a:rPr lang="en-US" sz="1350" b="1" i="1" dirty="0">
                                <a:latin typeface="Cambria Math" charset="0"/>
                              </a:rPr>
                              <m:t>𝟒</m:t>
                            </m:r>
                          </m:sup>
                        </m:sSup>
                      </m:e>
                    </m:d>
                    <m:r>
                      <a:rPr lang="en-US" sz="1350" b="1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350" dirty="0">
                    <a:latin typeface="Georgia Regular" charset="0"/>
                  </a:rPr>
                  <a:t>(simulation)</a:t>
                </a:r>
              </a:p>
            </p:txBody>
          </p:sp>
        </mc:Choice>
        <mc:Fallback xmlns="">
          <p:sp>
            <p:nvSpPr>
              <p:cNvPr id="38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7609" y="686366"/>
                <a:ext cx="2333406" cy="302437"/>
              </a:xfrm>
              <a:prstGeom prst="rect">
                <a:avLst/>
              </a:prstGeom>
              <a:blipFill rotWithShape="0">
                <a:blip r:embed="rId3"/>
                <a:stretch>
                  <a:fillRect t="-71698" b="-96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5276229" y="1858601"/>
                <a:ext cx="3867771" cy="309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72"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35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sz="135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∨∈</m:t>
                          </m:r>
                          <m:sSub>
                            <m:sSub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350" dirty="0">
                  <a:solidFill>
                    <a:schemeClr val="bg1"/>
                  </a:solidFill>
                  <a:latin typeface="Georgia Regular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229" y="1858601"/>
                <a:ext cx="3867771" cy="3091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4461757" y="2546281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u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305612" y="2684780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 Regular" charset="0"/>
              </a:rPr>
              <a:t>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393310" y="3452029"/>
                <a:ext cx="3015569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Georgia Regular" charset="0"/>
                  </a:rPr>
                  <a:t>v neighborhood = {(B,1)}</a:t>
                </a:r>
              </a:p>
              <a:p>
                <a:r>
                  <a:rPr lang="en-US" sz="2000" dirty="0">
                    <a:latin typeface="Georgia Regular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⊈</m:t>
                    </m:r>
                    <m:r>
                      <a:rPr lang="en-US" sz="2000" i="1">
                        <a:latin typeface="Cambria Math" charset="0"/>
                      </a:rPr>
                      <m:t> </m:t>
                    </m:r>
                  </m:oMath>
                </a14:m>
                <a:endParaRPr lang="en-US" sz="2000" dirty="0">
                  <a:latin typeface="Georgia Regular" charset="0"/>
                </a:endParaRPr>
              </a:p>
              <a:p>
                <a:r>
                  <a:rPr lang="en-US" sz="2000" dirty="0">
                    <a:latin typeface="Georgia Regular" charset="0"/>
                  </a:rPr>
                  <a:t>u neighborhood = {(A,1)}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310" y="3452029"/>
                <a:ext cx="3015569" cy="1015663"/>
              </a:xfrm>
              <a:prstGeom prst="rect">
                <a:avLst/>
              </a:prstGeom>
              <a:blipFill rotWithShape="0">
                <a:blip r:embed="rId5"/>
                <a:stretch>
                  <a:fillRect l="-2227" t="-8383" r="-2227" b="-19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164035" y="3539391"/>
            <a:ext cx="2382383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>
                <a:latin typeface="Georgia Regular" charset="0"/>
              </a:rPr>
              <a:t>Labels at distance 1</a:t>
            </a:r>
          </a:p>
        </p:txBody>
      </p:sp>
      <p:sp>
        <p:nvSpPr>
          <p:cNvPr id="51" name="Oval 50"/>
          <p:cNvSpPr/>
          <p:nvPr/>
        </p:nvSpPr>
        <p:spPr>
          <a:xfrm>
            <a:off x="1314141" y="1638960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A</a:t>
            </a:r>
          </a:p>
        </p:txBody>
      </p:sp>
      <p:sp>
        <p:nvSpPr>
          <p:cNvPr id="56" name="Ovale 19"/>
          <p:cNvSpPr/>
          <p:nvPr/>
        </p:nvSpPr>
        <p:spPr>
          <a:xfrm>
            <a:off x="1307101" y="2287634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latin typeface="Georgia Regular" charset="0"/>
              </a:rPr>
              <a:t>B</a:t>
            </a:r>
          </a:p>
        </p:txBody>
      </p:sp>
      <p:cxnSp>
        <p:nvCxnSpPr>
          <p:cNvPr id="57" name="Straight Arrow Connector 27"/>
          <p:cNvCxnSpPr/>
          <p:nvPr/>
        </p:nvCxnSpPr>
        <p:spPr>
          <a:xfrm flipH="1" flipV="1">
            <a:off x="1438832" y="1888341"/>
            <a:ext cx="4100" cy="39929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20182" y="1625944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v</a:t>
            </a:r>
          </a:p>
        </p:txBody>
      </p:sp>
      <p:sp>
        <p:nvSpPr>
          <p:cNvPr id="64" name="Rectangle 92"/>
          <p:cNvSpPr/>
          <p:nvPr/>
        </p:nvSpPr>
        <p:spPr>
          <a:xfrm>
            <a:off x="7665566" y="3766850"/>
            <a:ext cx="1105449" cy="386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Helvetica Neue" charset="0"/>
                <a:ea typeface="Helvetica Neue" charset="0"/>
                <a:cs typeface="Helvetica Neue" charset="0"/>
              </a:rPr>
              <a:t>No Match</a:t>
            </a:r>
          </a:p>
        </p:txBody>
      </p:sp>
      <p:cxnSp>
        <p:nvCxnSpPr>
          <p:cNvPr id="65" name="Straight Arrow Connector 64"/>
          <p:cNvCxnSpPr>
            <a:stCxn id="64" idx="1"/>
            <a:endCxn id="26" idx="3"/>
          </p:cNvCxnSpPr>
          <p:nvPr/>
        </p:nvCxnSpPr>
        <p:spPr>
          <a:xfrm flipH="1">
            <a:off x="7408879" y="3959860"/>
            <a:ext cx="256687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3" name="Content Placeholder 3"/>
          <p:cNvSpPr txBox="1">
            <a:spLocks/>
          </p:cNvSpPr>
          <p:nvPr/>
        </p:nvSpPr>
        <p:spPr>
          <a:xfrm>
            <a:off x="4541043" y="286560"/>
            <a:ext cx="2151063" cy="43021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285096"/>
                </a:solidFill>
              </a:rPr>
              <a:t>[</a:t>
            </a:r>
            <a:r>
              <a:rPr lang="pt-BR" sz="1600" b="0" dirty="0" err="1" smtClean="0">
                <a:solidFill>
                  <a:srgbClr val="285096"/>
                </a:solidFill>
              </a:rPr>
              <a:t>Mottin</a:t>
            </a:r>
            <a:r>
              <a:rPr lang="pt-BR" sz="1600" b="0" dirty="0">
                <a:solidFill>
                  <a:srgbClr val="285096"/>
                </a:solidFill>
              </a:rPr>
              <a:t> </a:t>
            </a:r>
            <a:r>
              <a:rPr lang="en-US" sz="1600" b="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600" b="0" dirty="0" smtClean="0">
                <a:solidFill>
                  <a:srgbClr val="285096"/>
                </a:solidFill>
              </a:rPr>
              <a:t> 2014]</a:t>
            </a:r>
            <a:endParaRPr lang="en-US" sz="1600" b="0" dirty="0">
              <a:solidFill>
                <a:srgbClr val="285096"/>
              </a:solidFill>
            </a:endParaRPr>
          </a:p>
        </p:txBody>
      </p:sp>
      <p:sp>
        <p:nvSpPr>
          <p:cNvPr id="54" name="Footer Placeholder 4"/>
          <p:cNvSpPr txBox="1">
            <a:spLocks/>
          </p:cNvSpPr>
          <p:nvPr/>
        </p:nvSpPr>
        <p:spPr>
          <a:xfrm>
            <a:off x="2773183" y="4716106"/>
            <a:ext cx="3220640" cy="2368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9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9" grpId="0" animBg="1"/>
      <p:bldP spid="48" grpId="0" animBg="1"/>
      <p:bldP spid="50" grpId="0"/>
      <p:bldP spid="52" grpId="0"/>
      <p:bldP spid="7" grpId="0"/>
      <p:bldP spid="26" grpId="0"/>
      <p:bldP spid="29" grpId="0" animBg="1"/>
      <p:bldP spid="6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tangolo arrotondato 48"/>
          <p:cNvSpPr/>
          <p:nvPr/>
        </p:nvSpPr>
        <p:spPr>
          <a:xfrm>
            <a:off x="3032341" y="2237975"/>
            <a:ext cx="554804" cy="1195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48" name="Rettangolo arrotondato 47"/>
          <p:cNvSpPr/>
          <p:nvPr/>
        </p:nvSpPr>
        <p:spPr>
          <a:xfrm>
            <a:off x="2299862" y="1582152"/>
            <a:ext cx="554804" cy="1195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46" name="Rettangolo arrotondato 45"/>
          <p:cNvSpPr/>
          <p:nvPr/>
        </p:nvSpPr>
        <p:spPr>
          <a:xfrm>
            <a:off x="1504180" y="1582152"/>
            <a:ext cx="554804" cy="11959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Computing </a:t>
            </a:r>
            <a:r>
              <a:rPr lang="it-IT" dirty="0" err="1" smtClean="0"/>
              <a:t>exemplar</a:t>
            </a:r>
            <a:r>
              <a:rPr lang="it-IT" dirty="0" smtClean="0"/>
              <a:t> </a:t>
            </a:r>
            <a:r>
              <a:rPr lang="it-IT" dirty="0" err="1" smtClean="0"/>
              <a:t>queries</a:t>
            </a:r>
            <a:endParaRPr lang="it-IT" dirty="0"/>
          </a:p>
        </p:txBody>
      </p:sp>
      <p:sp>
        <p:nvSpPr>
          <p:cNvPr id="8" name="Oval 7"/>
          <p:cNvSpPr/>
          <p:nvPr/>
        </p:nvSpPr>
        <p:spPr>
          <a:xfrm>
            <a:off x="1668032" y="1717955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66262" y="1065495"/>
            <a:ext cx="249382" cy="24938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66262" y="1701230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188487" y="2388909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88487" y="1692220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cxnSp>
        <p:nvCxnSpPr>
          <p:cNvPr id="13" name="Straight Arrow Connector 14"/>
          <p:cNvCxnSpPr/>
          <p:nvPr/>
        </p:nvCxnSpPr>
        <p:spPr>
          <a:xfrm flipH="1">
            <a:off x="1880892" y="1278356"/>
            <a:ext cx="621892" cy="47612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5"/>
          <p:cNvCxnSpPr/>
          <p:nvPr/>
        </p:nvCxnSpPr>
        <p:spPr>
          <a:xfrm>
            <a:off x="2590953" y="1314877"/>
            <a:ext cx="0" cy="38635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/>
          <p:cNvCxnSpPr>
            <a:stCxn id="15" idx="5"/>
          </p:cNvCxnSpPr>
          <p:nvPr/>
        </p:nvCxnSpPr>
        <p:spPr>
          <a:xfrm>
            <a:off x="2679122" y="1278356"/>
            <a:ext cx="634056" cy="41386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7"/>
          <p:cNvCxnSpPr>
            <a:stCxn id="12" idx="4"/>
            <a:endCxn id="11" idx="0"/>
          </p:cNvCxnSpPr>
          <p:nvPr/>
        </p:nvCxnSpPr>
        <p:spPr>
          <a:xfrm>
            <a:off x="3313178" y="1941601"/>
            <a:ext cx="0" cy="44730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7"/>
          <p:cNvCxnSpPr/>
          <p:nvPr/>
        </p:nvCxnSpPr>
        <p:spPr>
          <a:xfrm flipH="1">
            <a:off x="1917413" y="1825921"/>
            <a:ext cx="548849" cy="1672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3173912" y="3048277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latin typeface="Georgia Regular" charset="0"/>
            </a:endParaRPr>
          </a:p>
        </p:txBody>
      </p:sp>
      <p:sp>
        <p:nvSpPr>
          <p:cNvPr id="20" name="Ovale 19"/>
          <p:cNvSpPr/>
          <p:nvPr/>
        </p:nvSpPr>
        <p:spPr>
          <a:xfrm>
            <a:off x="1660991" y="2366629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459222" y="2366629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cxnSp>
        <p:nvCxnSpPr>
          <p:cNvPr id="22" name="Straight Arrow Connector 27"/>
          <p:cNvCxnSpPr>
            <a:stCxn id="20" idx="0"/>
            <a:endCxn id="8" idx="4"/>
          </p:cNvCxnSpPr>
          <p:nvPr/>
        </p:nvCxnSpPr>
        <p:spPr>
          <a:xfrm flipH="1" flipV="1">
            <a:off x="1792723" y="1967336"/>
            <a:ext cx="4100" cy="39929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7"/>
          <p:cNvCxnSpPr>
            <a:stCxn id="10" idx="4"/>
            <a:endCxn id="21" idx="0"/>
          </p:cNvCxnSpPr>
          <p:nvPr/>
        </p:nvCxnSpPr>
        <p:spPr>
          <a:xfrm>
            <a:off x="2590953" y="1950611"/>
            <a:ext cx="4100" cy="41601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17"/>
          <p:cNvCxnSpPr>
            <a:stCxn id="11" idx="4"/>
            <a:endCxn id="19" idx="0"/>
          </p:cNvCxnSpPr>
          <p:nvPr/>
        </p:nvCxnSpPr>
        <p:spPr>
          <a:xfrm flipH="1">
            <a:off x="3309743" y="2638291"/>
            <a:ext cx="3435" cy="40998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8"/>
          <p:cNvSpPr/>
          <p:nvPr/>
        </p:nvSpPr>
        <p:spPr>
          <a:xfrm>
            <a:off x="3975167" y="1690594"/>
            <a:ext cx="249382" cy="24938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cxnSp>
        <p:nvCxnSpPr>
          <p:cNvPr id="37" name="Straight Arrow Connector 16"/>
          <p:cNvCxnSpPr>
            <a:stCxn id="9" idx="5"/>
            <a:endCxn id="36" idx="1"/>
          </p:cNvCxnSpPr>
          <p:nvPr/>
        </p:nvCxnSpPr>
        <p:spPr>
          <a:xfrm>
            <a:off x="2679122" y="1278355"/>
            <a:ext cx="1332566" cy="44876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10"/>
          <p:cNvSpPr/>
          <p:nvPr/>
        </p:nvSpPr>
        <p:spPr>
          <a:xfrm>
            <a:off x="3975166" y="2385531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cxnSp>
        <p:nvCxnSpPr>
          <p:cNvPr id="42" name="Straight Arrow Connector 16"/>
          <p:cNvCxnSpPr>
            <a:stCxn id="11" idx="6"/>
            <a:endCxn id="41" idx="2"/>
          </p:cNvCxnSpPr>
          <p:nvPr/>
        </p:nvCxnSpPr>
        <p:spPr>
          <a:xfrm flipV="1">
            <a:off x="3437869" y="2510222"/>
            <a:ext cx="537297" cy="337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/>
          <p:cNvSpPr txBox="1"/>
          <p:nvPr/>
        </p:nvSpPr>
        <p:spPr>
          <a:xfrm>
            <a:off x="1446529" y="281470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eorgia Regular" charset="0"/>
              </a:rPr>
              <a:t>Sample</a:t>
            </a:r>
          </a:p>
        </p:txBody>
      </p:sp>
      <p:sp>
        <p:nvSpPr>
          <p:cNvPr id="50" name="CasellaDiTesto 49"/>
          <p:cNvSpPr txBox="1"/>
          <p:nvPr/>
        </p:nvSpPr>
        <p:spPr>
          <a:xfrm>
            <a:off x="2414238" y="283034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eorgia Regular" charset="0"/>
              </a:rPr>
              <a:t>A1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3173912" y="3445033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eorgia Regular" charset="0"/>
              </a:rPr>
              <a:t>A2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75274" y="1050157"/>
            <a:ext cx="4277031" cy="2965462"/>
            <a:chOff x="4508938" y="1400209"/>
            <a:chExt cx="4376506" cy="3953949"/>
          </a:xfrm>
        </p:grpSpPr>
        <p:sp>
          <p:nvSpPr>
            <p:cNvPr id="24" name="Rectangle 23"/>
            <p:cNvSpPr/>
            <p:nvPr/>
          </p:nvSpPr>
          <p:spPr>
            <a:xfrm>
              <a:off x="4508938" y="1400209"/>
              <a:ext cx="4376506" cy="39539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600" dirty="0">
                  <a:latin typeface="Georgia Regular" charset="0"/>
                </a:rPr>
                <a:t>Approximation: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600" dirty="0">
                  <a:latin typeface="Georgia Regular" charset="0"/>
                </a:rPr>
                <a:t>Nodes closed to the sample are more important</a:t>
              </a:r>
            </a:p>
            <a:p>
              <a:pPr marL="214313" indent="-214313">
                <a:buFont typeface="Arial" charset="0"/>
                <a:buChar char="•"/>
              </a:pPr>
              <a:r>
                <a:rPr lang="en-US" sz="1600" dirty="0">
                  <a:latin typeface="Georgia Regular" charset="0"/>
                </a:rPr>
                <a:t>Use Personalized PageRank with a weighted matrix</a:t>
              </a:r>
            </a:p>
            <a:p>
              <a:pPr marL="214313" indent="-214313">
                <a:buFont typeface="Arial" charset="0"/>
                <a:buChar char="•"/>
              </a:pPr>
              <a:endParaRPr lang="en-US" sz="1600" dirty="0">
                <a:latin typeface="Georgia Regular" charset="0"/>
              </a:endParaRPr>
            </a:p>
            <a:p>
              <a:pPr marL="214313" indent="-214313">
                <a:buFont typeface="Arial" charset="0"/>
                <a:buChar char="•"/>
              </a:pPr>
              <a:endParaRPr lang="en-US" sz="1600" dirty="0">
                <a:latin typeface="Georgia Regular" charset="0"/>
              </a:endParaRPr>
            </a:p>
            <a:p>
              <a:pPr marL="214313" indent="-214313">
                <a:buFont typeface="Arial" charset="0"/>
                <a:buChar char="•"/>
              </a:pPr>
              <a:r>
                <a:rPr lang="en-US" sz="1600" dirty="0">
                  <a:latin typeface="Georgia Regular" charset="0"/>
                </a:rPr>
                <a:t>Weight </a:t>
              </a:r>
              <a:r>
                <a:rPr lang="en-US" sz="1600" dirty="0" smtClean="0">
                  <a:latin typeface="Georgia Regular" charset="0"/>
                </a:rPr>
                <a:t>edges: </a:t>
              </a:r>
              <a:r>
                <a:rPr lang="en-US" sz="1600" u="sng" dirty="0">
                  <a:latin typeface="Georgia Regular" charset="0"/>
                </a:rPr>
                <a:t>frequency of the edge-label</a:t>
              </a:r>
            </a:p>
          </p:txBody>
        </p:sp>
        <p:pic>
          <p:nvPicPr>
            <p:cNvPr id="53" name="Picture 6"/>
            <p:cNvPicPr>
              <a:picLocks noChangeAspect="1"/>
            </p:cNvPicPr>
            <p:nvPr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868" b="44674"/>
            <a:stretch/>
          </p:blipFill>
          <p:spPr>
            <a:xfrm>
              <a:off x="4925645" y="4180737"/>
              <a:ext cx="3543089" cy="404775"/>
            </a:xfrm>
            <a:prstGeom prst="rect">
              <a:avLst/>
            </a:prstGeom>
          </p:spPr>
        </p:pic>
        <p:pic>
          <p:nvPicPr>
            <p:cNvPr id="54" name="Picture 7"/>
            <p:cNvPicPr>
              <a:picLocks noChangeAspect="1"/>
            </p:cNvPicPr>
            <p:nvPr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5387" b="75762"/>
            <a:stretch/>
          </p:blipFill>
          <p:spPr>
            <a:xfrm>
              <a:off x="5676783" y="3155505"/>
              <a:ext cx="2073148" cy="313980"/>
            </a:xfrm>
            <a:prstGeom prst="rect">
              <a:avLst/>
            </a:prstGeom>
          </p:spPr>
        </p:pic>
        <p:pic>
          <p:nvPicPr>
            <p:cNvPr id="55" name="Picture 8"/>
            <p:cNvPicPr>
              <a:picLocks noChangeAspect="1"/>
            </p:cNvPicPr>
            <p:nvPr/>
          </p:nvPicPr>
          <p:blipFill rotWithShape="1">
            <a:blip r:embed="rId2" cstate="screen">
              <a:lum bright="100000" contras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6105" r="67541"/>
            <a:stretch/>
          </p:blipFill>
          <p:spPr>
            <a:xfrm>
              <a:off x="6089942" y="4677833"/>
              <a:ext cx="1232142" cy="634408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1468657" y="1690594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v</a:t>
            </a:r>
          </a:p>
        </p:txBody>
      </p:sp>
      <p:sp>
        <p:nvSpPr>
          <p:cNvPr id="39" name="Rectangle 92"/>
          <p:cNvSpPr/>
          <p:nvPr/>
        </p:nvSpPr>
        <p:spPr>
          <a:xfrm>
            <a:off x="6428076" y="170504"/>
            <a:ext cx="2333406" cy="386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NP-complete </a:t>
            </a:r>
          </a:p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(subgraph isomorphism)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92"/>
              <p:cNvSpPr/>
              <p:nvPr/>
            </p:nvSpPr>
            <p:spPr>
              <a:xfrm>
                <a:off x="6415307" y="630611"/>
                <a:ext cx="2333406" cy="302437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350" b="1" i="1" dirty="0">
                        <a:latin typeface="Cambria Math" charset="0"/>
                      </a:rPr>
                      <m:t>𝑶</m:t>
                    </m:r>
                    <m:d>
                      <m:dPr>
                        <m:ctrlPr>
                          <a:rPr lang="en-US" sz="1350" b="1" i="1" dirty="0">
                            <a:latin typeface="Cambria Math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350" b="1" i="1" dirty="0">
                                <a:latin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350" b="1" i="1" dirty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b="1" i="1" dirty="0">
                                    <a:latin typeface="Cambria Math" charset="0"/>
                                  </a:rPr>
                                  <m:t>𝑽</m:t>
                                </m:r>
                              </m:e>
                            </m:d>
                          </m:e>
                          <m:sup>
                            <m:r>
                              <a:rPr lang="en-US" sz="1350" b="1" i="1" dirty="0">
                                <a:latin typeface="Cambria Math" charset="0"/>
                              </a:rPr>
                              <m:t>𝟒</m:t>
                            </m:r>
                          </m:sup>
                        </m:sSup>
                      </m:e>
                    </m:d>
                    <m:r>
                      <a:rPr lang="en-US" sz="1350" b="1" i="1" dirty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350" dirty="0">
                    <a:latin typeface="Georgia Regular" charset="0"/>
                  </a:rPr>
                  <a:t>(simulation)</a:t>
                </a:r>
              </a:p>
            </p:txBody>
          </p:sp>
        </mc:Choice>
        <mc:Fallback xmlns="">
          <p:sp>
            <p:nvSpPr>
              <p:cNvPr id="40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307" y="630611"/>
                <a:ext cx="2333406" cy="302437"/>
              </a:xfrm>
              <a:prstGeom prst="rect">
                <a:avLst/>
              </a:prstGeom>
              <a:blipFill rotWithShape="0">
                <a:blip r:embed="rId3"/>
                <a:stretch>
                  <a:fillRect t="-68519" b="-9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ontent Placeholder 3"/>
          <p:cNvSpPr txBox="1">
            <a:spLocks/>
          </p:cNvSpPr>
          <p:nvPr/>
        </p:nvSpPr>
        <p:spPr>
          <a:xfrm>
            <a:off x="4541043" y="286560"/>
            <a:ext cx="2151063" cy="43021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285096"/>
                </a:solidFill>
              </a:rPr>
              <a:t>[</a:t>
            </a:r>
            <a:r>
              <a:rPr lang="pt-BR" sz="1600" b="0" dirty="0" err="1" smtClean="0">
                <a:solidFill>
                  <a:srgbClr val="285096"/>
                </a:solidFill>
              </a:rPr>
              <a:t>Mottin</a:t>
            </a:r>
            <a:r>
              <a:rPr lang="pt-BR" sz="1600" b="0" dirty="0">
                <a:solidFill>
                  <a:srgbClr val="285096"/>
                </a:solidFill>
              </a:rPr>
              <a:t> </a:t>
            </a:r>
            <a:r>
              <a:rPr lang="en-US" sz="1600" b="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600" b="0" dirty="0" smtClean="0">
                <a:solidFill>
                  <a:srgbClr val="285096"/>
                </a:solidFill>
              </a:rPr>
              <a:t> 2014]</a:t>
            </a:r>
            <a:endParaRPr lang="en-US" sz="1600" b="0" dirty="0">
              <a:solidFill>
                <a:srgbClr val="285096"/>
              </a:solidFill>
            </a:endParaRPr>
          </a:p>
        </p:txBody>
      </p:sp>
      <p:sp>
        <p:nvSpPr>
          <p:cNvPr id="45" name="Footer Placeholder 4"/>
          <p:cNvSpPr txBox="1">
            <a:spLocks/>
          </p:cNvSpPr>
          <p:nvPr/>
        </p:nvSpPr>
        <p:spPr>
          <a:xfrm>
            <a:off x="2730884" y="4716106"/>
            <a:ext cx="3495103" cy="3241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D. </a:t>
            </a:r>
            <a:r>
              <a:rPr lang="en-US" sz="1100" dirty="0" err="1"/>
              <a:t>Mottin</a:t>
            </a:r>
            <a:r>
              <a:rPr lang="en-US" sz="1100" dirty="0"/>
              <a:t>, M. </a:t>
            </a:r>
            <a:r>
              <a:rPr lang="en-US" sz="1100" dirty="0" err="1"/>
              <a:t>Lissandrini</a:t>
            </a:r>
            <a:r>
              <a:rPr lang="en-US" sz="1100" dirty="0"/>
              <a:t>, T. </a:t>
            </a:r>
            <a:r>
              <a:rPr lang="en-US" sz="1100" dirty="0" err="1"/>
              <a:t>Palpanas</a:t>
            </a:r>
            <a:r>
              <a:rPr lang="en-US" sz="1100" dirty="0"/>
              <a:t>, Y. </a:t>
            </a:r>
            <a:r>
              <a:rPr lang="en-US" sz="1100" dirty="0" err="1"/>
              <a:t>Velegrakis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4950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" grpId="0" animBg="1"/>
      <p:bldP spid="12" grpId="0" animBg="1"/>
      <p:bldP spid="19" grpId="0" animBg="1"/>
      <p:bldP spid="36" grpId="0" animBg="1"/>
      <p:bldP spid="4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weighted-quer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366" y="743395"/>
            <a:ext cx="6316186" cy="3234923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1387297" y="4042232"/>
            <a:ext cx="6326684" cy="702998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it-IT" sz="1350" dirty="0">
              <a:latin typeface="Georgia Regular" charset="0"/>
            </a:endParaRPr>
          </a:p>
        </p:txBody>
      </p:sp>
      <p:pic>
        <p:nvPicPr>
          <p:cNvPr id="13" name="Picture 12" descr="exq-kb-lef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387" y="914085"/>
            <a:ext cx="4087775" cy="301373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76798" y="1958269"/>
            <a:ext cx="2022188" cy="1049330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47070" y="1945223"/>
            <a:ext cx="2022188" cy="1049330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Ranking </a:t>
            </a:r>
            <a:r>
              <a:rPr lang="it-IT" dirty="0" err="1" smtClean="0"/>
              <a:t>results</a:t>
            </a:r>
            <a:endParaRPr lang="it-IT" dirty="0"/>
          </a:p>
        </p:txBody>
      </p:sp>
      <p:sp>
        <p:nvSpPr>
          <p:cNvPr id="4" name="Rounded Rectangle 3"/>
          <p:cNvSpPr/>
          <p:nvPr/>
        </p:nvSpPr>
        <p:spPr>
          <a:xfrm>
            <a:off x="1555590" y="1976408"/>
            <a:ext cx="2022188" cy="1049330"/>
          </a:xfrm>
          <a:prstGeom prst="roundRect">
            <a:avLst/>
          </a:prstGeom>
          <a:noFill/>
          <a:ln w="12700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7632" y="281179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it-IT" sz="1050" dirty="0" err="1">
                <a:solidFill>
                  <a:srgbClr val="000000"/>
                </a:solidFill>
                <a:latin typeface="Georgia Regular" charset="0"/>
                <a:cs typeface="Georgia Regular" charset="0"/>
              </a:rPr>
              <a:t>S</a:t>
            </a:r>
            <a:endParaRPr lang="it-IT" sz="1050" dirty="0">
              <a:solidFill>
                <a:srgbClr val="000000"/>
              </a:solidFill>
              <a:latin typeface="Georgia Regular" charset="0"/>
              <a:cs typeface="Georgia Regular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7901" y="2793659"/>
            <a:ext cx="3305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it-IT" sz="1050" dirty="0">
                <a:solidFill>
                  <a:srgbClr val="000000"/>
                </a:solidFill>
                <a:latin typeface="Georgia Regular" charset="0"/>
                <a:cs typeface="Georgia Regular" charset="0"/>
              </a:rPr>
              <a:t>A1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38172" y="2780613"/>
            <a:ext cx="3497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r>
              <a:rPr lang="it-IT" sz="1050" dirty="0">
                <a:solidFill>
                  <a:srgbClr val="000000"/>
                </a:solidFill>
                <a:latin typeface="Georgia Regular" charset="0"/>
                <a:cs typeface="Georgia Regular" charset="0"/>
              </a:rPr>
              <a:t>A2</a:t>
            </a:r>
          </a:p>
        </p:txBody>
      </p:sp>
      <p:pic>
        <p:nvPicPr>
          <p:cNvPr id="15" name="Picture 14" descr="exq-kb-righ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441" y="1097690"/>
            <a:ext cx="3274175" cy="28418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625917" y="911818"/>
            <a:ext cx="940924" cy="461665"/>
          </a:xfrm>
          <a:prstGeom prst="rect">
            <a:avLst/>
          </a:prstGeom>
          <a:solidFill>
            <a:srgbClr val="D5D5D5"/>
          </a:solidFill>
        </p:spPr>
        <p:txBody>
          <a:bodyPr wrap="square" rtlCol="0">
            <a:spAutoFit/>
          </a:bodyPr>
          <a:lstStyle/>
          <a:p>
            <a:pPr algn="r" defTabSz="322660">
              <a:spcAft>
                <a:spcPts val="300"/>
              </a:spcAft>
              <a:buSzPct val="100000"/>
            </a:pPr>
            <a:r>
              <a:rPr lang="it-IT" sz="1200" dirty="0">
                <a:solidFill>
                  <a:srgbClr val="FD1728"/>
                </a:solidFill>
                <a:latin typeface="Georgia Regular" charset="0"/>
                <a:cs typeface="Georgia Regular" charset="0"/>
              </a:rPr>
              <a:t>User Query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79377" y="1120898"/>
            <a:ext cx="5808" cy="993128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0"/>
          </p:cNvCxnSpPr>
          <p:nvPr/>
        </p:nvCxnSpPr>
        <p:spPr>
          <a:xfrm flipV="1">
            <a:off x="1983457" y="1446133"/>
            <a:ext cx="1151747" cy="677996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</p:cNvCxnSpPr>
          <p:nvPr/>
        </p:nvCxnSpPr>
        <p:spPr>
          <a:xfrm flipV="1">
            <a:off x="2329827" y="2206949"/>
            <a:ext cx="410422" cy="1229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1985185" y="1097667"/>
            <a:ext cx="2090943" cy="1016359"/>
          </a:xfrm>
          <a:prstGeom prst="straightConnector1">
            <a:avLst/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0"/>
          </p:cNvCxnSpPr>
          <p:nvPr/>
        </p:nvCxnSpPr>
        <p:spPr>
          <a:xfrm flipH="1" flipV="1">
            <a:off x="3588243" y="1539058"/>
            <a:ext cx="505507" cy="587845"/>
          </a:xfrm>
          <a:prstGeom prst="straightConnector1">
            <a:avLst/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093552" y="2295000"/>
            <a:ext cx="197" cy="399803"/>
          </a:xfrm>
          <a:prstGeom prst="straightConnector1">
            <a:avLst/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5597869" y="1475173"/>
            <a:ext cx="588911" cy="630195"/>
          </a:xfrm>
          <a:prstGeom prst="straightConnector1">
            <a:avLst/>
          </a:prstGeom>
          <a:ln w="31750" cmpd="sng">
            <a:solidFill>
              <a:srgbClr val="FEC188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21369" y="2183719"/>
            <a:ext cx="412380" cy="5808"/>
          </a:xfrm>
          <a:prstGeom prst="straightConnector1">
            <a:avLst/>
          </a:prstGeom>
          <a:ln w="31750" cmpd="sng">
            <a:solidFill>
              <a:srgbClr val="FEC188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175164" y="2273464"/>
            <a:ext cx="3523" cy="380684"/>
          </a:xfrm>
          <a:prstGeom prst="straightConnector1">
            <a:avLst/>
          </a:prstGeom>
          <a:ln w="31750" cmpd="sng">
            <a:solidFill>
              <a:srgbClr val="FEC188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637087" y="2124129"/>
            <a:ext cx="692740" cy="168097"/>
          </a:xfrm>
          <a:prstGeom prst="round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>
                <a:solidFill>
                  <a:schemeClr val="tx1"/>
                </a:solidFill>
                <a:latin typeface="Georgia Regular" charset="0"/>
              </a:rPr>
              <a:t>Google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51265" y="2126903"/>
            <a:ext cx="684969" cy="168097"/>
          </a:xfrm>
          <a:prstGeom prst="round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>
                <a:solidFill>
                  <a:srgbClr val="000000"/>
                </a:solidFill>
                <a:latin typeface="Georgia Regular" charset="0"/>
              </a:rPr>
              <a:t>Yahoo!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6840" y="2105368"/>
            <a:ext cx="688262" cy="168097"/>
          </a:xfrm>
          <a:prstGeom prst="roundRect">
            <a:avLst/>
          </a:prstGeom>
          <a:solidFill>
            <a:srgbClr val="FEC1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dirty="0">
                <a:solidFill>
                  <a:srgbClr val="000000"/>
                </a:solidFill>
                <a:latin typeface="Georgia Regular" charset="0"/>
              </a:rPr>
              <a:t>CBS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5899892" y="725971"/>
            <a:ext cx="1986395" cy="8421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solidFill>
                <a:schemeClr val="bg1"/>
              </a:solidFill>
              <a:latin typeface="Georgia Regular" charset="0"/>
            </a:endParaRPr>
          </a:p>
        </p:txBody>
      </p:sp>
      <p:pic>
        <p:nvPicPr>
          <p:cNvPr id="6" name="Picture 5" descr="exq-kb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887" b="67236"/>
          <a:stretch/>
        </p:blipFill>
        <p:spPr>
          <a:xfrm>
            <a:off x="5183188" y="216648"/>
            <a:ext cx="2085407" cy="9900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00596" y="3998347"/>
            <a:ext cx="6353054" cy="7386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264A0"/>
                </a:solidFill>
                <a:latin typeface="Helvetica Neue" charset="0"/>
                <a:ea typeface="Helvetica Neue" charset="0"/>
                <a:cs typeface="Helvetica Neue" charset="0"/>
              </a:rPr>
              <a:t>Combination of two factors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Structural: similarity of two nodes in terms of neighbor relationships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Distance-based: the PageRank already computed</a:t>
            </a:r>
            <a:endParaRPr lang="it-IT" sz="1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73072" y="2003679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2660">
              <a:spcAft>
                <a:spcPts val="300"/>
              </a:spcAft>
              <a:buSzPct val="100000"/>
            </a:pPr>
            <a:endParaRPr lang="it-IT" sz="1200" dirty="0">
              <a:solidFill>
                <a:srgbClr val="000000"/>
              </a:solidFill>
              <a:latin typeface="Georgia Regular" charset="0"/>
              <a:cs typeface="Georgia Regular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992182" y="2294925"/>
            <a:ext cx="1087568" cy="372075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988344" y="2317750"/>
            <a:ext cx="0" cy="337344"/>
          </a:xfrm>
          <a:prstGeom prst="straightConnector1">
            <a:avLst/>
          </a:prstGeom>
          <a:ln w="3175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4441031" y="2202657"/>
            <a:ext cx="408782" cy="12514"/>
          </a:xfrm>
          <a:prstGeom prst="straightConnector1">
            <a:avLst/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087813" y="2305844"/>
            <a:ext cx="1095375" cy="7938"/>
          </a:xfrm>
          <a:prstGeom prst="curvedConnector3">
            <a:avLst>
              <a:gd name="adj1" fmla="val 50000"/>
            </a:avLst>
          </a:prstGeom>
          <a:ln w="31750" cmpd="sng">
            <a:solidFill>
              <a:srgbClr val="FF66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1" idx="2"/>
          </p:cNvCxnSpPr>
          <p:nvPr/>
        </p:nvCxnSpPr>
        <p:spPr>
          <a:xfrm>
            <a:off x="6180972" y="2273465"/>
            <a:ext cx="1085810" cy="373692"/>
          </a:xfrm>
          <a:prstGeom prst="straightConnector1">
            <a:avLst/>
          </a:prstGeom>
          <a:ln w="31750" cmpd="sng">
            <a:solidFill>
              <a:srgbClr val="FEC188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2819710" y="2035620"/>
            <a:ext cx="3678422" cy="365891"/>
          </a:xfrm>
          <a:prstGeom prst="roundRect">
            <a:avLst/>
          </a:prstGeom>
          <a:solidFill>
            <a:srgbClr val="FEC18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" t="60387" r="106" b="25467"/>
          <a:stretch/>
        </p:blipFill>
        <p:spPr>
          <a:xfrm>
            <a:off x="3065506" y="2099506"/>
            <a:ext cx="3529481" cy="232310"/>
          </a:xfrm>
          <a:prstGeom prst="rect">
            <a:avLst/>
          </a:prstGeom>
        </p:spPr>
      </p:pic>
      <p:sp>
        <p:nvSpPr>
          <p:cNvPr id="38" name="Content Placeholder 3"/>
          <p:cNvSpPr txBox="1">
            <a:spLocks/>
          </p:cNvSpPr>
          <p:nvPr/>
        </p:nvSpPr>
        <p:spPr>
          <a:xfrm>
            <a:off x="7206101" y="285743"/>
            <a:ext cx="2151063" cy="43021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smtClean="0">
                <a:solidFill>
                  <a:srgbClr val="285096"/>
                </a:solidFill>
              </a:rPr>
              <a:t>[</a:t>
            </a:r>
            <a:r>
              <a:rPr lang="pt-BR" sz="1600" b="0" dirty="0" err="1" smtClean="0">
                <a:solidFill>
                  <a:srgbClr val="285096"/>
                </a:solidFill>
              </a:rPr>
              <a:t>Mottin</a:t>
            </a:r>
            <a:r>
              <a:rPr lang="pt-BR" sz="1600" b="0" dirty="0">
                <a:solidFill>
                  <a:srgbClr val="285096"/>
                </a:solidFill>
              </a:rPr>
              <a:t> </a:t>
            </a:r>
            <a:r>
              <a:rPr lang="en-US" sz="1600" b="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600" b="0" dirty="0" smtClean="0">
                <a:solidFill>
                  <a:srgbClr val="285096"/>
                </a:solidFill>
              </a:rPr>
              <a:t> 2014]</a:t>
            </a:r>
            <a:endParaRPr lang="en-US" sz="1600" b="0" dirty="0">
              <a:solidFill>
                <a:srgbClr val="285096"/>
              </a:solidFill>
            </a:endParaRPr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888673" y="4697056"/>
            <a:ext cx="3189398" cy="29308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  <p:bldP spid="4" grpId="0" animBg="1"/>
      <p:bldP spid="4" grpId="1" animBg="1"/>
      <p:bldP spid="7" grpId="0"/>
      <p:bldP spid="7" grpId="1"/>
      <p:bldP spid="17" grpId="0"/>
      <p:bldP spid="17" grpId="1"/>
      <p:bldP spid="19" grpId="0"/>
      <p:bldP spid="19" grpId="1"/>
      <p:bldP spid="23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57" grpId="0" animBg="1"/>
      <p:bldP spid="5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query by example (GQBE)</a:t>
            </a:r>
            <a:endParaRPr lang="en-US" dirty="0"/>
          </a:p>
        </p:txBody>
      </p:sp>
      <p:pic>
        <p:nvPicPr>
          <p:cNvPr id="10" name="Picture 9" descr="exq-k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705" y="1322150"/>
            <a:ext cx="6185253" cy="302836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25959" y="789645"/>
            <a:ext cx="5122754" cy="373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In GQBE Input is a set of (disconnected) entity mention tuples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10041" y="2531875"/>
            <a:ext cx="699989" cy="174998"/>
          </a:xfrm>
          <a:prstGeom prst="roundRect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877722" y="3741600"/>
            <a:ext cx="732307" cy="174998"/>
          </a:xfrm>
          <a:prstGeom prst="roundRect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12625" y="2531875"/>
            <a:ext cx="712349" cy="174998"/>
          </a:xfrm>
          <a:prstGeom prst="roundRect">
            <a:avLst/>
          </a:prstGeom>
          <a:solidFill>
            <a:srgbClr val="0070C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37628" y="3741600"/>
            <a:ext cx="1031065" cy="174998"/>
          </a:xfrm>
          <a:prstGeom prst="roundRect">
            <a:avLst/>
          </a:prstGeom>
          <a:solidFill>
            <a:srgbClr val="0070C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1675" y="1205568"/>
            <a:ext cx="1927131" cy="30008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Georgia Regular" charset="0"/>
              </a:rPr>
              <a:t>Q = (Google, S. Mateo)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118111" y="2512957"/>
            <a:ext cx="694470" cy="174998"/>
          </a:xfrm>
          <a:prstGeom prst="roundRect">
            <a:avLst/>
          </a:prstGeom>
          <a:solidFill>
            <a:srgbClr val="0070C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18111" y="3741600"/>
            <a:ext cx="656633" cy="174998"/>
          </a:xfrm>
          <a:prstGeom prst="roundRect">
            <a:avLst/>
          </a:prstGeom>
          <a:solidFill>
            <a:srgbClr val="0070C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4042" y="1541828"/>
            <a:ext cx="1473480" cy="71558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/>
                </a:solidFill>
                <a:latin typeface="Georgia Regular" charset="0"/>
              </a:rPr>
              <a:t>Results = </a:t>
            </a:r>
          </a:p>
          <a:p>
            <a:r>
              <a:rPr lang="en-US" sz="1350" dirty="0">
                <a:solidFill>
                  <a:schemeClr val="tx1"/>
                </a:solidFill>
                <a:latin typeface="Georgia Regular" charset="0"/>
              </a:rPr>
              <a:t>(Yahoo, S. Clara)</a:t>
            </a:r>
          </a:p>
          <a:p>
            <a:r>
              <a:rPr lang="en-US" sz="1350" dirty="0">
                <a:solidFill>
                  <a:schemeClr val="tx1"/>
                </a:solidFill>
                <a:latin typeface="Georgia Regular" charset="0"/>
              </a:rPr>
              <a:t>(CBS, New York)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29184" y="877240"/>
            <a:ext cx="3019497" cy="169444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Model:  </a:t>
            </a:r>
            <a:r>
              <a:rPr lang="en-US" dirty="0" smtClean="0">
                <a:solidFill>
                  <a:schemeClr val="tx1"/>
                </a:solidFill>
              </a:rPr>
              <a:t>Knowledge Graph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/>
              <a:t>Input:    </a:t>
            </a:r>
            <a:r>
              <a:rPr lang="en-US" dirty="0" smtClean="0">
                <a:solidFill>
                  <a:schemeClr val="tx1"/>
                </a:solidFill>
              </a:rPr>
              <a:t>Entity Tuples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Similarity</a:t>
            </a:r>
            <a:r>
              <a:rPr lang="en-US" dirty="0"/>
              <a:t>: </a:t>
            </a:r>
            <a:r>
              <a:rPr lang="en-US" dirty="0" smtClean="0">
                <a:solidFill>
                  <a:schemeClr val="tx1"/>
                </a:solidFill>
              </a:rPr>
              <a:t>Isomorphism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Output: A set of Tuples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22" name="Content Placeholder 3"/>
          <p:cNvSpPr txBox="1">
            <a:spLocks/>
          </p:cNvSpPr>
          <p:nvPr/>
        </p:nvSpPr>
        <p:spPr>
          <a:xfrm>
            <a:off x="7054491" y="298756"/>
            <a:ext cx="1993161" cy="43021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285096"/>
                </a:solidFill>
              </a:rPr>
              <a:t>[</a:t>
            </a:r>
            <a:r>
              <a:rPr lang="en-US" sz="1400" b="0" dirty="0" err="1" smtClean="0">
                <a:solidFill>
                  <a:srgbClr val="285096"/>
                </a:solidFill>
              </a:rPr>
              <a:t>Jayaram</a:t>
            </a:r>
            <a:r>
              <a:rPr lang="pt-BR" sz="1400" b="0" dirty="0">
                <a:solidFill>
                  <a:srgbClr val="285096"/>
                </a:solidFill>
              </a:rPr>
              <a:t> </a:t>
            </a:r>
            <a:r>
              <a:rPr lang="en-US" sz="1400" b="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400" b="0" dirty="0" smtClean="0">
                <a:solidFill>
                  <a:srgbClr val="285096"/>
                </a:solidFill>
              </a:rPr>
              <a:t> 2015]</a:t>
            </a:r>
            <a:endParaRPr lang="en-US" sz="1400" b="0" dirty="0">
              <a:solidFill>
                <a:srgbClr val="285096"/>
              </a:solidFill>
            </a:endParaRPr>
          </a:p>
        </p:txBody>
      </p:sp>
      <p:sp>
        <p:nvSpPr>
          <p:cNvPr id="23" name="Footer Placeholder 4"/>
          <p:cNvSpPr txBox="1">
            <a:spLocks/>
          </p:cNvSpPr>
          <p:nvPr/>
        </p:nvSpPr>
        <p:spPr>
          <a:xfrm>
            <a:off x="2635624" y="4750844"/>
            <a:ext cx="3358199" cy="1972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uiExpand="1" build="p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/>
          <p:cNvSpPr/>
          <p:nvPr/>
        </p:nvSpPr>
        <p:spPr>
          <a:xfrm flipV="1">
            <a:off x="2980340" y="1605170"/>
            <a:ext cx="1371600" cy="1786509"/>
          </a:xfrm>
          <a:custGeom>
            <a:avLst/>
            <a:gdLst>
              <a:gd name="connsiteX0" fmla="*/ 12613 w 1828800"/>
              <a:gd name="connsiteY0" fmla="*/ 0 h 2478340"/>
              <a:gd name="connsiteX1" fmla="*/ 1828800 w 1828800"/>
              <a:gd name="connsiteY1" fmla="*/ 0 h 2478340"/>
              <a:gd name="connsiteX2" fmla="*/ 1828800 w 1828800"/>
              <a:gd name="connsiteY2" fmla="*/ 712602 h 2478340"/>
              <a:gd name="connsiteX3" fmla="*/ 819807 w 1828800"/>
              <a:gd name="connsiteY3" fmla="*/ 712602 h 2478340"/>
              <a:gd name="connsiteX4" fmla="*/ 819807 w 1828800"/>
              <a:gd name="connsiteY4" fmla="*/ 2478340 h 2478340"/>
              <a:gd name="connsiteX5" fmla="*/ 0 w 1828800"/>
              <a:gd name="connsiteY5" fmla="*/ 2478340 h 2478340"/>
              <a:gd name="connsiteX6" fmla="*/ 12613 w 1828800"/>
              <a:gd name="connsiteY6" fmla="*/ 0 h 247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2478340">
                <a:moveTo>
                  <a:pt x="12613" y="0"/>
                </a:moveTo>
                <a:lnTo>
                  <a:pt x="1828800" y="0"/>
                </a:lnTo>
                <a:lnTo>
                  <a:pt x="1828800" y="712602"/>
                </a:lnTo>
                <a:lnTo>
                  <a:pt x="819807" y="712602"/>
                </a:lnTo>
                <a:lnTo>
                  <a:pt x="819807" y="2478340"/>
                </a:lnTo>
                <a:lnTo>
                  <a:pt x="0" y="2478340"/>
                </a:lnTo>
                <a:cubicBezTo>
                  <a:pt x="4204" y="1652227"/>
                  <a:pt x="8409" y="826113"/>
                  <a:pt x="1261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z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556029" y="2930692"/>
            <a:ext cx="477695" cy="394390"/>
          </a:xfrm>
          <a:prstGeom prst="roundRect">
            <a:avLst>
              <a:gd name="adj" fmla="val 106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549751" y="1645920"/>
            <a:ext cx="477695" cy="3943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GQBE: Maximum Query Graph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668032" y="1717955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466262" y="1065495"/>
            <a:ext cx="249382" cy="249382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66262" y="1701230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88487" y="2388909"/>
            <a:ext cx="249382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188487" y="1692220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u</a:t>
            </a:r>
            <a:r>
              <a:rPr lang="en-US" sz="1350" baseline="-25000" dirty="0">
                <a:latin typeface="Georgia Regular" charset="0"/>
              </a:rPr>
              <a:t>2</a:t>
            </a:r>
            <a:endParaRPr lang="en-US" sz="1350" dirty="0">
              <a:latin typeface="Georgia Regular" charset="0"/>
            </a:endParaRPr>
          </a:p>
        </p:txBody>
      </p:sp>
      <p:cxnSp>
        <p:nvCxnSpPr>
          <p:cNvPr id="14" name="Straight Arrow Connector 14"/>
          <p:cNvCxnSpPr/>
          <p:nvPr/>
        </p:nvCxnSpPr>
        <p:spPr>
          <a:xfrm flipH="1">
            <a:off x="1880892" y="1278356"/>
            <a:ext cx="621892" cy="47612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5"/>
          <p:cNvCxnSpPr/>
          <p:nvPr/>
        </p:nvCxnSpPr>
        <p:spPr>
          <a:xfrm>
            <a:off x="2590953" y="1314877"/>
            <a:ext cx="0" cy="38635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/>
          <p:cNvCxnSpPr>
            <a:stCxn id="19" idx="5"/>
          </p:cNvCxnSpPr>
          <p:nvPr/>
        </p:nvCxnSpPr>
        <p:spPr>
          <a:xfrm>
            <a:off x="2679122" y="1278356"/>
            <a:ext cx="634056" cy="413864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7"/>
          <p:cNvCxnSpPr>
            <a:stCxn id="16" idx="4"/>
            <a:endCxn id="15" idx="0"/>
          </p:cNvCxnSpPr>
          <p:nvPr/>
        </p:nvCxnSpPr>
        <p:spPr>
          <a:xfrm>
            <a:off x="3313178" y="1941601"/>
            <a:ext cx="0" cy="44730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7"/>
          <p:cNvCxnSpPr/>
          <p:nvPr/>
        </p:nvCxnSpPr>
        <p:spPr>
          <a:xfrm flipH="1">
            <a:off x="1917413" y="1835587"/>
            <a:ext cx="548849" cy="1672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3173912" y="3048277"/>
            <a:ext cx="271662" cy="27166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t-IT" sz="1350" dirty="0">
                <a:latin typeface="Georgia Regular" charset="0"/>
              </a:rPr>
              <a:t>u</a:t>
            </a:r>
            <a:r>
              <a:rPr lang="it-IT" sz="1350" baseline="-25000" dirty="0">
                <a:latin typeface="Georgia Regular" charset="0"/>
              </a:rPr>
              <a:t>1</a:t>
            </a:r>
          </a:p>
        </p:txBody>
      </p:sp>
      <p:sp>
        <p:nvSpPr>
          <p:cNvPr id="20" name="Ovale 19"/>
          <p:cNvSpPr/>
          <p:nvPr/>
        </p:nvSpPr>
        <p:spPr>
          <a:xfrm>
            <a:off x="1660991" y="2366629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2459222" y="2366629"/>
            <a:ext cx="271662" cy="271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cxnSp>
        <p:nvCxnSpPr>
          <p:cNvPr id="22" name="Straight Arrow Connector 27"/>
          <p:cNvCxnSpPr>
            <a:stCxn id="24" idx="0"/>
            <a:endCxn id="12" idx="4"/>
          </p:cNvCxnSpPr>
          <p:nvPr/>
        </p:nvCxnSpPr>
        <p:spPr>
          <a:xfrm flipH="1" flipV="1">
            <a:off x="1792723" y="1967336"/>
            <a:ext cx="4100" cy="399293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17"/>
          <p:cNvCxnSpPr>
            <a:stCxn id="14" idx="4"/>
          </p:cNvCxnSpPr>
          <p:nvPr/>
        </p:nvCxnSpPr>
        <p:spPr>
          <a:xfrm>
            <a:off x="2590953" y="1950611"/>
            <a:ext cx="4100" cy="41601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17"/>
          <p:cNvCxnSpPr>
            <a:stCxn id="15" idx="4"/>
            <a:endCxn id="23" idx="0"/>
          </p:cNvCxnSpPr>
          <p:nvPr/>
        </p:nvCxnSpPr>
        <p:spPr>
          <a:xfrm flipH="1">
            <a:off x="3309743" y="2638291"/>
            <a:ext cx="3435" cy="409986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6"/>
          <p:cNvCxnSpPr>
            <a:stCxn id="19" idx="6"/>
            <a:endCxn id="92" idx="2"/>
          </p:cNvCxnSpPr>
          <p:nvPr/>
        </p:nvCxnSpPr>
        <p:spPr>
          <a:xfrm>
            <a:off x="3445574" y="3184108"/>
            <a:ext cx="529592" cy="995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10"/>
          <p:cNvSpPr/>
          <p:nvPr/>
        </p:nvSpPr>
        <p:spPr>
          <a:xfrm>
            <a:off x="3975166" y="2385531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cxnSp>
        <p:nvCxnSpPr>
          <p:cNvPr id="28" name="Straight Arrow Connector 16"/>
          <p:cNvCxnSpPr>
            <a:stCxn id="15" idx="6"/>
          </p:cNvCxnSpPr>
          <p:nvPr/>
        </p:nvCxnSpPr>
        <p:spPr>
          <a:xfrm flipV="1">
            <a:off x="3437869" y="2510222"/>
            <a:ext cx="537297" cy="337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668030" y="2999201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2</a:t>
            </a:r>
            <a:endParaRPr lang="en-US" sz="1350" dirty="0">
              <a:latin typeface="Georgia Regular" charset="0"/>
            </a:endParaRPr>
          </a:p>
        </p:txBody>
      </p:sp>
      <p:cxnSp>
        <p:nvCxnSpPr>
          <p:cNvPr id="34" name="Straight Arrow Connector 27"/>
          <p:cNvCxnSpPr>
            <a:stCxn id="33" idx="0"/>
            <a:endCxn id="20" idx="4"/>
          </p:cNvCxnSpPr>
          <p:nvPr/>
        </p:nvCxnSpPr>
        <p:spPr>
          <a:xfrm flipV="1">
            <a:off x="1792721" y="2638291"/>
            <a:ext cx="4101" cy="36091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89391" y="817894"/>
            <a:ext cx="9717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Q = (v</a:t>
            </a:r>
            <a:r>
              <a:rPr lang="en-US" sz="1350" baseline="-25000" dirty="0">
                <a:latin typeface="Georgia Regular" charset="0"/>
              </a:rPr>
              <a:t>1</a:t>
            </a:r>
            <a:r>
              <a:rPr lang="en-US" sz="1350" dirty="0">
                <a:latin typeface="Georgia Regular" charset="0"/>
              </a:rPr>
              <a:t>,v</a:t>
            </a:r>
            <a:r>
              <a:rPr lang="en-US" sz="1350" baseline="-25000" dirty="0">
                <a:latin typeface="Georgia Regular" charset="0"/>
              </a:rPr>
              <a:t>2</a:t>
            </a:r>
            <a:r>
              <a:rPr lang="en-US" sz="1350" dirty="0">
                <a:latin typeface="Georgia Regular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31338" y="2664732"/>
            <a:ext cx="428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31338" y="2055712"/>
            <a:ext cx="423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0.7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13633" y="1816215"/>
            <a:ext cx="4347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32653" y="1257643"/>
            <a:ext cx="4106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0.1</a:t>
            </a:r>
          </a:p>
        </p:txBody>
      </p:sp>
      <p:sp>
        <p:nvSpPr>
          <p:cNvPr id="56" name="Freeform 55"/>
          <p:cNvSpPr/>
          <p:nvPr/>
        </p:nvSpPr>
        <p:spPr>
          <a:xfrm>
            <a:off x="1474075" y="1565516"/>
            <a:ext cx="1371600" cy="1858755"/>
          </a:xfrm>
          <a:custGeom>
            <a:avLst/>
            <a:gdLst>
              <a:gd name="connsiteX0" fmla="*/ 12613 w 1828800"/>
              <a:gd name="connsiteY0" fmla="*/ 0 h 2478340"/>
              <a:gd name="connsiteX1" fmla="*/ 1828800 w 1828800"/>
              <a:gd name="connsiteY1" fmla="*/ 0 h 2478340"/>
              <a:gd name="connsiteX2" fmla="*/ 1828800 w 1828800"/>
              <a:gd name="connsiteY2" fmla="*/ 712602 h 2478340"/>
              <a:gd name="connsiteX3" fmla="*/ 819807 w 1828800"/>
              <a:gd name="connsiteY3" fmla="*/ 712602 h 2478340"/>
              <a:gd name="connsiteX4" fmla="*/ 819807 w 1828800"/>
              <a:gd name="connsiteY4" fmla="*/ 2478340 h 2478340"/>
              <a:gd name="connsiteX5" fmla="*/ 0 w 1828800"/>
              <a:gd name="connsiteY5" fmla="*/ 2478340 h 2478340"/>
              <a:gd name="connsiteX6" fmla="*/ 12613 w 1828800"/>
              <a:gd name="connsiteY6" fmla="*/ 0 h 247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800" h="2478340">
                <a:moveTo>
                  <a:pt x="12613" y="0"/>
                </a:moveTo>
                <a:lnTo>
                  <a:pt x="1828800" y="0"/>
                </a:lnTo>
                <a:lnTo>
                  <a:pt x="1828800" y="712602"/>
                </a:lnTo>
                <a:lnTo>
                  <a:pt x="819807" y="712602"/>
                </a:lnTo>
                <a:lnTo>
                  <a:pt x="819807" y="2478340"/>
                </a:lnTo>
                <a:lnTo>
                  <a:pt x="0" y="2478340"/>
                </a:lnTo>
                <a:cubicBezTo>
                  <a:pt x="4204" y="1652227"/>
                  <a:pt x="8409" y="826113"/>
                  <a:pt x="12613" y="0"/>
                </a:cubicBez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59367" y="3576224"/>
            <a:ext cx="1311576" cy="458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Maximum Query Graph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585624" y="2085281"/>
            <a:ext cx="4106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933809" y="2721265"/>
            <a:ext cx="4331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930774" y="2045416"/>
            <a:ext cx="4395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502898" y="3132580"/>
            <a:ext cx="4283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3325" y="1308907"/>
            <a:ext cx="4331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010820" y="1239173"/>
            <a:ext cx="4106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Georgia Regular" charset="0"/>
              </a:rPr>
              <a:t>0.1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2912608" y="3576224"/>
            <a:ext cx="1149755" cy="458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Answer graph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4645135" y="665951"/>
            <a:ext cx="4101873" cy="2362243"/>
          </a:xfrm>
          <a:prstGeom prst="roundRect">
            <a:avLst>
              <a:gd name="adj" fmla="val 95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7175" indent="-257175">
              <a:buFont typeface="+mj-lt"/>
              <a:buAutoNum type="arabicPeriod"/>
            </a:pPr>
            <a:r>
              <a:rPr lang="en-US" dirty="0" smtClean="0">
                <a:latin typeface="Georgia Regular" charset="0"/>
              </a:rPr>
              <a:t>Find the maximum query graph</a:t>
            </a:r>
          </a:p>
          <a:p>
            <a:pPr marL="600075" lvl="1" indent="-257175">
              <a:buFont typeface="Arial" charset="0"/>
              <a:buChar char="•"/>
            </a:pPr>
            <a:r>
              <a:rPr lang="en-US" dirty="0" smtClean="0">
                <a:latin typeface="Georgia Regular" charset="0"/>
              </a:rPr>
              <a:t>Graph with </a:t>
            </a:r>
            <a:r>
              <a:rPr lang="en-US" u="sng" dirty="0" smtClean="0">
                <a:latin typeface="Georgia Regular" charset="0"/>
              </a:rPr>
              <a:t>M edges</a:t>
            </a:r>
            <a:r>
              <a:rPr lang="en-US" dirty="0" smtClean="0">
                <a:latin typeface="Georgia Regular" charset="0"/>
              </a:rPr>
              <a:t> having the </a:t>
            </a:r>
            <a:r>
              <a:rPr lang="en-US" u="sng" dirty="0" smtClean="0">
                <a:latin typeface="Georgia Regular" charset="0"/>
              </a:rPr>
              <a:t>maximum weight</a:t>
            </a:r>
          </a:p>
          <a:p>
            <a:pPr marL="600075" lvl="1" indent="-257175">
              <a:buFont typeface="Arial" charset="0"/>
              <a:buChar char="•"/>
            </a:pPr>
            <a:endParaRPr lang="en-US" dirty="0" smtClean="0">
              <a:latin typeface="Georgia Regular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dirty="0" smtClean="0">
                <a:latin typeface="Georgia Regular" charset="0"/>
              </a:rPr>
              <a:t>Answers subgraph-isomorphic to the query graph</a:t>
            </a:r>
          </a:p>
          <a:p>
            <a:pPr marL="257175" indent="-257175">
              <a:buFont typeface="+mj-lt"/>
              <a:buAutoNum type="arabicPeriod"/>
            </a:pPr>
            <a:endParaRPr lang="en-US" dirty="0" smtClean="0">
              <a:latin typeface="Georgia Regular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dirty="0" smtClean="0">
                <a:latin typeface="Georgia Regular" charset="0"/>
              </a:rPr>
              <a:t>Return top-k</a:t>
            </a:r>
            <a:endParaRPr lang="en-US" dirty="0">
              <a:latin typeface="Georgia Regular" charset="0"/>
            </a:endParaRPr>
          </a:p>
        </p:txBody>
      </p:sp>
      <p:sp>
        <p:nvSpPr>
          <p:cNvPr id="92" name="Oval 10"/>
          <p:cNvSpPr/>
          <p:nvPr/>
        </p:nvSpPr>
        <p:spPr>
          <a:xfrm>
            <a:off x="3975166" y="3069372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Georgia Regular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794170" y="2958185"/>
            <a:ext cx="400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Georgia Regular" charset="0"/>
              </a:rPr>
              <a:t>Answer score: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latin typeface="Georgia Regular" charset="0"/>
              </a:rPr>
              <a:t>Sum of query graph weights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latin typeface="Georgia Regular" charset="0"/>
              </a:rPr>
              <a:t>Similarity match between edges in the answer and the </a:t>
            </a:r>
            <a:r>
              <a:rPr lang="en-US" sz="1350" dirty="0" smtClean="0">
                <a:latin typeface="Georgia Regular" charset="0"/>
              </a:rPr>
              <a:t>query (shared nodes take extra credit)</a:t>
            </a:r>
            <a:endParaRPr lang="en-US" sz="1350" dirty="0">
              <a:latin typeface="Georgia Regula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040" y="3844444"/>
            <a:ext cx="3078567" cy="853321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7456030" y="2152488"/>
            <a:ext cx="1178591" cy="386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NP-hard</a:t>
            </a:r>
          </a:p>
        </p:txBody>
      </p:sp>
      <p:sp>
        <p:nvSpPr>
          <p:cNvPr id="51" name="Content Placeholder 3"/>
          <p:cNvSpPr txBox="1">
            <a:spLocks/>
          </p:cNvSpPr>
          <p:nvPr/>
        </p:nvSpPr>
        <p:spPr>
          <a:xfrm>
            <a:off x="7048746" y="275109"/>
            <a:ext cx="1993161" cy="43021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285096"/>
                </a:solidFill>
              </a:rPr>
              <a:t>[</a:t>
            </a:r>
            <a:r>
              <a:rPr lang="en-US" sz="1400" b="0" dirty="0" err="1" smtClean="0">
                <a:solidFill>
                  <a:srgbClr val="285096"/>
                </a:solidFill>
              </a:rPr>
              <a:t>Jayaram</a:t>
            </a:r>
            <a:r>
              <a:rPr lang="pt-BR" sz="1400" b="0" dirty="0">
                <a:solidFill>
                  <a:srgbClr val="285096"/>
                </a:solidFill>
              </a:rPr>
              <a:t> </a:t>
            </a:r>
            <a:r>
              <a:rPr lang="en-US" sz="1400" b="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400" b="0" dirty="0" smtClean="0">
                <a:solidFill>
                  <a:srgbClr val="285096"/>
                </a:solidFill>
              </a:rPr>
              <a:t> 2015]</a:t>
            </a:r>
            <a:endParaRPr lang="en-US" sz="1400" b="0" dirty="0">
              <a:solidFill>
                <a:srgbClr val="285096"/>
              </a:solidFill>
            </a:endParaRPr>
          </a:p>
        </p:txBody>
      </p:sp>
      <p:sp>
        <p:nvSpPr>
          <p:cNvPr id="52" name="Footer Placeholder 4"/>
          <p:cNvSpPr txBox="1">
            <a:spLocks/>
          </p:cNvSpPr>
          <p:nvPr/>
        </p:nvSpPr>
        <p:spPr>
          <a:xfrm>
            <a:off x="2907723" y="4697056"/>
            <a:ext cx="3224136" cy="375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13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3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2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1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0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9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6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1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4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6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8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2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10" grpId="0" animBg="1"/>
      <p:bldP spid="11" grpId="0" animBg="1"/>
      <p:bldP spid="12" grpId="0" animBg="1"/>
      <p:bldP spid="20" grpId="0" animBg="1"/>
      <p:bldP spid="21" grpId="0" animBg="1"/>
      <p:bldP spid="27" grpId="0" animBg="1"/>
      <p:bldP spid="47" grpId="0"/>
      <p:bldP spid="48" grpId="0"/>
      <p:bldP spid="49" grpId="0"/>
      <p:bldP spid="50" grpId="0"/>
      <p:bldP spid="56" grpId="0" animBg="1"/>
      <p:bldP spid="59" grpId="0"/>
      <p:bldP spid="60" grpId="0"/>
      <p:bldP spid="61" grpId="0"/>
      <p:bldP spid="62" grpId="0"/>
      <p:bldP spid="63" grpId="0"/>
      <p:bldP spid="64" grpId="0"/>
      <p:bldP spid="70" grpId="0" animBg="1"/>
      <p:bldP spid="92" grpId="0" animBg="1"/>
      <p:bldP spid="7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query tuples</a:t>
            </a:r>
            <a:endParaRPr lang="en-US" dirty="0"/>
          </a:p>
        </p:txBody>
      </p:sp>
      <p:sp>
        <p:nvSpPr>
          <p:cNvPr id="97" name="Content Placeholder 96"/>
          <p:cNvSpPr>
            <a:spLocks noGrp="1"/>
          </p:cNvSpPr>
          <p:nvPr>
            <p:ph idx="1"/>
          </p:nvPr>
        </p:nvSpPr>
        <p:spPr>
          <a:xfrm>
            <a:off x="362844" y="2741406"/>
            <a:ext cx="6343650" cy="1802304"/>
          </a:xfrm>
        </p:spPr>
        <p:txBody>
          <a:bodyPr/>
          <a:lstStyle/>
          <a:p>
            <a:pPr marL="0" indent="0" defTabSz="685800">
              <a:spcAft>
                <a:spcPts val="0"/>
              </a:spcAft>
              <a:buSzTx/>
              <a:defRPr/>
            </a:pPr>
            <a:r>
              <a:rPr lang="en-US" dirty="0">
                <a:solidFill>
                  <a:schemeClr val="tx1"/>
                </a:solidFill>
              </a:rPr>
              <a:t>Find answers using a lattice obtained removing edges from the union </a:t>
            </a:r>
            <a:r>
              <a:rPr lang="en-US" dirty="0" smtClean="0">
                <a:solidFill>
                  <a:schemeClr val="tx1"/>
                </a:solidFill>
              </a:rPr>
              <a:t>graph</a:t>
            </a:r>
            <a:endParaRPr lang="en-US" dirty="0"/>
          </a:p>
          <a:p>
            <a:pPr marL="0" indent="0" defTabSz="685800">
              <a:spcAft>
                <a:spcPts val="0"/>
              </a:spcAft>
              <a:buSzTx/>
              <a:defRPr/>
            </a:pPr>
            <a:endParaRPr lang="en-US" dirty="0" smtClean="0"/>
          </a:p>
          <a:p>
            <a:pPr marL="0" indent="0" defTabSz="685800">
              <a:spcAft>
                <a:spcPts val="0"/>
              </a:spcAft>
              <a:buSzTx/>
              <a:defRPr/>
            </a:pPr>
            <a:r>
              <a:rPr lang="en-US" dirty="0" smtClean="0"/>
              <a:t>GQBE finds answers for multiple query tuples</a:t>
            </a:r>
          </a:p>
          <a:p>
            <a:pPr marL="342900" indent="-342900" defTabSz="685800">
              <a:spcAft>
                <a:spcPts val="0"/>
              </a:spcAft>
              <a:buSzTx/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tx1"/>
                </a:solidFill>
              </a:rPr>
              <a:t>Compute a re-weighted union graph of the individual query graphs</a:t>
            </a:r>
          </a:p>
        </p:txBody>
      </p:sp>
      <p:sp>
        <p:nvSpPr>
          <p:cNvPr id="99" name="Oval 98"/>
          <p:cNvSpPr/>
          <p:nvPr/>
        </p:nvSpPr>
        <p:spPr>
          <a:xfrm>
            <a:off x="2848215" y="947930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1</a:t>
            </a:r>
            <a:endParaRPr lang="en-US" sz="1350" dirty="0">
              <a:latin typeface="Georgia Regular" charset="0"/>
            </a:endParaRPr>
          </a:p>
        </p:txBody>
      </p:sp>
      <p:sp>
        <p:nvSpPr>
          <p:cNvPr id="102" name="Ovale 19"/>
          <p:cNvSpPr/>
          <p:nvPr/>
        </p:nvSpPr>
        <p:spPr>
          <a:xfrm>
            <a:off x="3315819" y="947930"/>
            <a:ext cx="249382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cxnSp>
        <p:nvCxnSpPr>
          <p:cNvPr id="103" name="Straight Arrow Connector 27"/>
          <p:cNvCxnSpPr>
            <a:stCxn id="102" idx="2"/>
            <a:endCxn id="99" idx="6"/>
          </p:cNvCxnSpPr>
          <p:nvPr/>
        </p:nvCxnSpPr>
        <p:spPr>
          <a:xfrm flipH="1">
            <a:off x="3097597" y="1072621"/>
            <a:ext cx="21822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3783422" y="947930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2</a:t>
            </a:r>
            <a:endParaRPr lang="en-US" sz="1350" dirty="0">
              <a:latin typeface="Georgia Regular" charset="0"/>
            </a:endParaRPr>
          </a:p>
        </p:txBody>
      </p:sp>
      <p:cxnSp>
        <p:nvCxnSpPr>
          <p:cNvPr id="105" name="Straight Arrow Connector 27"/>
          <p:cNvCxnSpPr>
            <a:stCxn id="104" idx="2"/>
            <a:endCxn id="102" idx="6"/>
          </p:cNvCxnSpPr>
          <p:nvPr/>
        </p:nvCxnSpPr>
        <p:spPr>
          <a:xfrm flipH="1">
            <a:off x="3565200" y="1072621"/>
            <a:ext cx="21822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358775" y="900951"/>
            <a:ext cx="137890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smtClean="0">
                <a:latin typeface="Georgia Regular" charset="0"/>
              </a:rPr>
              <a:t>Subgraphs of</a:t>
            </a:r>
          </a:p>
          <a:p>
            <a:pPr algn="ctr"/>
            <a:r>
              <a:rPr lang="en-US" sz="1600" dirty="0" smtClean="0">
                <a:latin typeface="Georgia Regular" charset="0"/>
              </a:rPr>
              <a:t>Maximum</a:t>
            </a:r>
          </a:p>
          <a:p>
            <a:pPr algn="ctr"/>
            <a:r>
              <a:rPr lang="en-US" sz="1600" dirty="0" smtClean="0">
                <a:latin typeface="Georgia Regular" charset="0"/>
              </a:rPr>
              <a:t>Query </a:t>
            </a:r>
            <a:r>
              <a:rPr lang="en-US" sz="1600" dirty="0">
                <a:latin typeface="Georgia Regular" charset="0"/>
              </a:rPr>
              <a:t>graph</a:t>
            </a:r>
          </a:p>
        </p:txBody>
      </p:sp>
      <p:cxnSp>
        <p:nvCxnSpPr>
          <p:cNvPr id="138" name="Curved Connector 137"/>
          <p:cNvCxnSpPr>
            <a:stCxn id="99" idx="7"/>
            <a:endCxn id="104" idx="1"/>
          </p:cNvCxnSpPr>
          <p:nvPr/>
        </p:nvCxnSpPr>
        <p:spPr>
          <a:xfrm rot="5400000" flipH="1" flipV="1">
            <a:off x="3440509" y="605018"/>
            <a:ext cx="9525" cy="758867"/>
          </a:xfrm>
          <a:prstGeom prst="curvedConnector3">
            <a:avLst>
              <a:gd name="adj1" fmla="val 1190299"/>
            </a:avLst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Oval 145"/>
          <p:cNvSpPr/>
          <p:nvPr/>
        </p:nvSpPr>
        <p:spPr>
          <a:xfrm>
            <a:off x="2005940" y="1589301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1</a:t>
            </a:r>
            <a:endParaRPr lang="en-US" sz="1350" dirty="0">
              <a:latin typeface="Georgia Regular" charset="0"/>
            </a:endParaRPr>
          </a:p>
        </p:txBody>
      </p:sp>
      <p:sp>
        <p:nvSpPr>
          <p:cNvPr id="147" name="Ovale 19"/>
          <p:cNvSpPr/>
          <p:nvPr/>
        </p:nvSpPr>
        <p:spPr>
          <a:xfrm>
            <a:off x="2473543" y="1589301"/>
            <a:ext cx="249382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cxnSp>
        <p:nvCxnSpPr>
          <p:cNvPr id="148" name="Straight Arrow Connector 27"/>
          <p:cNvCxnSpPr/>
          <p:nvPr/>
        </p:nvCxnSpPr>
        <p:spPr>
          <a:xfrm flipH="1">
            <a:off x="2255321" y="1713992"/>
            <a:ext cx="21822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/>
          <p:cNvSpPr/>
          <p:nvPr/>
        </p:nvSpPr>
        <p:spPr>
          <a:xfrm>
            <a:off x="2941146" y="1589301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2</a:t>
            </a:r>
            <a:endParaRPr lang="en-US" sz="1350" dirty="0">
              <a:latin typeface="Georgia Regular" charset="0"/>
            </a:endParaRPr>
          </a:p>
        </p:txBody>
      </p:sp>
      <p:cxnSp>
        <p:nvCxnSpPr>
          <p:cNvPr id="151" name="Curved Connector 150"/>
          <p:cNvCxnSpPr/>
          <p:nvPr/>
        </p:nvCxnSpPr>
        <p:spPr>
          <a:xfrm rot="5400000" flipH="1" flipV="1">
            <a:off x="2598233" y="1246389"/>
            <a:ext cx="9525" cy="758867"/>
          </a:xfrm>
          <a:prstGeom prst="curvedConnector3">
            <a:avLst>
              <a:gd name="adj1" fmla="val 1190299"/>
            </a:avLst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3634127" y="1589301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1</a:t>
            </a:r>
            <a:endParaRPr lang="en-US" sz="1350" dirty="0">
              <a:latin typeface="Georgia Regular" charset="0"/>
            </a:endParaRPr>
          </a:p>
        </p:txBody>
      </p:sp>
      <p:sp>
        <p:nvSpPr>
          <p:cNvPr id="153" name="Ovale 19"/>
          <p:cNvSpPr/>
          <p:nvPr/>
        </p:nvSpPr>
        <p:spPr>
          <a:xfrm>
            <a:off x="4101730" y="1589301"/>
            <a:ext cx="249382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4569333" y="1589301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2</a:t>
            </a:r>
            <a:endParaRPr lang="en-US" sz="1350" dirty="0">
              <a:latin typeface="Georgia Regular" charset="0"/>
            </a:endParaRPr>
          </a:p>
        </p:txBody>
      </p:sp>
      <p:cxnSp>
        <p:nvCxnSpPr>
          <p:cNvPr id="156" name="Straight Arrow Connector 27"/>
          <p:cNvCxnSpPr/>
          <p:nvPr/>
        </p:nvCxnSpPr>
        <p:spPr>
          <a:xfrm flipH="1">
            <a:off x="4351111" y="1713992"/>
            <a:ext cx="21822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/>
          <p:nvPr/>
        </p:nvCxnSpPr>
        <p:spPr>
          <a:xfrm rot="5400000" flipH="1" flipV="1">
            <a:off x="4226420" y="1246389"/>
            <a:ext cx="9525" cy="758867"/>
          </a:xfrm>
          <a:prstGeom prst="curvedConnector3">
            <a:avLst>
              <a:gd name="adj1" fmla="val 1190299"/>
            </a:avLst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Oval 157"/>
          <p:cNvSpPr/>
          <p:nvPr/>
        </p:nvSpPr>
        <p:spPr>
          <a:xfrm>
            <a:off x="5201708" y="1589301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1</a:t>
            </a:r>
            <a:endParaRPr lang="en-US" sz="1350" dirty="0">
              <a:latin typeface="Georgia Regular" charset="0"/>
            </a:endParaRPr>
          </a:p>
        </p:txBody>
      </p:sp>
      <p:sp>
        <p:nvSpPr>
          <p:cNvPr id="159" name="Ovale 19"/>
          <p:cNvSpPr/>
          <p:nvPr/>
        </p:nvSpPr>
        <p:spPr>
          <a:xfrm>
            <a:off x="5669311" y="1589301"/>
            <a:ext cx="249382" cy="249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>
              <a:latin typeface="Georgia Regular" charset="0"/>
            </a:endParaRPr>
          </a:p>
        </p:txBody>
      </p:sp>
      <p:cxnSp>
        <p:nvCxnSpPr>
          <p:cNvPr id="160" name="Straight Arrow Connector 27"/>
          <p:cNvCxnSpPr/>
          <p:nvPr/>
        </p:nvCxnSpPr>
        <p:spPr>
          <a:xfrm flipH="1">
            <a:off x="5451089" y="1713992"/>
            <a:ext cx="21822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Oval 160"/>
          <p:cNvSpPr/>
          <p:nvPr/>
        </p:nvSpPr>
        <p:spPr>
          <a:xfrm>
            <a:off x="6136914" y="1589301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2</a:t>
            </a:r>
            <a:endParaRPr lang="en-US" sz="1350" dirty="0">
              <a:latin typeface="Georgia Regular" charset="0"/>
            </a:endParaRPr>
          </a:p>
        </p:txBody>
      </p:sp>
      <p:cxnSp>
        <p:nvCxnSpPr>
          <p:cNvPr id="162" name="Straight Arrow Connector 27"/>
          <p:cNvCxnSpPr/>
          <p:nvPr/>
        </p:nvCxnSpPr>
        <p:spPr>
          <a:xfrm flipH="1">
            <a:off x="5918692" y="1713992"/>
            <a:ext cx="218222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/>
          <p:cNvSpPr/>
          <p:nvPr/>
        </p:nvSpPr>
        <p:spPr>
          <a:xfrm>
            <a:off x="2916543" y="2303714"/>
            <a:ext cx="249382" cy="24938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1</a:t>
            </a:r>
            <a:endParaRPr lang="en-US" sz="1350" dirty="0">
              <a:latin typeface="Georgia Regular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3851749" y="2303714"/>
            <a:ext cx="249382" cy="24938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350" dirty="0">
                <a:latin typeface="Georgia Regular" charset="0"/>
              </a:rPr>
              <a:t>v</a:t>
            </a:r>
            <a:r>
              <a:rPr lang="en-US" sz="1350" baseline="-25000" dirty="0">
                <a:latin typeface="Georgia Regular" charset="0"/>
              </a:rPr>
              <a:t>2</a:t>
            </a:r>
            <a:endParaRPr lang="en-US" sz="1350" dirty="0">
              <a:latin typeface="Georgia Regular" charset="0"/>
            </a:endParaRPr>
          </a:p>
        </p:txBody>
      </p:sp>
      <p:cxnSp>
        <p:nvCxnSpPr>
          <p:cNvPr id="172" name="Curved Connector 171"/>
          <p:cNvCxnSpPr/>
          <p:nvPr/>
        </p:nvCxnSpPr>
        <p:spPr>
          <a:xfrm rot="5400000" flipH="1" flipV="1">
            <a:off x="3508836" y="1960803"/>
            <a:ext cx="9525" cy="758867"/>
          </a:xfrm>
          <a:prstGeom prst="curvedConnector3">
            <a:avLst>
              <a:gd name="adj1" fmla="val 1190299"/>
            </a:avLst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V="1">
            <a:off x="2722925" y="1225112"/>
            <a:ext cx="592894" cy="23161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 flipH="1" flipV="1">
            <a:off x="3445272" y="1240979"/>
            <a:ext cx="655859" cy="21574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 flipH="1" flipV="1">
            <a:off x="3534669" y="1217906"/>
            <a:ext cx="2195966" cy="2879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H="1" flipV="1">
            <a:off x="2557036" y="1902200"/>
            <a:ext cx="758783" cy="29913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flipV="1">
            <a:off x="3445271" y="1879965"/>
            <a:ext cx="785912" cy="32136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4171509" y="2254068"/>
            <a:ext cx="302839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Georgia Regular" charset="0"/>
              </a:rPr>
              <a:t>Preserve the query connectivity</a:t>
            </a:r>
          </a:p>
        </p:txBody>
      </p:sp>
      <p:sp>
        <p:nvSpPr>
          <p:cNvPr id="39" name="Content Placeholder 3"/>
          <p:cNvSpPr txBox="1">
            <a:spLocks/>
          </p:cNvSpPr>
          <p:nvPr/>
        </p:nvSpPr>
        <p:spPr>
          <a:xfrm>
            <a:off x="7048746" y="275109"/>
            <a:ext cx="1993161" cy="430213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Arial"/>
              <a:buNone/>
              <a:defRPr sz="1800" b="1" i="0" kern="1200">
                <a:solidFill>
                  <a:srgbClr val="5373CA"/>
                </a:solidFill>
                <a:latin typeface="Helvetica Neue"/>
                <a:ea typeface="+mn-ea"/>
                <a:cs typeface="Helvetica Neue"/>
              </a:defRPr>
            </a:lvl1pPr>
            <a:lvl2pPr marL="0" indent="0" algn="l" defTabSz="43021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100000"/>
              <a:buFont typeface="Lucida Grande"/>
              <a:buNone/>
              <a:defRPr sz="16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2pPr>
            <a:lvl3pPr marL="169863" indent="-16986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3pPr>
            <a:lvl4pPr marL="341313" indent="-18097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HP Simplified" pitchFamily="34" charset="0"/>
              <a:buChar char="–"/>
              <a:defRPr lang="en-US" sz="1400" b="0" i="0" kern="1200" dirty="0" smtClean="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4pPr>
            <a:lvl5pPr marL="469900" indent="-15081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HP Simplified" pitchFamily="34" charset="0"/>
              <a:buChar char="•"/>
              <a:tabLst/>
              <a:defRPr sz="1400" b="0" i="0" kern="1200">
                <a:solidFill>
                  <a:srgbClr val="000000"/>
                </a:solidFill>
                <a:latin typeface="Helvetica Neue"/>
                <a:ea typeface="+mn-ea"/>
                <a:cs typeface="Helvetica Neue"/>
              </a:defRPr>
            </a:lvl5pPr>
            <a:lvl6pPr marL="2286000" indent="0" algn="l" defTabSz="457200" rtl="0" eaLnBrk="1" latinLnBrk="0" hangingPunct="1">
              <a:lnSpc>
                <a:spcPts val="25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285096"/>
                </a:solidFill>
              </a:rPr>
              <a:t>[</a:t>
            </a:r>
            <a:r>
              <a:rPr lang="en-US" sz="1400" b="0" dirty="0" err="1" smtClean="0">
                <a:solidFill>
                  <a:srgbClr val="285096"/>
                </a:solidFill>
              </a:rPr>
              <a:t>Jayaram</a:t>
            </a:r>
            <a:r>
              <a:rPr lang="pt-BR" sz="1400" b="0" dirty="0">
                <a:solidFill>
                  <a:srgbClr val="285096"/>
                </a:solidFill>
              </a:rPr>
              <a:t> </a:t>
            </a:r>
            <a:r>
              <a:rPr lang="en-US" sz="1400" b="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pt-BR" sz="1400" b="0" dirty="0" smtClean="0">
                <a:solidFill>
                  <a:srgbClr val="285096"/>
                </a:solidFill>
              </a:rPr>
              <a:t> 2015]</a:t>
            </a:r>
            <a:endParaRPr lang="en-US" sz="1400" b="0" dirty="0">
              <a:solidFill>
                <a:srgbClr val="285096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863409" y="918965"/>
            <a:ext cx="2104882" cy="8439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Maximum</a:t>
            </a:r>
          </a:p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Query Graph</a:t>
            </a:r>
          </a:p>
          <a:p>
            <a:pPr algn="ctr"/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is  Very Large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1" name="Footer Placeholder 4"/>
          <p:cNvSpPr txBox="1">
            <a:spLocks/>
          </p:cNvSpPr>
          <p:nvPr/>
        </p:nvSpPr>
        <p:spPr>
          <a:xfrm>
            <a:off x="2907722" y="4723950"/>
            <a:ext cx="3229191" cy="2430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000" b="0" i="0" kern="1200" dirty="0">
                <a:solidFill>
                  <a:srgbClr val="285096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4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146" grpId="0" animBg="1"/>
      <p:bldP spid="147" grpId="0" animBg="1"/>
      <p:bldP spid="149" grpId="0" animBg="1"/>
      <p:bldP spid="152" grpId="0" animBg="1"/>
      <p:bldP spid="153" grpId="0" animBg="1"/>
      <p:bldP spid="155" grpId="0" animBg="1"/>
      <p:bldP spid="158" grpId="0" animBg="1"/>
      <p:bldP spid="159" grpId="0" animBg="1"/>
      <p:bldP spid="161" grpId="0" animBg="1"/>
      <p:bldP spid="167" grpId="0" animBg="1"/>
      <p:bldP spid="170" grpId="0" animBg="1"/>
      <p:bldP spid="18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33926" y="1926268"/>
            <a:ext cx="1858749" cy="1957712"/>
          </a:xfrm>
          <a:prstGeom prst="roundRect">
            <a:avLst>
              <a:gd name="adj" fmla="val 519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700000" y="1924605"/>
            <a:ext cx="1872000" cy="1957712"/>
          </a:xfrm>
          <a:prstGeom prst="roundRect">
            <a:avLst>
              <a:gd name="adj" fmla="val 70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69388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962472" y="1918488"/>
            <a:ext cx="1872000" cy="1957712"/>
          </a:xfrm>
          <a:prstGeom prst="roundRect">
            <a:avLst>
              <a:gd name="adj" fmla="val 6778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707563" y="555625"/>
            <a:ext cx="1469749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Nodes</a:t>
            </a:r>
            <a:endParaRPr lang="en-US" sz="24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3927" y="1909439"/>
            <a:ext cx="1858748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Connectivity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00000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Properties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59667" y="1909439"/>
            <a:ext cx="1874805" cy="63117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Structures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26048" y="2641349"/>
            <a:ext cx="1561646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Search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Metzger’13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, 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Sobczak’15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1255" y="3289728"/>
            <a:ext cx="1441420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Clusters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 [Perozzi’14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8577" y="2658183"/>
            <a:ext cx="1830950" cy="466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430213">
              <a:lnSpc>
                <a:spcPts val="1160"/>
              </a:lnSpc>
              <a:spcAft>
                <a:spcPts val="400"/>
              </a:spcAft>
              <a:buSzPct val="100000"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Mediator Nodes</a:t>
            </a:r>
          </a:p>
          <a:p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b="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Ruchansky’15</a:t>
            </a:r>
            <a:r>
              <a:rPr lang="en-US" b="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871616" y="1909439"/>
            <a:ext cx="1872000" cy="648000"/>
          </a:xfrm>
          <a:prstGeom prst="roundRect">
            <a:avLst/>
          </a:prstGeom>
          <a:pattFill prst="dkUpDiag">
            <a:fgClr>
              <a:schemeClr val="tx2">
                <a:lumMod val="20000"/>
                <a:lumOff val="80000"/>
              </a:schemeClr>
            </a:fgClr>
            <a:bgClr>
              <a:schemeClr val="bg1"/>
            </a:bgClr>
          </a:pattFill>
          <a:ln w="25400">
            <a:solidFill>
              <a:schemeClr val="bg1"/>
            </a:solidFill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Queries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25" name="Elbow Connector 24"/>
          <p:cNvCxnSpPr>
            <a:stCxn id="15" idx="2"/>
            <a:endCxn id="17" idx="0"/>
          </p:cNvCxnSpPr>
          <p:nvPr/>
        </p:nvCxnSpPr>
        <p:spPr>
          <a:xfrm rot="5400000">
            <a:off x="1547600" y="1014601"/>
            <a:ext cx="610540" cy="1179137"/>
          </a:xfrm>
          <a:prstGeom prst="bentConnector3">
            <a:avLst/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48961" y="3289728"/>
            <a:ext cx="135325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SPARQL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pt-BR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Arenas’16</a:t>
            </a:r>
            <a:r>
              <a:rPr lang="pt-BR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1616" y="2652714"/>
            <a:ext cx="150393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Path Queries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Bonifati’15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32433" y="2698694"/>
            <a:ext cx="1580882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Entity Tuples</a:t>
            </a:r>
          </a:p>
          <a:p>
            <a:pPr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en-US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Jayaram’15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17300" y="3297903"/>
            <a:ext cx="194636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Graph Structures</a:t>
            </a:r>
          </a:p>
          <a:p>
            <a:pPr algn="r" defTabSz="430213">
              <a:lnSpc>
                <a:spcPts val="1160"/>
              </a:lnSpc>
              <a:spcAft>
                <a:spcPts val="400"/>
              </a:spcAft>
              <a:buSzPct val="100000"/>
            </a:pPr>
            <a:r>
              <a:rPr lang="en-U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[</a:t>
            </a:r>
            <a:r>
              <a:rPr lang="is-IS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 Regular" charset="0"/>
                <a:ea typeface="Georgia Regular" charset="0"/>
                <a:cs typeface="Georgia Regular" charset="0"/>
              </a:rPr>
              <a:t>Mottin’14]</a:t>
            </a:r>
            <a:endParaRPr lang="en-US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 Regular" charset="0"/>
              <a:ea typeface="Georgia Regular" charset="0"/>
              <a:cs typeface="Georgia Regular" charset="0"/>
            </a:endParaRPr>
          </a:p>
        </p:txBody>
      </p:sp>
      <p:cxnSp>
        <p:nvCxnSpPr>
          <p:cNvPr id="31" name="Elbow Connector 30"/>
          <p:cNvCxnSpPr>
            <a:stCxn id="15" idx="2"/>
            <a:endCxn id="18" idx="0"/>
          </p:cNvCxnSpPr>
          <p:nvPr/>
        </p:nvCxnSpPr>
        <p:spPr>
          <a:xfrm rot="16200000" flipH="1">
            <a:off x="2733949" y="1007388"/>
            <a:ext cx="610540" cy="1193562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endCxn id="23" idx="0"/>
          </p:cNvCxnSpPr>
          <p:nvPr/>
        </p:nvCxnSpPr>
        <p:spPr>
          <a:xfrm rot="5400000">
            <a:off x="6058309" y="1062535"/>
            <a:ext cx="596212" cy="109759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endCxn id="19" idx="0"/>
          </p:cNvCxnSpPr>
          <p:nvPr/>
        </p:nvCxnSpPr>
        <p:spPr>
          <a:xfrm rot="16200000" flipH="1">
            <a:off x="7103035" y="1115404"/>
            <a:ext cx="596212" cy="99185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triangle" w="lg" len="lg"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264759" y="4161302"/>
            <a:ext cx="4476629" cy="46767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Do not Include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User Feedback</a:t>
            </a:r>
            <a:endParaRPr lang="en-US" sz="20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7" name="Cross 6"/>
          <p:cNvSpPr/>
          <p:nvPr/>
        </p:nvSpPr>
        <p:spPr>
          <a:xfrm rot="2563211">
            <a:off x="331857" y="2190796"/>
            <a:ext cx="1717485" cy="1650021"/>
          </a:xfrm>
          <a:prstGeom prst="plus">
            <a:avLst>
              <a:gd name="adj" fmla="val 4729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ross 49"/>
          <p:cNvSpPr/>
          <p:nvPr/>
        </p:nvSpPr>
        <p:spPr>
          <a:xfrm rot="2563211">
            <a:off x="6874793" y="2420192"/>
            <a:ext cx="1717485" cy="1650021"/>
          </a:xfrm>
          <a:prstGeom prst="plus">
            <a:avLst>
              <a:gd name="adj" fmla="val 4644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5922963" y="569953"/>
            <a:ext cx="1875943" cy="74327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chemeClr val="tx2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Structures</a:t>
            </a:r>
            <a:endParaRPr lang="en-US" sz="28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6871" y="152169"/>
            <a:ext cx="1947969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SIMILARITY</a:t>
            </a:r>
          </a:p>
        </p:txBody>
      </p:sp>
    </p:spTree>
    <p:extLst>
      <p:ext uri="{BB962C8B-B14F-4D97-AF65-F5344CB8AC3E}">
        <p14:creationId xmlns:p14="http://schemas.microsoft.com/office/powerpoint/2010/main" val="117944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Declarative Exploratory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62727" y="819207"/>
            <a:ext cx="3628237" cy="2164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, SUM(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s.stars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) as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st_s</a:t>
            </a:r>
            <a:endParaRPr lang="en-US" sz="12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Universe.Galaxy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 </a:t>
            </a: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g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JOIN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Universe.Systems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s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ON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=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s.galaxy_name</a:t>
            </a:r>
            <a:endParaRPr lang="en-US" sz="12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WHERE </a:t>
            </a:r>
            <a:endParaRPr lang="en-US" sz="1200" b="1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	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g.st_s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&gt; 100B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latin typeface="Helvetica Neue Regular" charset="0"/>
              </a:rPr>
              <a:t>	AND diameter &gt; 100k AND diameter &gt; 180k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	AND </a:t>
            </a:r>
            <a:r>
              <a:rPr lang="en-US" sz="1200" dirty="0" err="1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has_black_hole</a:t>
            </a:r>
            <a:r>
              <a:rPr lang="en-US" sz="12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= </a:t>
            </a:r>
            <a:r>
              <a:rPr lang="en-US" sz="12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TRUE</a:t>
            </a:r>
          </a:p>
          <a:p>
            <a:pPr defTabSz="430213">
              <a:spcAft>
                <a:spcPts val="400"/>
              </a:spcAft>
              <a:buSzPct val="100000"/>
            </a:pPr>
            <a:r>
              <a:rPr lang="en-US" sz="12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GROUP BY </a:t>
            </a:r>
            <a:r>
              <a:rPr lang="en-US" sz="12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g.galaxy_name</a:t>
            </a:r>
            <a:endParaRPr lang="en-US" sz="12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144496" y="3807130"/>
            <a:ext cx="2971800" cy="79618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Specific</a:t>
            </a:r>
            <a:endParaRPr lang="en-US" dirty="0">
              <a:latin typeface="Helvetica Neue Regular" charset="0"/>
            </a:endParaRPr>
          </a:p>
          <a:p>
            <a:pPr algn="ctr"/>
            <a:r>
              <a:rPr lang="en-US" dirty="0">
                <a:latin typeface="Helvetica Neue Regular" charset="0"/>
              </a:rPr>
              <a:t>Few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8332" y="1320209"/>
            <a:ext cx="2347117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SELECT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galaxy_name</a:t>
            </a:r>
            <a:endParaRPr lang="en-US" sz="16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  <a:p>
            <a:pPr marL="0" defTabSz="430213">
              <a:spcAft>
                <a:spcPts val="400"/>
              </a:spcAft>
              <a:buSzPct val="100000"/>
            </a:pPr>
            <a:r>
              <a:rPr lang="en-US" sz="1600" b="1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FROM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Universe.Galaxy</a:t>
            </a:r>
            <a:endParaRPr lang="en-US" sz="1600" dirty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7294" y="3807131"/>
            <a:ext cx="2971800" cy="79618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Over generic</a:t>
            </a:r>
          </a:p>
          <a:p>
            <a:pPr algn="ctr"/>
            <a:r>
              <a:rPr lang="en-US" dirty="0" smtClean="0">
                <a:latin typeface="Helvetica Neue Regular" charset="0"/>
              </a:rPr>
              <a:t>100 billions results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7295" y="3098885"/>
            <a:ext cx="2971799" cy="6260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Simple query (exploratory)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44496" y="3115747"/>
            <a:ext cx="2971800" cy="59227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Regular" charset="0"/>
              </a:rPr>
              <a:t>Complex </a:t>
            </a:r>
            <a:r>
              <a:rPr lang="en-US" dirty="0" smtClean="0">
                <a:latin typeface="Helvetica Neue Regular" charset="0"/>
              </a:rPr>
              <a:t>query </a:t>
            </a:r>
          </a:p>
          <a:p>
            <a:pPr algn="ctr"/>
            <a:r>
              <a:rPr lang="en-US" dirty="0" smtClean="0">
                <a:latin typeface="Helvetica Neue Regular" charset="0"/>
              </a:rPr>
              <a:t>(for data experts)</a:t>
            </a:r>
          </a:p>
        </p:txBody>
      </p:sp>
    </p:spTree>
    <p:extLst>
      <p:ext uri="{BB962C8B-B14F-4D97-AF65-F5344CB8AC3E}">
        <p14:creationId xmlns:p14="http://schemas.microsoft.com/office/powerpoint/2010/main" val="19706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are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Textual data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23450" y="986194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Relational databases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Graphs and networks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Machine </a:t>
            </a:r>
          </a:p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learning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80151" y="1037069"/>
            <a:ext cx="489073" cy="65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1825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exploration of datasets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23" name="Rounded Rectangle 122"/>
          <p:cNvSpPr/>
          <p:nvPr/>
        </p:nvSpPr>
        <p:spPr>
          <a:xfrm>
            <a:off x="754226" y="824942"/>
            <a:ext cx="7741400" cy="44114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Main idea:</a:t>
            </a:r>
            <a:r>
              <a:rPr lang="en-US" dirty="0" smtClean="0">
                <a:latin typeface="Helvetica Neue Regular" charset="0"/>
              </a:rPr>
              <a:t> Learn the items to show online as more points are acquired</a:t>
            </a:r>
            <a:endParaRPr lang="en-US" dirty="0">
              <a:latin typeface="Helvetica Neue Regular" charset="0"/>
            </a:endParaRPr>
          </a:p>
        </p:txBody>
      </p:sp>
      <p:grpSp>
        <p:nvGrpSpPr>
          <p:cNvPr id="134" name="Group 133"/>
          <p:cNvGrpSpPr/>
          <p:nvPr/>
        </p:nvGrpSpPr>
        <p:grpSpPr>
          <a:xfrm>
            <a:off x="548429" y="1952292"/>
            <a:ext cx="1664537" cy="1127943"/>
            <a:chOff x="985580" y="2449883"/>
            <a:chExt cx="1664537" cy="1127943"/>
          </a:xfrm>
        </p:grpSpPr>
        <p:cxnSp>
          <p:nvCxnSpPr>
            <p:cNvPr id="127" name="Straight Arrow Connector 126"/>
            <p:cNvCxnSpPr/>
            <p:nvPr/>
          </p:nvCxnSpPr>
          <p:spPr>
            <a:xfrm flipV="1">
              <a:off x="985580" y="2449883"/>
              <a:ext cx="0" cy="112794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flipV="1">
              <a:off x="985580" y="3577825"/>
              <a:ext cx="1664537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3" name="Picture 1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96475" y="2168259"/>
            <a:ext cx="910650" cy="910650"/>
          </a:xfrm>
          <a:prstGeom prst="rect">
            <a:avLst/>
          </a:prstGeom>
        </p:spPr>
      </p:pic>
      <p:sp>
        <p:nvSpPr>
          <p:cNvPr id="135" name="Donut 134"/>
          <p:cNvSpPr/>
          <p:nvPr/>
        </p:nvSpPr>
        <p:spPr>
          <a:xfrm>
            <a:off x="855055" y="2174172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36" name="Donut 135"/>
          <p:cNvSpPr/>
          <p:nvPr/>
        </p:nvSpPr>
        <p:spPr>
          <a:xfrm>
            <a:off x="885830" y="2598851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37" name="Donut 136"/>
          <p:cNvSpPr/>
          <p:nvPr/>
        </p:nvSpPr>
        <p:spPr>
          <a:xfrm>
            <a:off x="1615230" y="2266723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38" name="Donut 137"/>
          <p:cNvSpPr/>
          <p:nvPr/>
        </p:nvSpPr>
        <p:spPr>
          <a:xfrm>
            <a:off x="1319126" y="2125350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39" name="Donut 138"/>
          <p:cNvSpPr/>
          <p:nvPr/>
        </p:nvSpPr>
        <p:spPr>
          <a:xfrm>
            <a:off x="1271178" y="2417173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0" name="Donut 139"/>
          <p:cNvSpPr/>
          <p:nvPr/>
        </p:nvSpPr>
        <p:spPr>
          <a:xfrm>
            <a:off x="1012716" y="2369225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1" name="Donut 140"/>
          <p:cNvSpPr/>
          <p:nvPr/>
        </p:nvSpPr>
        <p:spPr>
          <a:xfrm>
            <a:off x="1519334" y="2700756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2" name="Donut 141"/>
          <p:cNvSpPr/>
          <p:nvPr/>
        </p:nvSpPr>
        <p:spPr>
          <a:xfrm>
            <a:off x="1175282" y="2721577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3" name="Donut 142"/>
          <p:cNvSpPr/>
          <p:nvPr/>
        </p:nvSpPr>
        <p:spPr>
          <a:xfrm>
            <a:off x="1720316" y="2463188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13742" y="1569719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items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2966957" y="1288053"/>
            <a:ext cx="3918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Two ways of learning: passive and active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1643370" y="4239109"/>
            <a:ext cx="1323587" cy="3285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Passive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6203507" y="4263240"/>
            <a:ext cx="1323587" cy="3285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Active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48" name="Freeform 147"/>
          <p:cNvSpPr/>
          <p:nvPr/>
        </p:nvSpPr>
        <p:spPr>
          <a:xfrm>
            <a:off x="716589" y="2078391"/>
            <a:ext cx="1148097" cy="848695"/>
          </a:xfrm>
          <a:custGeom>
            <a:avLst/>
            <a:gdLst>
              <a:gd name="connsiteX0" fmla="*/ 178943 w 1148097"/>
              <a:gd name="connsiteY0" fmla="*/ 448987 h 848695"/>
              <a:gd name="connsiteX1" fmla="*/ 178943 w 1148097"/>
              <a:gd name="connsiteY1" fmla="*/ 448987 h 848695"/>
              <a:gd name="connsiteX2" fmla="*/ 124188 w 1148097"/>
              <a:gd name="connsiteY2" fmla="*/ 443512 h 848695"/>
              <a:gd name="connsiteX3" fmla="*/ 107762 w 1148097"/>
              <a:gd name="connsiteY3" fmla="*/ 448987 h 848695"/>
              <a:gd name="connsiteX4" fmla="*/ 63958 w 1148097"/>
              <a:gd name="connsiteY4" fmla="*/ 470889 h 848695"/>
              <a:gd name="connsiteX5" fmla="*/ 31106 w 1148097"/>
              <a:gd name="connsiteY5" fmla="*/ 481840 h 848695"/>
              <a:gd name="connsiteX6" fmla="*/ 20155 w 1148097"/>
              <a:gd name="connsiteY6" fmla="*/ 498266 h 848695"/>
              <a:gd name="connsiteX7" fmla="*/ 3728 w 1148097"/>
              <a:gd name="connsiteY7" fmla="*/ 509217 h 848695"/>
              <a:gd name="connsiteX8" fmla="*/ 20155 w 1148097"/>
              <a:gd name="connsiteY8" fmla="*/ 624202 h 848695"/>
              <a:gd name="connsiteX9" fmla="*/ 31106 w 1148097"/>
              <a:gd name="connsiteY9" fmla="*/ 662530 h 848695"/>
              <a:gd name="connsiteX10" fmla="*/ 42057 w 1148097"/>
              <a:gd name="connsiteY10" fmla="*/ 678956 h 848695"/>
              <a:gd name="connsiteX11" fmla="*/ 63958 w 1148097"/>
              <a:gd name="connsiteY11" fmla="*/ 706333 h 848695"/>
              <a:gd name="connsiteX12" fmla="*/ 85860 w 1148097"/>
              <a:gd name="connsiteY12" fmla="*/ 739186 h 848695"/>
              <a:gd name="connsiteX13" fmla="*/ 91336 w 1148097"/>
              <a:gd name="connsiteY13" fmla="*/ 761088 h 848695"/>
              <a:gd name="connsiteX14" fmla="*/ 140615 w 1148097"/>
              <a:gd name="connsiteY14" fmla="*/ 793941 h 848695"/>
              <a:gd name="connsiteX15" fmla="*/ 173467 w 1148097"/>
              <a:gd name="connsiteY15" fmla="*/ 815842 h 848695"/>
              <a:gd name="connsiteX16" fmla="*/ 189894 w 1148097"/>
              <a:gd name="connsiteY16" fmla="*/ 832269 h 848695"/>
              <a:gd name="connsiteX17" fmla="*/ 343206 w 1148097"/>
              <a:gd name="connsiteY17" fmla="*/ 848695 h 848695"/>
              <a:gd name="connsiteX18" fmla="*/ 491043 w 1148097"/>
              <a:gd name="connsiteY18" fmla="*/ 837744 h 848695"/>
              <a:gd name="connsiteX19" fmla="*/ 523896 w 1148097"/>
              <a:gd name="connsiteY19" fmla="*/ 826793 h 848695"/>
              <a:gd name="connsiteX20" fmla="*/ 556749 w 1148097"/>
              <a:gd name="connsiteY20" fmla="*/ 815842 h 848695"/>
              <a:gd name="connsiteX21" fmla="*/ 573175 w 1148097"/>
              <a:gd name="connsiteY21" fmla="*/ 804891 h 848695"/>
              <a:gd name="connsiteX22" fmla="*/ 611503 w 1148097"/>
              <a:gd name="connsiteY22" fmla="*/ 761088 h 848695"/>
              <a:gd name="connsiteX23" fmla="*/ 633405 w 1148097"/>
              <a:gd name="connsiteY23" fmla="*/ 728235 h 848695"/>
              <a:gd name="connsiteX24" fmla="*/ 638881 w 1148097"/>
              <a:gd name="connsiteY24" fmla="*/ 711809 h 848695"/>
              <a:gd name="connsiteX25" fmla="*/ 660782 w 1148097"/>
              <a:gd name="connsiteY25" fmla="*/ 678956 h 848695"/>
              <a:gd name="connsiteX26" fmla="*/ 688160 w 1148097"/>
              <a:gd name="connsiteY26" fmla="*/ 646103 h 848695"/>
              <a:gd name="connsiteX27" fmla="*/ 699111 w 1148097"/>
              <a:gd name="connsiteY27" fmla="*/ 629677 h 848695"/>
              <a:gd name="connsiteX28" fmla="*/ 704586 w 1148097"/>
              <a:gd name="connsiteY28" fmla="*/ 613251 h 848695"/>
              <a:gd name="connsiteX29" fmla="*/ 742914 w 1148097"/>
              <a:gd name="connsiteY29" fmla="*/ 563972 h 848695"/>
              <a:gd name="connsiteX30" fmla="*/ 759340 w 1148097"/>
              <a:gd name="connsiteY30" fmla="*/ 553021 h 848695"/>
              <a:gd name="connsiteX31" fmla="*/ 781242 w 1148097"/>
              <a:gd name="connsiteY31" fmla="*/ 520168 h 848695"/>
              <a:gd name="connsiteX32" fmla="*/ 814095 w 1148097"/>
              <a:gd name="connsiteY32" fmla="*/ 487315 h 848695"/>
              <a:gd name="connsiteX33" fmla="*/ 825046 w 1148097"/>
              <a:gd name="connsiteY33" fmla="*/ 470889 h 848695"/>
              <a:gd name="connsiteX34" fmla="*/ 874325 w 1148097"/>
              <a:gd name="connsiteY34" fmla="*/ 443512 h 848695"/>
              <a:gd name="connsiteX35" fmla="*/ 890751 w 1148097"/>
              <a:gd name="connsiteY35" fmla="*/ 432561 h 848695"/>
              <a:gd name="connsiteX36" fmla="*/ 923604 w 1148097"/>
              <a:gd name="connsiteY36" fmla="*/ 421610 h 848695"/>
              <a:gd name="connsiteX37" fmla="*/ 940030 w 1148097"/>
              <a:gd name="connsiteY37" fmla="*/ 410659 h 848695"/>
              <a:gd name="connsiteX38" fmla="*/ 972883 w 1148097"/>
              <a:gd name="connsiteY38" fmla="*/ 399708 h 848695"/>
              <a:gd name="connsiteX39" fmla="*/ 1027637 w 1148097"/>
              <a:gd name="connsiteY39" fmla="*/ 372331 h 848695"/>
              <a:gd name="connsiteX40" fmla="*/ 1076916 w 1148097"/>
              <a:gd name="connsiteY40" fmla="*/ 344954 h 848695"/>
              <a:gd name="connsiteX41" fmla="*/ 1104294 w 1148097"/>
              <a:gd name="connsiteY41" fmla="*/ 317576 h 848695"/>
              <a:gd name="connsiteX42" fmla="*/ 1109769 w 1148097"/>
              <a:gd name="connsiteY42" fmla="*/ 295675 h 848695"/>
              <a:gd name="connsiteX43" fmla="*/ 1120720 w 1148097"/>
              <a:gd name="connsiteY43" fmla="*/ 273773 h 848695"/>
              <a:gd name="connsiteX44" fmla="*/ 1131671 w 1148097"/>
              <a:gd name="connsiteY44" fmla="*/ 240920 h 848695"/>
              <a:gd name="connsiteX45" fmla="*/ 1137146 w 1148097"/>
              <a:gd name="connsiteY45" fmla="*/ 224494 h 848695"/>
              <a:gd name="connsiteX46" fmla="*/ 1142622 w 1148097"/>
              <a:gd name="connsiteY46" fmla="*/ 208067 h 848695"/>
              <a:gd name="connsiteX47" fmla="*/ 1148097 w 1148097"/>
              <a:gd name="connsiteY47" fmla="*/ 186166 h 848695"/>
              <a:gd name="connsiteX48" fmla="*/ 1131671 w 1148097"/>
              <a:gd name="connsiteY48" fmla="*/ 114985 h 848695"/>
              <a:gd name="connsiteX49" fmla="*/ 1115245 w 1148097"/>
              <a:gd name="connsiteY49" fmla="*/ 104034 h 848695"/>
              <a:gd name="connsiteX50" fmla="*/ 1109769 w 1148097"/>
              <a:gd name="connsiteY50" fmla="*/ 87608 h 848695"/>
              <a:gd name="connsiteX51" fmla="*/ 1093343 w 1148097"/>
              <a:gd name="connsiteY51" fmla="*/ 82132 h 848695"/>
              <a:gd name="connsiteX52" fmla="*/ 1060490 w 1148097"/>
              <a:gd name="connsiteY52" fmla="*/ 65706 h 848695"/>
              <a:gd name="connsiteX53" fmla="*/ 989309 w 1148097"/>
              <a:gd name="connsiteY53" fmla="*/ 76657 h 848695"/>
              <a:gd name="connsiteX54" fmla="*/ 956457 w 1148097"/>
              <a:gd name="connsiteY54" fmla="*/ 87608 h 848695"/>
              <a:gd name="connsiteX55" fmla="*/ 940030 w 1148097"/>
              <a:gd name="connsiteY55" fmla="*/ 93083 h 848695"/>
              <a:gd name="connsiteX56" fmla="*/ 890751 w 1148097"/>
              <a:gd name="connsiteY56" fmla="*/ 120460 h 848695"/>
              <a:gd name="connsiteX57" fmla="*/ 857899 w 1148097"/>
              <a:gd name="connsiteY57" fmla="*/ 142362 h 848695"/>
              <a:gd name="connsiteX58" fmla="*/ 841472 w 1148097"/>
              <a:gd name="connsiteY58" fmla="*/ 158788 h 848695"/>
              <a:gd name="connsiteX59" fmla="*/ 808619 w 1148097"/>
              <a:gd name="connsiteY59" fmla="*/ 180690 h 848695"/>
              <a:gd name="connsiteX60" fmla="*/ 792193 w 1148097"/>
              <a:gd name="connsiteY60" fmla="*/ 191641 h 848695"/>
              <a:gd name="connsiteX61" fmla="*/ 775767 w 1148097"/>
              <a:gd name="connsiteY61" fmla="*/ 202592 h 848695"/>
              <a:gd name="connsiteX62" fmla="*/ 726488 w 1148097"/>
              <a:gd name="connsiteY62" fmla="*/ 219018 h 848695"/>
              <a:gd name="connsiteX63" fmla="*/ 710061 w 1148097"/>
              <a:gd name="connsiteY63" fmla="*/ 224494 h 848695"/>
              <a:gd name="connsiteX64" fmla="*/ 633405 w 1148097"/>
              <a:gd name="connsiteY64" fmla="*/ 219018 h 848695"/>
              <a:gd name="connsiteX65" fmla="*/ 595077 w 1148097"/>
              <a:gd name="connsiteY65" fmla="*/ 208067 h 848695"/>
              <a:gd name="connsiteX66" fmla="*/ 556749 w 1148097"/>
              <a:gd name="connsiteY66" fmla="*/ 197117 h 848695"/>
              <a:gd name="connsiteX67" fmla="*/ 523896 w 1148097"/>
              <a:gd name="connsiteY67" fmla="*/ 175215 h 848695"/>
              <a:gd name="connsiteX68" fmla="*/ 512945 w 1148097"/>
              <a:gd name="connsiteY68" fmla="*/ 158788 h 848695"/>
              <a:gd name="connsiteX69" fmla="*/ 480093 w 1148097"/>
              <a:gd name="connsiteY69" fmla="*/ 136887 h 848695"/>
              <a:gd name="connsiteX70" fmla="*/ 469142 w 1148097"/>
              <a:gd name="connsiteY70" fmla="*/ 120460 h 848695"/>
              <a:gd name="connsiteX71" fmla="*/ 436289 w 1148097"/>
              <a:gd name="connsiteY71" fmla="*/ 98558 h 848695"/>
              <a:gd name="connsiteX72" fmla="*/ 408912 w 1148097"/>
              <a:gd name="connsiteY72" fmla="*/ 71181 h 848695"/>
              <a:gd name="connsiteX73" fmla="*/ 392485 w 1148097"/>
              <a:gd name="connsiteY73" fmla="*/ 54755 h 848695"/>
              <a:gd name="connsiteX74" fmla="*/ 376059 w 1148097"/>
              <a:gd name="connsiteY74" fmla="*/ 49279 h 848695"/>
              <a:gd name="connsiteX75" fmla="*/ 359633 w 1148097"/>
              <a:gd name="connsiteY75" fmla="*/ 38329 h 848695"/>
              <a:gd name="connsiteX76" fmla="*/ 326780 w 1148097"/>
              <a:gd name="connsiteY76" fmla="*/ 27378 h 848695"/>
              <a:gd name="connsiteX77" fmla="*/ 310354 w 1148097"/>
              <a:gd name="connsiteY77" fmla="*/ 16427 h 848695"/>
              <a:gd name="connsiteX78" fmla="*/ 255599 w 1148097"/>
              <a:gd name="connsiteY78" fmla="*/ 0 h 848695"/>
              <a:gd name="connsiteX79" fmla="*/ 195369 w 1148097"/>
              <a:gd name="connsiteY79" fmla="*/ 10951 h 848695"/>
              <a:gd name="connsiteX80" fmla="*/ 178943 w 1148097"/>
              <a:gd name="connsiteY80" fmla="*/ 16427 h 848695"/>
              <a:gd name="connsiteX81" fmla="*/ 146090 w 1148097"/>
              <a:gd name="connsiteY81" fmla="*/ 38329 h 848695"/>
              <a:gd name="connsiteX82" fmla="*/ 113237 w 1148097"/>
              <a:gd name="connsiteY82" fmla="*/ 60230 h 848695"/>
              <a:gd name="connsiteX83" fmla="*/ 80385 w 1148097"/>
              <a:gd name="connsiteY83" fmla="*/ 93083 h 848695"/>
              <a:gd name="connsiteX84" fmla="*/ 58483 w 1148097"/>
              <a:gd name="connsiteY84" fmla="*/ 125936 h 848695"/>
              <a:gd name="connsiteX85" fmla="*/ 47532 w 1148097"/>
              <a:gd name="connsiteY85" fmla="*/ 158788 h 848695"/>
              <a:gd name="connsiteX86" fmla="*/ 53008 w 1148097"/>
              <a:gd name="connsiteY86" fmla="*/ 180690 h 848695"/>
              <a:gd name="connsiteX87" fmla="*/ 85860 w 1148097"/>
              <a:gd name="connsiteY87" fmla="*/ 246396 h 848695"/>
              <a:gd name="connsiteX88" fmla="*/ 118713 w 1148097"/>
              <a:gd name="connsiteY88" fmla="*/ 273773 h 848695"/>
              <a:gd name="connsiteX89" fmla="*/ 140615 w 1148097"/>
              <a:gd name="connsiteY89" fmla="*/ 306626 h 848695"/>
              <a:gd name="connsiteX90" fmla="*/ 157041 w 1148097"/>
              <a:gd name="connsiteY90" fmla="*/ 323052 h 848695"/>
              <a:gd name="connsiteX91" fmla="*/ 195369 w 1148097"/>
              <a:gd name="connsiteY91" fmla="*/ 372331 h 848695"/>
              <a:gd name="connsiteX92" fmla="*/ 200845 w 1148097"/>
              <a:gd name="connsiteY92" fmla="*/ 388757 h 848695"/>
              <a:gd name="connsiteX93" fmla="*/ 189894 w 1148097"/>
              <a:gd name="connsiteY93" fmla="*/ 432561 h 848695"/>
              <a:gd name="connsiteX94" fmla="*/ 178943 w 1148097"/>
              <a:gd name="connsiteY94" fmla="*/ 448987 h 84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148097" h="848695">
                <a:moveTo>
                  <a:pt x="178943" y="448987"/>
                </a:moveTo>
                <a:lnTo>
                  <a:pt x="178943" y="448987"/>
                </a:lnTo>
                <a:cubicBezTo>
                  <a:pt x="160691" y="447162"/>
                  <a:pt x="142531" y="443512"/>
                  <a:pt x="124188" y="443512"/>
                </a:cubicBezTo>
                <a:cubicBezTo>
                  <a:pt x="118417" y="443512"/>
                  <a:pt x="113016" y="446599"/>
                  <a:pt x="107762" y="448987"/>
                </a:cubicBezTo>
                <a:cubicBezTo>
                  <a:pt x="92900" y="455742"/>
                  <a:pt x="79445" y="465727"/>
                  <a:pt x="63958" y="470889"/>
                </a:cubicBezTo>
                <a:lnTo>
                  <a:pt x="31106" y="481840"/>
                </a:lnTo>
                <a:cubicBezTo>
                  <a:pt x="27456" y="487315"/>
                  <a:pt x="24808" y="493613"/>
                  <a:pt x="20155" y="498266"/>
                </a:cubicBezTo>
                <a:cubicBezTo>
                  <a:pt x="15502" y="502919"/>
                  <a:pt x="4455" y="502676"/>
                  <a:pt x="3728" y="509217"/>
                </a:cubicBezTo>
                <a:cubicBezTo>
                  <a:pt x="-5574" y="592934"/>
                  <a:pt x="3508" y="574259"/>
                  <a:pt x="20155" y="624202"/>
                </a:cubicBezTo>
                <a:cubicBezTo>
                  <a:pt x="23665" y="634733"/>
                  <a:pt x="25831" y="651980"/>
                  <a:pt x="31106" y="662530"/>
                </a:cubicBezTo>
                <a:cubicBezTo>
                  <a:pt x="34049" y="668416"/>
                  <a:pt x="38407" y="673481"/>
                  <a:pt x="42057" y="678956"/>
                </a:cubicBezTo>
                <a:cubicBezTo>
                  <a:pt x="54386" y="715946"/>
                  <a:pt x="37287" y="675852"/>
                  <a:pt x="63958" y="706333"/>
                </a:cubicBezTo>
                <a:cubicBezTo>
                  <a:pt x="72625" y="716238"/>
                  <a:pt x="85860" y="739186"/>
                  <a:pt x="85860" y="739186"/>
                </a:cubicBezTo>
                <a:cubicBezTo>
                  <a:pt x="87685" y="746487"/>
                  <a:pt x="86381" y="755425"/>
                  <a:pt x="91336" y="761088"/>
                </a:cubicBezTo>
                <a:cubicBezTo>
                  <a:pt x="91339" y="761091"/>
                  <a:pt x="132400" y="788465"/>
                  <a:pt x="140615" y="793941"/>
                </a:cubicBezTo>
                <a:cubicBezTo>
                  <a:pt x="140620" y="793944"/>
                  <a:pt x="173463" y="815838"/>
                  <a:pt x="173467" y="815842"/>
                </a:cubicBezTo>
                <a:cubicBezTo>
                  <a:pt x="178943" y="821318"/>
                  <a:pt x="182844" y="829065"/>
                  <a:pt x="189894" y="832269"/>
                </a:cubicBezTo>
                <a:cubicBezTo>
                  <a:pt x="229079" y="850081"/>
                  <a:pt x="315984" y="847334"/>
                  <a:pt x="343206" y="848695"/>
                </a:cubicBezTo>
                <a:cubicBezTo>
                  <a:pt x="355886" y="847949"/>
                  <a:pt x="463617" y="842887"/>
                  <a:pt x="491043" y="837744"/>
                </a:cubicBezTo>
                <a:cubicBezTo>
                  <a:pt x="502389" y="835617"/>
                  <a:pt x="512945" y="830443"/>
                  <a:pt x="523896" y="826793"/>
                </a:cubicBezTo>
                <a:cubicBezTo>
                  <a:pt x="523900" y="826792"/>
                  <a:pt x="556746" y="815844"/>
                  <a:pt x="556749" y="815842"/>
                </a:cubicBezTo>
                <a:lnTo>
                  <a:pt x="573175" y="804891"/>
                </a:lnTo>
                <a:cubicBezTo>
                  <a:pt x="598727" y="766564"/>
                  <a:pt x="584126" y="779340"/>
                  <a:pt x="611503" y="761088"/>
                </a:cubicBezTo>
                <a:cubicBezTo>
                  <a:pt x="618804" y="750137"/>
                  <a:pt x="629243" y="740721"/>
                  <a:pt x="633405" y="728235"/>
                </a:cubicBezTo>
                <a:cubicBezTo>
                  <a:pt x="635230" y="722760"/>
                  <a:pt x="636078" y="716854"/>
                  <a:pt x="638881" y="711809"/>
                </a:cubicBezTo>
                <a:cubicBezTo>
                  <a:pt x="645273" y="700304"/>
                  <a:pt x="654896" y="690728"/>
                  <a:pt x="660782" y="678956"/>
                </a:cubicBezTo>
                <a:cubicBezTo>
                  <a:pt x="674676" y="651168"/>
                  <a:pt x="664941" y="661582"/>
                  <a:pt x="688160" y="646103"/>
                </a:cubicBezTo>
                <a:cubicBezTo>
                  <a:pt x="691810" y="640628"/>
                  <a:pt x="696168" y="635563"/>
                  <a:pt x="699111" y="629677"/>
                </a:cubicBezTo>
                <a:cubicBezTo>
                  <a:pt x="701692" y="624515"/>
                  <a:pt x="701783" y="618296"/>
                  <a:pt x="704586" y="613251"/>
                </a:cubicBezTo>
                <a:cubicBezTo>
                  <a:pt x="715112" y="594304"/>
                  <a:pt x="726401" y="577733"/>
                  <a:pt x="742914" y="563972"/>
                </a:cubicBezTo>
                <a:cubicBezTo>
                  <a:pt x="747969" y="559759"/>
                  <a:pt x="753865" y="556671"/>
                  <a:pt x="759340" y="553021"/>
                </a:cubicBezTo>
                <a:cubicBezTo>
                  <a:pt x="766641" y="542070"/>
                  <a:pt x="771935" y="529475"/>
                  <a:pt x="781242" y="520168"/>
                </a:cubicBezTo>
                <a:cubicBezTo>
                  <a:pt x="792193" y="509217"/>
                  <a:pt x="805504" y="500201"/>
                  <a:pt x="814095" y="487315"/>
                </a:cubicBezTo>
                <a:cubicBezTo>
                  <a:pt x="817745" y="481840"/>
                  <a:pt x="820094" y="475222"/>
                  <a:pt x="825046" y="470889"/>
                </a:cubicBezTo>
                <a:cubicBezTo>
                  <a:pt x="848219" y="450613"/>
                  <a:pt x="851763" y="451032"/>
                  <a:pt x="874325" y="443512"/>
                </a:cubicBezTo>
                <a:cubicBezTo>
                  <a:pt x="879800" y="439862"/>
                  <a:pt x="884738" y="435234"/>
                  <a:pt x="890751" y="432561"/>
                </a:cubicBezTo>
                <a:cubicBezTo>
                  <a:pt x="901299" y="427873"/>
                  <a:pt x="923604" y="421610"/>
                  <a:pt x="923604" y="421610"/>
                </a:cubicBezTo>
                <a:cubicBezTo>
                  <a:pt x="929079" y="417960"/>
                  <a:pt x="934017" y="413332"/>
                  <a:pt x="940030" y="410659"/>
                </a:cubicBezTo>
                <a:cubicBezTo>
                  <a:pt x="950578" y="405971"/>
                  <a:pt x="963278" y="406111"/>
                  <a:pt x="972883" y="399708"/>
                </a:cubicBezTo>
                <a:cubicBezTo>
                  <a:pt x="1011997" y="373632"/>
                  <a:pt x="992967" y="380998"/>
                  <a:pt x="1027637" y="372331"/>
                </a:cubicBezTo>
                <a:cubicBezTo>
                  <a:pt x="1065292" y="347228"/>
                  <a:pt x="1048004" y="354591"/>
                  <a:pt x="1076916" y="344954"/>
                </a:cubicBezTo>
                <a:cubicBezTo>
                  <a:pt x="1091518" y="335219"/>
                  <a:pt x="1096993" y="334612"/>
                  <a:pt x="1104294" y="317576"/>
                </a:cubicBezTo>
                <a:cubicBezTo>
                  <a:pt x="1107258" y="310659"/>
                  <a:pt x="1107127" y="302721"/>
                  <a:pt x="1109769" y="295675"/>
                </a:cubicBezTo>
                <a:cubicBezTo>
                  <a:pt x="1112635" y="288032"/>
                  <a:pt x="1117689" y="281352"/>
                  <a:pt x="1120720" y="273773"/>
                </a:cubicBezTo>
                <a:cubicBezTo>
                  <a:pt x="1125007" y="263055"/>
                  <a:pt x="1128021" y="251871"/>
                  <a:pt x="1131671" y="240920"/>
                </a:cubicBezTo>
                <a:lnTo>
                  <a:pt x="1137146" y="224494"/>
                </a:lnTo>
                <a:cubicBezTo>
                  <a:pt x="1138971" y="219018"/>
                  <a:pt x="1141222" y="213667"/>
                  <a:pt x="1142622" y="208067"/>
                </a:cubicBezTo>
                <a:lnTo>
                  <a:pt x="1148097" y="186166"/>
                </a:lnTo>
                <a:cubicBezTo>
                  <a:pt x="1147181" y="179752"/>
                  <a:pt x="1141165" y="121315"/>
                  <a:pt x="1131671" y="114985"/>
                </a:cubicBezTo>
                <a:lnTo>
                  <a:pt x="1115245" y="104034"/>
                </a:lnTo>
                <a:cubicBezTo>
                  <a:pt x="1113420" y="98559"/>
                  <a:pt x="1113850" y="91689"/>
                  <a:pt x="1109769" y="87608"/>
                </a:cubicBezTo>
                <a:cubicBezTo>
                  <a:pt x="1105688" y="83527"/>
                  <a:pt x="1098505" y="84713"/>
                  <a:pt x="1093343" y="82132"/>
                </a:cubicBezTo>
                <a:cubicBezTo>
                  <a:pt x="1050894" y="60907"/>
                  <a:pt x="1101769" y="79465"/>
                  <a:pt x="1060490" y="65706"/>
                </a:cubicBezTo>
                <a:cubicBezTo>
                  <a:pt x="1025779" y="69562"/>
                  <a:pt x="1017206" y="68288"/>
                  <a:pt x="989309" y="76657"/>
                </a:cubicBezTo>
                <a:cubicBezTo>
                  <a:pt x="978253" y="79974"/>
                  <a:pt x="967408" y="83958"/>
                  <a:pt x="956457" y="87608"/>
                </a:cubicBezTo>
                <a:lnTo>
                  <a:pt x="940030" y="93083"/>
                </a:lnTo>
                <a:cubicBezTo>
                  <a:pt x="902376" y="118187"/>
                  <a:pt x="919664" y="110824"/>
                  <a:pt x="890751" y="120460"/>
                </a:cubicBezTo>
                <a:cubicBezTo>
                  <a:pt x="879800" y="127761"/>
                  <a:pt x="867206" y="133056"/>
                  <a:pt x="857899" y="142362"/>
                </a:cubicBezTo>
                <a:cubicBezTo>
                  <a:pt x="852423" y="147837"/>
                  <a:pt x="847584" y="154034"/>
                  <a:pt x="841472" y="158788"/>
                </a:cubicBezTo>
                <a:cubicBezTo>
                  <a:pt x="831083" y="166868"/>
                  <a:pt x="819570" y="173389"/>
                  <a:pt x="808619" y="180690"/>
                </a:cubicBezTo>
                <a:lnTo>
                  <a:pt x="792193" y="191641"/>
                </a:lnTo>
                <a:cubicBezTo>
                  <a:pt x="786718" y="195291"/>
                  <a:pt x="782010" y="200511"/>
                  <a:pt x="775767" y="202592"/>
                </a:cubicBezTo>
                <a:lnTo>
                  <a:pt x="726488" y="219018"/>
                </a:lnTo>
                <a:lnTo>
                  <a:pt x="710061" y="224494"/>
                </a:lnTo>
                <a:cubicBezTo>
                  <a:pt x="684509" y="222669"/>
                  <a:pt x="658865" y="221847"/>
                  <a:pt x="633405" y="219018"/>
                </a:cubicBezTo>
                <a:cubicBezTo>
                  <a:pt x="619390" y="217461"/>
                  <a:pt x="608299" y="211845"/>
                  <a:pt x="595077" y="208067"/>
                </a:cubicBezTo>
                <a:cubicBezTo>
                  <a:pt x="546924" y="194309"/>
                  <a:pt x="596153" y="210251"/>
                  <a:pt x="556749" y="197117"/>
                </a:cubicBezTo>
                <a:cubicBezTo>
                  <a:pt x="545798" y="189816"/>
                  <a:pt x="531197" y="186166"/>
                  <a:pt x="523896" y="175215"/>
                </a:cubicBezTo>
                <a:cubicBezTo>
                  <a:pt x="520246" y="169739"/>
                  <a:pt x="517898" y="163122"/>
                  <a:pt x="512945" y="158788"/>
                </a:cubicBezTo>
                <a:cubicBezTo>
                  <a:pt x="503040" y="150121"/>
                  <a:pt x="480093" y="136887"/>
                  <a:pt x="480093" y="136887"/>
                </a:cubicBezTo>
                <a:cubicBezTo>
                  <a:pt x="476443" y="131411"/>
                  <a:pt x="474095" y="124794"/>
                  <a:pt x="469142" y="120460"/>
                </a:cubicBezTo>
                <a:cubicBezTo>
                  <a:pt x="459237" y="111793"/>
                  <a:pt x="436289" y="98558"/>
                  <a:pt x="436289" y="98558"/>
                </a:cubicBezTo>
                <a:cubicBezTo>
                  <a:pt x="416213" y="68445"/>
                  <a:pt x="436288" y="93994"/>
                  <a:pt x="408912" y="71181"/>
                </a:cubicBezTo>
                <a:cubicBezTo>
                  <a:pt x="402963" y="66224"/>
                  <a:pt x="398928" y="59050"/>
                  <a:pt x="392485" y="54755"/>
                </a:cubicBezTo>
                <a:cubicBezTo>
                  <a:pt x="387683" y="51554"/>
                  <a:pt x="381221" y="51860"/>
                  <a:pt x="376059" y="49279"/>
                </a:cubicBezTo>
                <a:cubicBezTo>
                  <a:pt x="370173" y="46336"/>
                  <a:pt x="365646" y="41001"/>
                  <a:pt x="359633" y="38329"/>
                </a:cubicBezTo>
                <a:cubicBezTo>
                  <a:pt x="349084" y="33641"/>
                  <a:pt x="326780" y="27378"/>
                  <a:pt x="326780" y="27378"/>
                </a:cubicBezTo>
                <a:cubicBezTo>
                  <a:pt x="321305" y="23728"/>
                  <a:pt x="316367" y="19100"/>
                  <a:pt x="310354" y="16427"/>
                </a:cubicBezTo>
                <a:cubicBezTo>
                  <a:pt x="293218" y="8811"/>
                  <a:pt x="273799" y="4551"/>
                  <a:pt x="255599" y="0"/>
                </a:cubicBezTo>
                <a:cubicBezTo>
                  <a:pt x="224592" y="4430"/>
                  <a:pt x="221179" y="3577"/>
                  <a:pt x="195369" y="10951"/>
                </a:cubicBezTo>
                <a:cubicBezTo>
                  <a:pt x="189819" y="12537"/>
                  <a:pt x="183988" y="13624"/>
                  <a:pt x="178943" y="16427"/>
                </a:cubicBezTo>
                <a:cubicBezTo>
                  <a:pt x="167438" y="22819"/>
                  <a:pt x="157041" y="31028"/>
                  <a:pt x="146090" y="38329"/>
                </a:cubicBezTo>
                <a:cubicBezTo>
                  <a:pt x="146088" y="38331"/>
                  <a:pt x="113238" y="60229"/>
                  <a:pt x="113237" y="60230"/>
                </a:cubicBezTo>
                <a:cubicBezTo>
                  <a:pt x="102286" y="71181"/>
                  <a:pt x="88976" y="80197"/>
                  <a:pt x="80385" y="93083"/>
                </a:cubicBezTo>
                <a:lnTo>
                  <a:pt x="58483" y="125936"/>
                </a:lnTo>
                <a:cubicBezTo>
                  <a:pt x="54833" y="136887"/>
                  <a:pt x="44732" y="147590"/>
                  <a:pt x="47532" y="158788"/>
                </a:cubicBezTo>
                <a:cubicBezTo>
                  <a:pt x="49357" y="166089"/>
                  <a:pt x="50846" y="173482"/>
                  <a:pt x="53008" y="180690"/>
                </a:cubicBezTo>
                <a:cubicBezTo>
                  <a:pt x="58474" y="198911"/>
                  <a:pt x="68553" y="234858"/>
                  <a:pt x="85860" y="246396"/>
                </a:cubicBezTo>
                <a:cubicBezTo>
                  <a:pt x="100462" y="256130"/>
                  <a:pt x="107362" y="259179"/>
                  <a:pt x="118713" y="273773"/>
                </a:cubicBezTo>
                <a:cubicBezTo>
                  <a:pt x="126793" y="284162"/>
                  <a:pt x="131308" y="297319"/>
                  <a:pt x="140615" y="306626"/>
                </a:cubicBezTo>
                <a:cubicBezTo>
                  <a:pt x="146090" y="312101"/>
                  <a:pt x="152287" y="316940"/>
                  <a:pt x="157041" y="323052"/>
                </a:cubicBezTo>
                <a:cubicBezTo>
                  <a:pt x="202886" y="381995"/>
                  <a:pt x="158077" y="335039"/>
                  <a:pt x="195369" y="372331"/>
                </a:cubicBezTo>
                <a:cubicBezTo>
                  <a:pt x="197194" y="377806"/>
                  <a:pt x="200845" y="382985"/>
                  <a:pt x="200845" y="388757"/>
                </a:cubicBezTo>
                <a:cubicBezTo>
                  <a:pt x="200845" y="395002"/>
                  <a:pt x="194214" y="423921"/>
                  <a:pt x="189894" y="432561"/>
                </a:cubicBezTo>
                <a:cubicBezTo>
                  <a:pt x="180922" y="450506"/>
                  <a:pt x="180768" y="446249"/>
                  <a:pt x="178943" y="448987"/>
                </a:cubicBezTo>
                <a:close/>
              </a:path>
            </a:pathLst>
          </a:custGeom>
          <a:noFill/>
          <a:ln w="127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pic>
        <p:nvPicPr>
          <p:cNvPr id="149" name="Picture 1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4861" y="2417173"/>
            <a:ext cx="173710" cy="176355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124" y="2475022"/>
            <a:ext cx="154082" cy="151349"/>
          </a:xfrm>
          <a:prstGeom prst="rect">
            <a:avLst/>
          </a:prstGeom>
        </p:spPr>
      </p:pic>
      <p:cxnSp>
        <p:nvCxnSpPr>
          <p:cNvPr id="152" name="Straight Connector 151"/>
          <p:cNvCxnSpPr/>
          <p:nvPr/>
        </p:nvCxnSpPr>
        <p:spPr>
          <a:xfrm flipV="1">
            <a:off x="1423206" y="1908273"/>
            <a:ext cx="133424" cy="1075609"/>
          </a:xfrm>
          <a:prstGeom prst="line">
            <a:avLst/>
          </a:prstGeom>
          <a:ln w="19050" cmpd="sng"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4" name="Picture 1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022" y="3293054"/>
            <a:ext cx="1226542" cy="866245"/>
          </a:xfrm>
          <a:prstGeom prst="rect">
            <a:avLst/>
          </a:prstGeom>
        </p:spPr>
      </p:pic>
      <p:cxnSp>
        <p:nvCxnSpPr>
          <p:cNvPr id="156" name="Elbow Connector 155"/>
          <p:cNvCxnSpPr>
            <a:stCxn id="133" idx="2"/>
            <a:endCxn id="154" idx="3"/>
          </p:cNvCxnSpPr>
          <p:nvPr/>
        </p:nvCxnSpPr>
        <p:spPr>
          <a:xfrm rot="5400000">
            <a:off x="2942548" y="3016925"/>
            <a:ext cx="647268" cy="771236"/>
          </a:xfrm>
          <a:prstGeom prst="bentConnector2">
            <a:avLst/>
          </a:prstGeom>
          <a:ln w="12700" cmpd="sng">
            <a:solidFill>
              <a:srgbClr val="3264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Elbow Connector 157"/>
          <p:cNvCxnSpPr>
            <a:stCxn id="154" idx="1"/>
          </p:cNvCxnSpPr>
          <p:nvPr/>
        </p:nvCxnSpPr>
        <p:spPr>
          <a:xfrm rot="10800000">
            <a:off x="1175282" y="3080235"/>
            <a:ext cx="478740" cy="645943"/>
          </a:xfrm>
          <a:prstGeom prst="bentConnector2">
            <a:avLst/>
          </a:prstGeom>
          <a:ln w="12700" cmpd="sng">
            <a:solidFill>
              <a:srgbClr val="3264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3178" y="2298099"/>
            <a:ext cx="154082" cy="151349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77751" y="1962756"/>
            <a:ext cx="173710" cy="176355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1975329" y="3064652"/>
            <a:ext cx="706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Learn</a:t>
            </a:r>
          </a:p>
        </p:txBody>
      </p:sp>
      <p:grpSp>
        <p:nvGrpSpPr>
          <p:cNvPr id="163" name="Group 162"/>
          <p:cNvGrpSpPr/>
          <p:nvPr/>
        </p:nvGrpSpPr>
        <p:grpSpPr>
          <a:xfrm>
            <a:off x="4733916" y="2546003"/>
            <a:ext cx="1664537" cy="1127943"/>
            <a:chOff x="985580" y="2449883"/>
            <a:chExt cx="1664537" cy="1127943"/>
          </a:xfrm>
        </p:grpSpPr>
        <p:cxnSp>
          <p:nvCxnSpPr>
            <p:cNvPr id="164" name="Straight Arrow Connector 163"/>
            <p:cNvCxnSpPr/>
            <p:nvPr/>
          </p:nvCxnSpPr>
          <p:spPr>
            <a:xfrm flipV="1">
              <a:off x="985580" y="2449883"/>
              <a:ext cx="0" cy="112794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V="1">
              <a:off x="985580" y="3577825"/>
              <a:ext cx="1664537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6" name="Picture 1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76862" y="2725556"/>
            <a:ext cx="910650" cy="910650"/>
          </a:xfrm>
          <a:prstGeom prst="rect">
            <a:avLst/>
          </a:prstGeom>
        </p:spPr>
      </p:pic>
      <p:sp>
        <p:nvSpPr>
          <p:cNvPr id="167" name="Donut 166"/>
          <p:cNvSpPr/>
          <p:nvPr/>
        </p:nvSpPr>
        <p:spPr>
          <a:xfrm>
            <a:off x="5040542" y="2767883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68" name="Donut 167"/>
          <p:cNvSpPr/>
          <p:nvPr/>
        </p:nvSpPr>
        <p:spPr>
          <a:xfrm>
            <a:off x="5071317" y="3192562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69" name="Donut 168"/>
          <p:cNvSpPr/>
          <p:nvPr/>
        </p:nvSpPr>
        <p:spPr>
          <a:xfrm>
            <a:off x="5800717" y="2860434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0" name="Donut 169"/>
          <p:cNvSpPr/>
          <p:nvPr/>
        </p:nvSpPr>
        <p:spPr>
          <a:xfrm>
            <a:off x="5504613" y="2719061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1" name="Donut 170"/>
          <p:cNvSpPr/>
          <p:nvPr/>
        </p:nvSpPr>
        <p:spPr>
          <a:xfrm>
            <a:off x="5456665" y="3010884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2" name="Donut 171"/>
          <p:cNvSpPr/>
          <p:nvPr/>
        </p:nvSpPr>
        <p:spPr>
          <a:xfrm>
            <a:off x="5198203" y="2962936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3" name="Donut 172"/>
          <p:cNvSpPr/>
          <p:nvPr/>
        </p:nvSpPr>
        <p:spPr>
          <a:xfrm>
            <a:off x="5704821" y="3294467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4" name="Donut 173"/>
          <p:cNvSpPr/>
          <p:nvPr/>
        </p:nvSpPr>
        <p:spPr>
          <a:xfrm>
            <a:off x="5360769" y="3315288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5" name="Donut 174"/>
          <p:cNvSpPr/>
          <p:nvPr/>
        </p:nvSpPr>
        <p:spPr>
          <a:xfrm>
            <a:off x="5896091" y="3073560"/>
            <a:ext cx="95896" cy="95896"/>
          </a:xfrm>
          <a:prstGeom prst="don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 Neue Regular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4599229" y="2163430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items</a:t>
            </a:r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4611" y="3068733"/>
            <a:ext cx="154082" cy="151349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291" y="2030065"/>
            <a:ext cx="1226542" cy="866245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330" y="2814957"/>
            <a:ext cx="154082" cy="151349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78261" y="2555370"/>
            <a:ext cx="137205" cy="139294"/>
          </a:xfrm>
          <a:prstGeom prst="rect">
            <a:avLst/>
          </a:prstGeom>
        </p:spPr>
      </p:pic>
      <p:sp>
        <p:nvSpPr>
          <p:cNvPr id="187" name="TextBox 186"/>
          <p:cNvSpPr txBox="1"/>
          <p:nvPr/>
        </p:nvSpPr>
        <p:spPr>
          <a:xfrm>
            <a:off x="6563728" y="1723607"/>
            <a:ext cx="706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Learn</a:t>
            </a:r>
          </a:p>
        </p:txBody>
      </p:sp>
      <p:cxnSp>
        <p:nvCxnSpPr>
          <p:cNvPr id="194" name="Elbow Connector 193"/>
          <p:cNvCxnSpPr>
            <a:stCxn id="182" idx="3"/>
            <a:endCxn id="166" idx="0"/>
          </p:cNvCxnSpPr>
          <p:nvPr/>
        </p:nvCxnSpPr>
        <p:spPr>
          <a:xfrm>
            <a:off x="7506833" y="2463188"/>
            <a:ext cx="725354" cy="262368"/>
          </a:xfrm>
          <a:prstGeom prst="bentConnector2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TextBox 194"/>
          <p:cNvSpPr txBox="1"/>
          <p:nvPr/>
        </p:nvSpPr>
        <p:spPr>
          <a:xfrm>
            <a:off x="5732416" y="2572157"/>
            <a:ext cx="24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4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t</a:t>
            </a:r>
            <a:endParaRPr lang="en-US" sz="1400" dirty="0" smtClean="0">
              <a:solidFill>
                <a:srgbClr val="000000"/>
              </a:solidFill>
              <a:latin typeface="Helvetica Neue Regular" charset="0"/>
              <a:cs typeface="Helvetica Neue Regular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7623783" y="2107893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Is t       or     ?</a:t>
            </a: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576" y="2213524"/>
            <a:ext cx="154082" cy="151349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95626" y="2244521"/>
            <a:ext cx="97370" cy="98853"/>
          </a:xfrm>
          <a:prstGeom prst="rect">
            <a:avLst/>
          </a:prstGeom>
        </p:spPr>
      </p:pic>
      <p:cxnSp>
        <p:nvCxnSpPr>
          <p:cNvPr id="201" name="Straight Arrow Connector 200"/>
          <p:cNvCxnSpPr>
            <a:stCxn id="166" idx="3"/>
          </p:cNvCxnSpPr>
          <p:nvPr/>
        </p:nvCxnSpPr>
        <p:spPr>
          <a:xfrm flipH="1" flipV="1">
            <a:off x="6393642" y="3163948"/>
            <a:ext cx="1383220" cy="1693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Elbow Connector 202"/>
          <p:cNvCxnSpPr>
            <a:stCxn id="195" idx="0"/>
            <a:endCxn id="182" idx="1"/>
          </p:cNvCxnSpPr>
          <p:nvPr/>
        </p:nvCxnSpPr>
        <p:spPr>
          <a:xfrm rot="5400000" flipH="1" flipV="1">
            <a:off x="6012062" y="2303929"/>
            <a:ext cx="108969" cy="427489"/>
          </a:xfrm>
          <a:prstGeom prst="bentConnector2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V="1">
            <a:off x="5270650" y="2823014"/>
            <a:ext cx="975470" cy="681003"/>
          </a:xfrm>
          <a:prstGeom prst="line">
            <a:avLst/>
          </a:prstGeom>
          <a:ln w="19050" cmpd="sng"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/>
          <p:nvPr/>
        </p:nvCxnSpPr>
        <p:spPr>
          <a:xfrm flipV="1">
            <a:off x="4884533" y="2713289"/>
            <a:ext cx="1206202" cy="365620"/>
          </a:xfrm>
          <a:prstGeom prst="line">
            <a:avLst/>
          </a:prstGeom>
          <a:ln w="19050" cmpd="sng"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>
            <a:off x="5288705" y="254605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v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7852884" y="2099367"/>
            <a:ext cx="1384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v</a:t>
            </a:r>
          </a:p>
        </p:txBody>
      </p:sp>
      <p:pic>
        <p:nvPicPr>
          <p:cNvPr id="214" name="Picture 2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01" y="3957699"/>
            <a:ext cx="777457" cy="777457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769" y="3914206"/>
            <a:ext cx="768719" cy="76871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385733" y="1723607"/>
            <a:ext cx="16934" cy="286816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3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62" grpId="0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/>
      <p:bldP spid="187" grpId="0"/>
      <p:bldP spid="195" grpId="0"/>
      <p:bldP spid="196" grpId="0"/>
      <p:bldP spid="212" grpId="0"/>
      <p:bldP spid="21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MindReader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ja-JP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Ishikawa</a:t>
            </a:r>
            <a:r>
              <a:rPr lang="en-US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1999]</a:t>
            </a:r>
            <a:endParaRPr lang="en-US" sz="16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251" name="Line 4"/>
          <p:cNvSpPr>
            <a:spLocks noChangeShapeType="1"/>
          </p:cNvSpPr>
          <p:nvPr/>
        </p:nvSpPr>
        <p:spPr bwMode="auto">
          <a:xfrm flipV="1">
            <a:off x="4994847" y="1599843"/>
            <a:ext cx="0" cy="274320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52" name="Line 5"/>
          <p:cNvSpPr>
            <a:spLocks noChangeShapeType="1"/>
          </p:cNvSpPr>
          <p:nvPr/>
        </p:nvSpPr>
        <p:spPr bwMode="auto">
          <a:xfrm>
            <a:off x="4994847" y="4343043"/>
            <a:ext cx="2971800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53" name="Line 6"/>
          <p:cNvSpPr>
            <a:spLocks noChangeShapeType="1"/>
          </p:cNvSpPr>
          <p:nvPr/>
        </p:nvSpPr>
        <p:spPr bwMode="auto">
          <a:xfrm>
            <a:off x="5985447" y="20570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4" name="Line 7"/>
          <p:cNvSpPr>
            <a:spLocks noChangeShapeType="1"/>
          </p:cNvSpPr>
          <p:nvPr/>
        </p:nvSpPr>
        <p:spPr bwMode="auto">
          <a:xfrm flipV="1">
            <a:off x="6061647" y="19808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5" name="Line 8"/>
          <p:cNvSpPr>
            <a:spLocks noChangeShapeType="1"/>
          </p:cNvSpPr>
          <p:nvPr/>
        </p:nvSpPr>
        <p:spPr bwMode="auto">
          <a:xfrm>
            <a:off x="6518847" y="18284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6" name="Line 9"/>
          <p:cNvSpPr>
            <a:spLocks noChangeShapeType="1"/>
          </p:cNvSpPr>
          <p:nvPr/>
        </p:nvSpPr>
        <p:spPr bwMode="auto">
          <a:xfrm flipV="1">
            <a:off x="6595047" y="17522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7" name="Line 10"/>
          <p:cNvSpPr>
            <a:spLocks noChangeShapeType="1"/>
          </p:cNvSpPr>
          <p:nvPr/>
        </p:nvSpPr>
        <p:spPr bwMode="auto">
          <a:xfrm>
            <a:off x="5604447" y="24380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8" name="Line 11"/>
          <p:cNvSpPr>
            <a:spLocks noChangeShapeType="1"/>
          </p:cNvSpPr>
          <p:nvPr/>
        </p:nvSpPr>
        <p:spPr bwMode="auto">
          <a:xfrm flipV="1">
            <a:off x="5680647" y="23618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59" name="Line 12"/>
          <p:cNvSpPr>
            <a:spLocks noChangeShapeType="1"/>
          </p:cNvSpPr>
          <p:nvPr/>
        </p:nvSpPr>
        <p:spPr bwMode="auto">
          <a:xfrm>
            <a:off x="5299647" y="31238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0" name="Line 13"/>
          <p:cNvSpPr>
            <a:spLocks noChangeShapeType="1"/>
          </p:cNvSpPr>
          <p:nvPr/>
        </p:nvSpPr>
        <p:spPr bwMode="auto">
          <a:xfrm flipV="1">
            <a:off x="5375847" y="30476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1" name="Line 14"/>
          <p:cNvSpPr>
            <a:spLocks noChangeShapeType="1"/>
          </p:cNvSpPr>
          <p:nvPr/>
        </p:nvSpPr>
        <p:spPr bwMode="auto">
          <a:xfrm>
            <a:off x="5756847" y="35048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2" name="Line 15"/>
          <p:cNvSpPr>
            <a:spLocks noChangeShapeType="1"/>
          </p:cNvSpPr>
          <p:nvPr/>
        </p:nvSpPr>
        <p:spPr bwMode="auto">
          <a:xfrm flipV="1">
            <a:off x="5833047" y="34286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3" name="Line 16"/>
          <p:cNvSpPr>
            <a:spLocks noChangeShapeType="1"/>
          </p:cNvSpPr>
          <p:nvPr/>
        </p:nvSpPr>
        <p:spPr bwMode="auto">
          <a:xfrm>
            <a:off x="6518847" y="32000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4" name="Line 17"/>
          <p:cNvSpPr>
            <a:spLocks noChangeShapeType="1"/>
          </p:cNvSpPr>
          <p:nvPr/>
        </p:nvSpPr>
        <p:spPr bwMode="auto">
          <a:xfrm flipV="1">
            <a:off x="6595047" y="31238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5" name="Line 18"/>
          <p:cNvSpPr>
            <a:spLocks noChangeShapeType="1"/>
          </p:cNvSpPr>
          <p:nvPr/>
        </p:nvSpPr>
        <p:spPr bwMode="auto">
          <a:xfrm>
            <a:off x="7128447" y="30476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6" name="Line 19"/>
          <p:cNvSpPr>
            <a:spLocks noChangeShapeType="1"/>
          </p:cNvSpPr>
          <p:nvPr/>
        </p:nvSpPr>
        <p:spPr bwMode="auto">
          <a:xfrm flipV="1">
            <a:off x="7204647" y="29714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7" name="Line 20"/>
          <p:cNvSpPr>
            <a:spLocks noChangeShapeType="1"/>
          </p:cNvSpPr>
          <p:nvPr/>
        </p:nvSpPr>
        <p:spPr bwMode="auto">
          <a:xfrm>
            <a:off x="7509447" y="2438043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8" name="Line 21"/>
          <p:cNvSpPr>
            <a:spLocks noChangeShapeType="1"/>
          </p:cNvSpPr>
          <p:nvPr/>
        </p:nvSpPr>
        <p:spPr bwMode="auto">
          <a:xfrm flipV="1">
            <a:off x="7585647" y="2361843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269" name="Line 22"/>
          <p:cNvSpPr>
            <a:spLocks noChangeShapeType="1"/>
          </p:cNvSpPr>
          <p:nvPr/>
        </p:nvSpPr>
        <p:spPr bwMode="auto">
          <a:xfrm>
            <a:off x="5528247" y="28190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0" name="Line 23"/>
          <p:cNvSpPr>
            <a:spLocks noChangeShapeType="1"/>
          </p:cNvSpPr>
          <p:nvPr/>
        </p:nvSpPr>
        <p:spPr bwMode="auto">
          <a:xfrm flipV="1">
            <a:off x="5604447" y="27428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1" name="Line 24"/>
          <p:cNvSpPr>
            <a:spLocks noChangeShapeType="1"/>
          </p:cNvSpPr>
          <p:nvPr/>
        </p:nvSpPr>
        <p:spPr bwMode="auto">
          <a:xfrm>
            <a:off x="5528247" y="28952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2" name="Line 25"/>
          <p:cNvSpPr>
            <a:spLocks noChangeShapeType="1"/>
          </p:cNvSpPr>
          <p:nvPr/>
        </p:nvSpPr>
        <p:spPr bwMode="auto">
          <a:xfrm flipV="1">
            <a:off x="5604447" y="28190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3" name="Line 26"/>
          <p:cNvSpPr>
            <a:spLocks noChangeShapeType="1"/>
          </p:cNvSpPr>
          <p:nvPr/>
        </p:nvSpPr>
        <p:spPr bwMode="auto">
          <a:xfrm>
            <a:off x="5909247" y="30476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4" name="Line 27"/>
          <p:cNvSpPr>
            <a:spLocks noChangeShapeType="1"/>
          </p:cNvSpPr>
          <p:nvPr/>
        </p:nvSpPr>
        <p:spPr bwMode="auto">
          <a:xfrm flipV="1">
            <a:off x="5985447" y="29714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5" name="Line 28"/>
          <p:cNvSpPr>
            <a:spLocks noChangeShapeType="1"/>
          </p:cNvSpPr>
          <p:nvPr/>
        </p:nvSpPr>
        <p:spPr bwMode="auto">
          <a:xfrm>
            <a:off x="5909247" y="31238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6" name="Line 29"/>
          <p:cNvSpPr>
            <a:spLocks noChangeShapeType="1"/>
          </p:cNvSpPr>
          <p:nvPr/>
        </p:nvSpPr>
        <p:spPr bwMode="auto">
          <a:xfrm flipV="1">
            <a:off x="5985447" y="30476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7" name="Line 30"/>
          <p:cNvSpPr>
            <a:spLocks noChangeShapeType="1"/>
          </p:cNvSpPr>
          <p:nvPr/>
        </p:nvSpPr>
        <p:spPr bwMode="auto">
          <a:xfrm>
            <a:off x="5909247" y="24380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8" name="Line 31"/>
          <p:cNvSpPr>
            <a:spLocks noChangeShapeType="1"/>
          </p:cNvSpPr>
          <p:nvPr/>
        </p:nvSpPr>
        <p:spPr bwMode="auto">
          <a:xfrm flipV="1">
            <a:off x="5985447" y="23618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79" name="Line 32"/>
          <p:cNvSpPr>
            <a:spLocks noChangeShapeType="1"/>
          </p:cNvSpPr>
          <p:nvPr/>
        </p:nvSpPr>
        <p:spPr bwMode="auto">
          <a:xfrm>
            <a:off x="5909247" y="25142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0" name="Line 33"/>
          <p:cNvSpPr>
            <a:spLocks noChangeShapeType="1"/>
          </p:cNvSpPr>
          <p:nvPr/>
        </p:nvSpPr>
        <p:spPr bwMode="auto">
          <a:xfrm flipV="1">
            <a:off x="5985447" y="24380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1" name="Line 34"/>
          <p:cNvSpPr>
            <a:spLocks noChangeShapeType="1"/>
          </p:cNvSpPr>
          <p:nvPr/>
        </p:nvSpPr>
        <p:spPr bwMode="auto">
          <a:xfrm>
            <a:off x="6290247" y="25142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2" name="Line 35"/>
          <p:cNvSpPr>
            <a:spLocks noChangeShapeType="1"/>
          </p:cNvSpPr>
          <p:nvPr/>
        </p:nvSpPr>
        <p:spPr bwMode="auto">
          <a:xfrm flipV="1">
            <a:off x="6366447" y="24380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3" name="Line 36"/>
          <p:cNvSpPr>
            <a:spLocks noChangeShapeType="1"/>
          </p:cNvSpPr>
          <p:nvPr/>
        </p:nvSpPr>
        <p:spPr bwMode="auto">
          <a:xfrm>
            <a:off x="6290247" y="25904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4" name="Line 37"/>
          <p:cNvSpPr>
            <a:spLocks noChangeShapeType="1"/>
          </p:cNvSpPr>
          <p:nvPr/>
        </p:nvSpPr>
        <p:spPr bwMode="auto">
          <a:xfrm flipV="1">
            <a:off x="6366447" y="25142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5" name="Line 38"/>
          <p:cNvSpPr>
            <a:spLocks noChangeShapeType="1"/>
          </p:cNvSpPr>
          <p:nvPr/>
        </p:nvSpPr>
        <p:spPr bwMode="auto">
          <a:xfrm>
            <a:off x="6747447" y="26666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6" name="Line 39"/>
          <p:cNvSpPr>
            <a:spLocks noChangeShapeType="1"/>
          </p:cNvSpPr>
          <p:nvPr/>
        </p:nvSpPr>
        <p:spPr bwMode="auto">
          <a:xfrm flipV="1">
            <a:off x="6823647" y="25904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7" name="Line 40"/>
          <p:cNvSpPr>
            <a:spLocks noChangeShapeType="1"/>
          </p:cNvSpPr>
          <p:nvPr/>
        </p:nvSpPr>
        <p:spPr bwMode="auto">
          <a:xfrm>
            <a:off x="6747447" y="27428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8" name="Line 41"/>
          <p:cNvSpPr>
            <a:spLocks noChangeShapeType="1"/>
          </p:cNvSpPr>
          <p:nvPr/>
        </p:nvSpPr>
        <p:spPr bwMode="auto">
          <a:xfrm flipV="1">
            <a:off x="6823647" y="26666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89" name="Line 42"/>
          <p:cNvSpPr>
            <a:spLocks noChangeShapeType="1"/>
          </p:cNvSpPr>
          <p:nvPr/>
        </p:nvSpPr>
        <p:spPr bwMode="auto">
          <a:xfrm>
            <a:off x="6747447" y="21332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0" name="Line 43"/>
          <p:cNvSpPr>
            <a:spLocks noChangeShapeType="1"/>
          </p:cNvSpPr>
          <p:nvPr/>
        </p:nvSpPr>
        <p:spPr bwMode="auto">
          <a:xfrm flipV="1">
            <a:off x="6823647" y="20570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1" name="Line 44"/>
          <p:cNvSpPr>
            <a:spLocks noChangeShapeType="1"/>
          </p:cNvSpPr>
          <p:nvPr/>
        </p:nvSpPr>
        <p:spPr bwMode="auto">
          <a:xfrm>
            <a:off x="6747447" y="22094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2" name="Line 45"/>
          <p:cNvSpPr>
            <a:spLocks noChangeShapeType="1"/>
          </p:cNvSpPr>
          <p:nvPr/>
        </p:nvSpPr>
        <p:spPr bwMode="auto">
          <a:xfrm flipV="1">
            <a:off x="6823647" y="21332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3" name="Line 46"/>
          <p:cNvSpPr>
            <a:spLocks noChangeShapeType="1"/>
          </p:cNvSpPr>
          <p:nvPr/>
        </p:nvSpPr>
        <p:spPr bwMode="auto">
          <a:xfrm>
            <a:off x="7204647" y="19808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4" name="Line 47"/>
          <p:cNvSpPr>
            <a:spLocks noChangeShapeType="1"/>
          </p:cNvSpPr>
          <p:nvPr/>
        </p:nvSpPr>
        <p:spPr bwMode="auto">
          <a:xfrm flipV="1">
            <a:off x="7280847" y="19046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5" name="Line 48"/>
          <p:cNvSpPr>
            <a:spLocks noChangeShapeType="1"/>
          </p:cNvSpPr>
          <p:nvPr/>
        </p:nvSpPr>
        <p:spPr bwMode="auto">
          <a:xfrm>
            <a:off x="7204647" y="2057043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6" name="Line 49"/>
          <p:cNvSpPr>
            <a:spLocks noChangeShapeType="1"/>
          </p:cNvSpPr>
          <p:nvPr/>
        </p:nvSpPr>
        <p:spPr bwMode="auto">
          <a:xfrm flipV="1">
            <a:off x="7280847" y="1980843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297" name="Text Box 50"/>
          <p:cNvSpPr txBox="1">
            <a:spLocks noChangeArrowheads="1"/>
          </p:cNvSpPr>
          <p:nvPr/>
        </p:nvSpPr>
        <p:spPr bwMode="auto">
          <a:xfrm>
            <a:off x="7888198" y="4318309"/>
            <a:ext cx="8595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Height</a:t>
            </a:r>
          </a:p>
        </p:txBody>
      </p:sp>
      <p:sp>
        <p:nvSpPr>
          <p:cNvPr id="298" name="Text Box 51"/>
          <p:cNvSpPr txBox="1">
            <a:spLocks noChangeArrowheads="1"/>
          </p:cNvSpPr>
          <p:nvPr/>
        </p:nvSpPr>
        <p:spPr bwMode="auto">
          <a:xfrm>
            <a:off x="4567249" y="1586946"/>
            <a:ext cx="461665" cy="80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Weight</a:t>
            </a:r>
          </a:p>
        </p:txBody>
      </p:sp>
      <p:sp>
        <p:nvSpPr>
          <p:cNvPr id="299" name="Line 52"/>
          <p:cNvSpPr>
            <a:spLocks noChangeShapeType="1"/>
          </p:cNvSpPr>
          <p:nvPr/>
        </p:nvSpPr>
        <p:spPr bwMode="auto">
          <a:xfrm>
            <a:off x="6976047" y="3645909"/>
            <a:ext cx="76200" cy="762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00" name="Line 53"/>
          <p:cNvSpPr>
            <a:spLocks noChangeShapeType="1"/>
          </p:cNvSpPr>
          <p:nvPr/>
        </p:nvSpPr>
        <p:spPr bwMode="auto">
          <a:xfrm flipV="1">
            <a:off x="7052247" y="3569709"/>
            <a:ext cx="152400" cy="152400"/>
          </a:xfrm>
          <a:prstGeom prst="line">
            <a:avLst/>
          </a:prstGeom>
          <a:noFill/>
          <a:ln w="19050" cap="sq">
            <a:solidFill>
              <a:srgbClr val="0033CC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01" name="Line 54"/>
          <p:cNvSpPr>
            <a:spLocks noChangeShapeType="1"/>
          </p:cNvSpPr>
          <p:nvPr/>
        </p:nvSpPr>
        <p:spPr bwMode="auto">
          <a:xfrm>
            <a:off x="6976047" y="4026909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302" name="Line 55"/>
          <p:cNvSpPr>
            <a:spLocks noChangeShapeType="1"/>
          </p:cNvSpPr>
          <p:nvPr/>
        </p:nvSpPr>
        <p:spPr bwMode="auto">
          <a:xfrm flipV="1">
            <a:off x="7052247" y="3950709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303" name="Line 56"/>
          <p:cNvSpPr>
            <a:spLocks noChangeShapeType="1"/>
          </p:cNvSpPr>
          <p:nvPr/>
        </p:nvSpPr>
        <p:spPr bwMode="auto">
          <a:xfrm>
            <a:off x="6976047" y="4103109"/>
            <a:ext cx="76200" cy="762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304" name="Line 57"/>
          <p:cNvSpPr>
            <a:spLocks noChangeShapeType="1"/>
          </p:cNvSpPr>
          <p:nvPr/>
        </p:nvSpPr>
        <p:spPr bwMode="auto">
          <a:xfrm flipV="1">
            <a:off x="7052247" y="4026909"/>
            <a:ext cx="152400" cy="152400"/>
          </a:xfrm>
          <a:prstGeom prst="line">
            <a:avLst/>
          </a:prstGeom>
          <a:noFill/>
          <a:ln w="19050" cap="sq">
            <a:solidFill>
              <a:srgbClr val="FF66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40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</a:endParaRPr>
          </a:p>
        </p:txBody>
      </p:sp>
      <p:sp>
        <p:nvSpPr>
          <p:cNvPr id="305" name="Text Box 58"/>
          <p:cNvSpPr txBox="1">
            <a:spLocks noChangeArrowheads="1"/>
          </p:cNvSpPr>
          <p:nvPr/>
        </p:nvSpPr>
        <p:spPr bwMode="auto">
          <a:xfrm>
            <a:off x="7204647" y="3799897"/>
            <a:ext cx="17267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4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: </a:t>
            </a:r>
            <a:r>
              <a:rPr kumimoji="1" lang="en-US" altLang="ja-JP" sz="2400" dirty="0" smtClean="0">
                <a:solidFill>
                  <a:srgbClr val="FF6600"/>
                </a:solidFill>
                <a:latin typeface="Helvetica Neue Regular" charset="0"/>
                <a:ea typeface="Helvetica Neue Regular" charset="0"/>
              </a:rPr>
              <a:t>very good</a:t>
            </a:r>
          </a:p>
        </p:txBody>
      </p:sp>
      <p:sp>
        <p:nvSpPr>
          <p:cNvPr id="306" name="Text Box 59"/>
          <p:cNvSpPr txBox="1">
            <a:spLocks noChangeArrowheads="1"/>
          </p:cNvSpPr>
          <p:nvPr/>
        </p:nvSpPr>
        <p:spPr bwMode="auto">
          <a:xfrm>
            <a:off x="7204647" y="3342697"/>
            <a:ext cx="10663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24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: </a:t>
            </a:r>
            <a:r>
              <a:rPr kumimoji="1" lang="en-US" altLang="ja-JP" sz="2400" dirty="0" smtClean="0">
                <a:solidFill>
                  <a:srgbClr val="0033CC"/>
                </a:solidFill>
                <a:latin typeface="Helvetica Neue Regular" charset="0"/>
                <a:ea typeface="Helvetica Neue Regular" charset="0"/>
              </a:rPr>
              <a:t>good</a:t>
            </a:r>
            <a:endParaRPr kumimoji="1" lang="en-US" altLang="ja-JP" dirty="0" smtClean="0">
              <a:solidFill>
                <a:srgbClr val="0033CC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07" name="Text Box 60"/>
          <p:cNvSpPr txBox="1">
            <a:spLocks noChangeArrowheads="1"/>
          </p:cNvSpPr>
          <p:nvPr/>
        </p:nvSpPr>
        <p:spPr bwMode="auto">
          <a:xfrm>
            <a:off x="417524" y="2404051"/>
            <a:ext cx="4038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Tx/>
              <a:buChar char="•"/>
            </a:pPr>
            <a:r>
              <a:rPr kumimoji="1" lang="ja-JP" alt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 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The doctor selects examples by </a:t>
            </a:r>
            <a:r>
              <a:rPr kumimoji="1" lang="en-US" altLang="ja-JP" sz="2000" dirty="0" smtClean="0">
                <a:solidFill>
                  <a:srgbClr val="0033CC"/>
                </a:solidFill>
                <a:latin typeface="Helvetica Neue Regular" charset="0"/>
                <a:ea typeface="Helvetica Neue Regular" charset="0"/>
              </a:rPr>
              <a:t>browsing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 patient database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Tx/>
              <a:buChar char="•"/>
            </a:pPr>
            <a:r>
              <a:rPr kumimoji="1" lang="en-US" altLang="ja-JP" sz="20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 The examples have </a:t>
            </a:r>
            <a:r>
              <a:rPr kumimoji="1" lang="en-US" altLang="ja-JP" sz="2000" b="1" dirty="0" smtClean="0">
                <a:latin typeface="Helvetica Neue Regular" charset="0"/>
                <a:ea typeface="Helvetica Neue Regular" charset="0"/>
              </a:rPr>
              <a:t>“oblique” 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correlation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FFCC00"/>
              </a:buClr>
              <a:buFontTx/>
              <a:buChar char="•"/>
            </a:pPr>
            <a:r>
              <a:rPr kumimoji="1" lang="en-US" altLang="ja-JP" sz="20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 We can </a:t>
            </a:r>
            <a:r>
              <a:rPr kumimoji="1" lang="en-US" altLang="ja-JP" sz="2000" dirty="0" smtClean="0">
                <a:solidFill>
                  <a:srgbClr val="0033CC"/>
                </a:solidFill>
                <a:latin typeface="Helvetica Neue Regular" charset="0"/>
                <a:ea typeface="Helvetica Neue Regular" charset="0"/>
              </a:rPr>
              <a:t>“guess”</a:t>
            </a:r>
            <a:r>
              <a:rPr kumimoji="1" lang="en-US" altLang="ja-JP" sz="20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 the </a:t>
            </a:r>
            <a:r>
              <a:rPr kumimoji="1" lang="en-US" altLang="ja-JP" sz="2000" dirty="0" smtClean="0">
                <a:solidFill>
                  <a:srgbClr val="C00000"/>
                </a:solidFill>
                <a:latin typeface="Helvetica Neue Regular" charset="0"/>
                <a:ea typeface="Helvetica Neue Regular" charset="0"/>
              </a:rPr>
              <a:t>implied query</a:t>
            </a:r>
          </a:p>
        </p:txBody>
      </p:sp>
      <p:sp>
        <p:nvSpPr>
          <p:cNvPr id="308" name="Oval 61"/>
          <p:cNvSpPr>
            <a:spLocks noChangeArrowheads="1"/>
          </p:cNvSpPr>
          <p:nvPr/>
        </p:nvSpPr>
        <p:spPr bwMode="auto">
          <a:xfrm rot="19592665">
            <a:off x="4901184" y="1904643"/>
            <a:ext cx="3124200" cy="1447800"/>
          </a:xfrm>
          <a:prstGeom prst="ellips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sz="2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09" name="AutoShape 62"/>
          <p:cNvSpPr>
            <a:spLocks noChangeArrowheads="1"/>
          </p:cNvSpPr>
          <p:nvPr/>
        </p:nvSpPr>
        <p:spPr bwMode="auto">
          <a:xfrm>
            <a:off x="6425184" y="2666643"/>
            <a:ext cx="76200" cy="76200"/>
          </a:xfrm>
          <a:prstGeom prst="flowChartConnector">
            <a:avLst/>
          </a:prstGeom>
          <a:solidFill>
            <a:srgbClr val="C00000"/>
          </a:solidFill>
          <a:ln w="12700" cap="sq">
            <a:solidFill>
              <a:srgbClr val="C0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dirty="0" smtClean="0">
              <a:solidFill>
                <a:srgbClr val="C00000"/>
              </a:solidFill>
              <a:latin typeface="Helvetica Neue Regular" charset="0"/>
              <a:ea typeface="Helvetica Neue Regular" charset="0"/>
            </a:endParaRPr>
          </a:p>
        </p:txBody>
      </p:sp>
      <p:sp>
        <p:nvSpPr>
          <p:cNvPr id="310" name="Text Box 63"/>
          <p:cNvSpPr txBox="1">
            <a:spLocks noChangeArrowheads="1"/>
          </p:cNvSpPr>
          <p:nvPr/>
        </p:nvSpPr>
        <p:spPr bwMode="auto">
          <a:xfrm>
            <a:off x="6490272" y="2550756"/>
            <a:ext cx="3674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400" dirty="0" smtClean="0">
                <a:solidFill>
                  <a:srgbClr val="C00000"/>
                </a:solidFill>
                <a:latin typeface="Helvetica Neue Regular" charset="0"/>
                <a:ea typeface="Helvetica Neue Regular" charset="0"/>
              </a:rPr>
              <a:t>q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406256" y="1663146"/>
            <a:ext cx="3795661" cy="58439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defRPr/>
            </a:pPr>
            <a:r>
              <a:rPr kumimoji="1" lang="en-US" altLang="ja-JP" dirty="0">
                <a:solidFill>
                  <a:srgbClr val="000000"/>
                </a:solidFill>
                <a:latin typeface="Helvetica" charset="0"/>
                <a:ea typeface="Helvetica Neue Regular" charset="0"/>
              </a:rPr>
              <a:t>Searching </a:t>
            </a:r>
            <a:r>
              <a:rPr kumimoji="1" lang="en-US" altLang="ja-JP" dirty="0">
                <a:solidFill>
                  <a:srgbClr val="FF6600"/>
                </a:solidFill>
                <a:latin typeface="Helvetica" charset="0"/>
                <a:ea typeface="Helvetica Neue Regular" charset="0"/>
              </a:rPr>
              <a:t>“mildly </a:t>
            </a:r>
            <a:r>
              <a:rPr kumimoji="1" lang="en-US" altLang="ja-JP" dirty="0" err="1" smtClean="0">
                <a:solidFill>
                  <a:srgbClr val="FF6600"/>
                </a:solidFill>
                <a:latin typeface="Helvetica" charset="0"/>
                <a:ea typeface="Helvetica Neue Regular" charset="0"/>
              </a:rPr>
              <a:t>overweighted</a:t>
            </a:r>
            <a:r>
              <a:rPr kumimoji="1" lang="en-US" altLang="ja-JP" dirty="0" smtClean="0">
                <a:solidFill>
                  <a:srgbClr val="FF6600"/>
                </a:solidFill>
                <a:latin typeface="Helvetica" charset="0"/>
                <a:ea typeface="Helvetica Neue Regular" charset="0"/>
              </a:rPr>
              <a:t>”</a:t>
            </a:r>
            <a:r>
              <a:rPr kumimoji="1" lang="en-US" altLang="ja-JP" dirty="0" smtClean="0">
                <a:solidFill>
                  <a:srgbClr val="000000"/>
                </a:solidFill>
                <a:latin typeface="Helvetica" charset="0"/>
                <a:ea typeface="Helvetica Neue Regular" charset="0"/>
              </a:rPr>
              <a:t> patients</a:t>
            </a:r>
            <a:endParaRPr kumimoji="1" lang="en-US" altLang="ja-JP" dirty="0">
              <a:solidFill>
                <a:srgbClr val="000000"/>
              </a:solidFill>
              <a:latin typeface="Helvetica" charset="0"/>
              <a:ea typeface="Helvetica Neue Regular" charset="0"/>
            </a:endParaRPr>
          </a:p>
        </p:txBody>
      </p:sp>
      <p:sp>
        <p:nvSpPr>
          <p:cNvPr id="312" name="Rounded Rectangle 311"/>
          <p:cNvSpPr/>
          <p:nvPr/>
        </p:nvSpPr>
        <p:spPr>
          <a:xfrm>
            <a:off x="629920" y="834541"/>
            <a:ext cx="7863839" cy="36029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Main idea:</a:t>
            </a:r>
            <a:r>
              <a:rPr lang="en-US" dirty="0" smtClean="0">
                <a:latin typeface="Helvetica Neue Regular" charset="0"/>
              </a:rPr>
              <a:t> learn an </a:t>
            </a:r>
            <a:r>
              <a:rPr lang="en-US" dirty="0" smtClean="0">
                <a:solidFill>
                  <a:srgbClr val="FFC000"/>
                </a:solidFill>
                <a:latin typeface="Helvetica Neue Regular" charset="0"/>
              </a:rPr>
              <a:t>implicit</a:t>
            </a:r>
            <a:r>
              <a:rPr lang="en-US" dirty="0" smtClean="0">
                <a:latin typeface="Helvetica Neue Regular" charset="0"/>
              </a:rPr>
              <a:t> query from user examples and optional scores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an ellipsoid distance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ja-JP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Ishikawa</a:t>
            </a:r>
            <a:r>
              <a:rPr lang="en-US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ja-JP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1999</a:t>
            </a:r>
            <a:r>
              <a:rPr lang="en-US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]</a:t>
            </a:r>
            <a:endParaRPr lang="en-US" sz="16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131530" y="1003320"/>
                <a:ext cx="33372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𝐷</m:t>
                    </m:r>
                    <m:d>
                      <m:d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dPr>
                      <m:e>
                        <m:r>
                          <a:rPr lang="en-US" sz="20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𝑥</m:t>
                        </m:r>
                        <m:r>
                          <a:rPr lang="en-US" sz="20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,</m:t>
                        </m:r>
                        <m:r>
                          <a:rPr lang="en-US" sz="20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𝑞</m:t>
                        </m:r>
                      </m:e>
                    </m:d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</m:ctrlPr>
                          </m:dPr>
                          <m:e>
                            <m:r>
                              <a:rPr lang="en-US" sz="200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𝑥</m:t>
                            </m:r>
                            <m:r>
                              <a:rPr lang="en-US" sz="200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−</m:t>
                            </m:r>
                            <m:r>
                              <a:rPr lang="en-US" sz="200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𝑞</m:t>
                            </m:r>
                          </m:e>
                        </m:d>
                      </m:e>
                      <m:sup>
                        <m:r>
                          <a:rPr lang="en-US" sz="20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⊤</m:t>
                        </m:r>
                      </m:sup>
                    </m:sSup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𝑀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(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𝑥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−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𝑞</m:t>
                    </m:r>
                    <m:r>
                      <a:rPr lang="en-US" sz="20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30" y="1003320"/>
                <a:ext cx="3337260" cy="400110"/>
              </a:xfrm>
              <a:prstGeom prst="rect">
                <a:avLst/>
              </a:prstGeom>
              <a:blipFill rotWithShape="0">
                <a:blip r:embed="rId2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ular Callout 8"/>
          <p:cNvSpPr/>
          <p:nvPr/>
        </p:nvSpPr>
        <p:spPr>
          <a:xfrm>
            <a:off x="3678693" y="1546436"/>
            <a:ext cx="1757487" cy="336630"/>
          </a:xfrm>
          <a:prstGeom prst="wedgeRoundRectCallout">
            <a:avLst>
              <a:gd name="adj1" fmla="val 24786"/>
              <a:gd name="adj2" fmla="val -102616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Implicit query 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961400" y="569138"/>
            <a:ext cx="2557000" cy="404253"/>
          </a:xfrm>
          <a:prstGeom prst="wedgeRoundRectCallout">
            <a:avLst>
              <a:gd name="adj1" fmla="val -29877"/>
              <a:gd name="adj2" fmla="val 86496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Weighted distance matrix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1001102" y="714415"/>
            <a:ext cx="9669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Euclidean</a:t>
            </a: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1071792" y="2057400"/>
            <a:ext cx="857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weighted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Euclidean</a:t>
            </a:r>
          </a:p>
        </p:txBody>
      </p:sp>
      <p:sp>
        <p:nvSpPr>
          <p:cNvPr id="75" name="Text Box 13"/>
          <p:cNvSpPr txBox="1">
            <a:spLocks noChangeArrowheads="1"/>
          </p:cNvSpPr>
          <p:nvPr/>
        </p:nvSpPr>
        <p:spPr bwMode="auto">
          <a:xfrm>
            <a:off x="870016" y="3251354"/>
            <a:ext cx="15744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0033CC"/>
                </a:solidFill>
                <a:latin typeface="Helvetica Neue Regular" charset="0"/>
                <a:ea typeface="Helvetica Neue Regular" charset="0"/>
              </a:rPr>
              <a:t>generalized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dirty="0" smtClean="0">
                <a:solidFill>
                  <a:srgbClr val="0033CC"/>
                </a:solidFill>
                <a:latin typeface="Helvetica Neue Regular" charset="0"/>
                <a:ea typeface="Helvetica Neue Regular" charset="0"/>
              </a:rPr>
              <a:t>ellipsoid distance</a:t>
            </a:r>
            <a:endParaRPr kumimoji="1" lang="en-US" altLang="ja-JP" sz="1400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870016" y="860406"/>
            <a:ext cx="1115629" cy="1022660"/>
            <a:chOff x="946216" y="2052577"/>
            <a:chExt cx="1828800" cy="1676400"/>
          </a:xfrm>
        </p:grpSpPr>
        <p:sp>
          <p:nvSpPr>
            <p:cNvPr id="65" name="Line 3"/>
            <p:cNvSpPr>
              <a:spLocks noChangeShapeType="1"/>
            </p:cNvSpPr>
            <p:nvPr/>
          </p:nvSpPr>
          <p:spPr bwMode="auto">
            <a:xfrm flipV="1">
              <a:off x="946216" y="2052577"/>
              <a:ext cx="0" cy="167640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66" name="Line 4"/>
            <p:cNvSpPr>
              <a:spLocks noChangeShapeType="1"/>
            </p:cNvSpPr>
            <p:nvPr/>
          </p:nvSpPr>
          <p:spPr bwMode="auto">
            <a:xfrm>
              <a:off x="946216" y="3728977"/>
              <a:ext cx="182880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67" name="Oval 5"/>
            <p:cNvSpPr>
              <a:spLocks noChangeArrowheads="1"/>
            </p:cNvSpPr>
            <p:nvPr/>
          </p:nvSpPr>
          <p:spPr bwMode="auto">
            <a:xfrm>
              <a:off x="1251016" y="2433577"/>
              <a:ext cx="1066800" cy="9906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sq">
              <a:solidFill>
                <a:srgbClr val="00CC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6" name="AutoShape 14"/>
            <p:cNvSpPr>
              <a:spLocks noChangeArrowheads="1"/>
            </p:cNvSpPr>
            <p:nvPr/>
          </p:nvSpPr>
          <p:spPr bwMode="auto">
            <a:xfrm>
              <a:off x="1708216" y="2890777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9" name="Text Box 17"/>
            <p:cNvSpPr txBox="1">
              <a:spLocks noChangeArrowheads="1"/>
            </p:cNvSpPr>
            <p:nvPr/>
          </p:nvSpPr>
          <p:spPr bwMode="auto">
            <a:xfrm>
              <a:off x="1784416" y="2433577"/>
              <a:ext cx="602275" cy="756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dirty="0" smtClean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70016" y="3542130"/>
            <a:ext cx="1115629" cy="1022660"/>
            <a:chOff x="6244983" y="2057400"/>
            <a:chExt cx="1828800" cy="1676400"/>
          </a:xfrm>
        </p:grpSpPr>
        <p:sp>
          <p:nvSpPr>
            <p:cNvPr id="73" name="Line 11"/>
            <p:cNvSpPr>
              <a:spLocks noChangeShapeType="1"/>
            </p:cNvSpPr>
            <p:nvPr/>
          </p:nvSpPr>
          <p:spPr bwMode="auto">
            <a:xfrm>
              <a:off x="6244983" y="3733800"/>
              <a:ext cx="182880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4" name="Oval 12"/>
            <p:cNvSpPr>
              <a:spLocks noChangeArrowheads="1"/>
            </p:cNvSpPr>
            <p:nvPr/>
          </p:nvSpPr>
          <p:spPr bwMode="auto">
            <a:xfrm rot="20129350">
              <a:off x="6481521" y="2630488"/>
              <a:ext cx="1360487" cy="644525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8" name="AutoShape 16"/>
            <p:cNvSpPr>
              <a:spLocks noChangeArrowheads="1"/>
            </p:cNvSpPr>
            <p:nvPr/>
          </p:nvSpPr>
          <p:spPr bwMode="auto">
            <a:xfrm>
              <a:off x="7083183" y="2971800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80" name="Text Box 18"/>
            <p:cNvSpPr txBox="1">
              <a:spLocks noChangeArrowheads="1"/>
            </p:cNvSpPr>
            <p:nvPr/>
          </p:nvSpPr>
          <p:spPr bwMode="auto">
            <a:xfrm>
              <a:off x="7159382" y="2590800"/>
              <a:ext cx="602275" cy="756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dirty="0" smtClean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</a:p>
          </p:txBody>
        </p:sp>
        <p:sp>
          <p:nvSpPr>
            <p:cNvPr id="81" name="Line 19"/>
            <p:cNvSpPr>
              <a:spLocks noChangeShapeType="1"/>
            </p:cNvSpPr>
            <p:nvPr/>
          </p:nvSpPr>
          <p:spPr bwMode="auto">
            <a:xfrm flipV="1">
              <a:off x="6244983" y="2057400"/>
              <a:ext cx="0" cy="167640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63175" y="2133298"/>
            <a:ext cx="1054782" cy="966883"/>
            <a:chOff x="3595599" y="2052577"/>
            <a:chExt cx="1828800" cy="1676400"/>
          </a:xfrm>
        </p:grpSpPr>
        <p:sp>
          <p:nvSpPr>
            <p:cNvPr id="69" name="Line 7"/>
            <p:cNvSpPr>
              <a:spLocks noChangeShapeType="1"/>
            </p:cNvSpPr>
            <p:nvPr/>
          </p:nvSpPr>
          <p:spPr bwMode="auto">
            <a:xfrm flipV="1">
              <a:off x="3595599" y="2052577"/>
              <a:ext cx="0" cy="167640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0" name="Line 8"/>
            <p:cNvSpPr>
              <a:spLocks noChangeShapeType="1"/>
            </p:cNvSpPr>
            <p:nvPr/>
          </p:nvSpPr>
          <p:spPr bwMode="auto">
            <a:xfrm>
              <a:off x="3595599" y="3728977"/>
              <a:ext cx="1828800" cy="0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1" name="Oval 9"/>
            <p:cNvSpPr>
              <a:spLocks noChangeArrowheads="1"/>
            </p:cNvSpPr>
            <p:nvPr/>
          </p:nvSpPr>
          <p:spPr bwMode="auto">
            <a:xfrm>
              <a:off x="3824199" y="2662177"/>
              <a:ext cx="1295400" cy="609600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 w="12700" cap="sq">
              <a:solidFill>
                <a:srgbClr val="0033CC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77" name="AutoShape 15"/>
            <p:cNvSpPr>
              <a:spLocks noChangeArrowheads="1"/>
            </p:cNvSpPr>
            <p:nvPr/>
          </p:nvSpPr>
          <p:spPr bwMode="auto">
            <a:xfrm>
              <a:off x="4433799" y="2966977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40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82" name="Text Box 20"/>
            <p:cNvSpPr txBox="1">
              <a:spLocks noChangeArrowheads="1"/>
            </p:cNvSpPr>
            <p:nvPr/>
          </p:nvSpPr>
          <p:spPr bwMode="auto">
            <a:xfrm>
              <a:off x="4509999" y="2585978"/>
              <a:ext cx="637019" cy="800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2400" dirty="0" smtClean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>
                <a:off x="3131530" y="1912994"/>
                <a:ext cx="3693703" cy="843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𝐷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𝑥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,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𝑞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𝑗</m:t>
                          </m:r>
                        </m:sub>
                        <m: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naryPr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𝑗𝑘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530" y="1912994"/>
                <a:ext cx="3693703" cy="84369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ounded Rectangle 87"/>
          <p:cNvSpPr/>
          <p:nvPr/>
        </p:nvSpPr>
        <p:spPr>
          <a:xfrm>
            <a:off x="2907723" y="2718422"/>
            <a:ext cx="5835850" cy="83697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Learn the query minimizing the penalty</a:t>
            </a:r>
            <a:r>
              <a:rPr lang="en-US" dirty="0">
                <a:latin typeface="Helvetica Neue Regular" charset="0"/>
              </a:rPr>
              <a:t> </a:t>
            </a:r>
            <a:r>
              <a:rPr lang="en-US" dirty="0" smtClean="0">
                <a:latin typeface="Helvetica Neue Regular" charset="0"/>
              </a:rPr>
              <a:t>= weighted sum of distances between query point and sample vectors </a:t>
            </a:r>
            <a:endParaRPr lang="en-US" dirty="0">
              <a:latin typeface="Helvetica Neue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3844814" y="3644304"/>
                <a:ext cx="3216393" cy="987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𝑚𝑖𝑛𝑖𝑚𝑖𝑧𝑒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naryPr>
                        <m: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smtClean="0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cs typeface="Helvetica Neue Regular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−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⊤</m:t>
                              </m:r>
                            </m:sup>
                          </m:sSup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𝑀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sSub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−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𝑞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𝑠𝑢𝑏𝑗𝑒𝑐𝑡</m:t>
                    </m:r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 </m:t>
                    </m:r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𝑡𝑜</m:t>
                    </m:r>
                    <m:func>
                      <m:func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funcPr>
                      <m:fName>
                        <m: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    </m:t>
                        </m:r>
                        <m:r>
                          <m:rPr>
                            <m:sty m:val="p"/>
                          </m:rPr>
                          <a:rPr lang="en-US" sz="160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sz="1600" i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</m:ctrlPr>
                          </m:dPr>
                          <m:e>
                            <m:r>
                              <a:rPr lang="en-US" sz="160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𝑀</m:t>
                            </m:r>
                          </m:e>
                        </m:d>
                      </m:e>
                    </m:func>
                    <m:r>
                      <a:rPr lang="en-US" sz="1600" smtClean="0">
                        <a:solidFill>
                          <a:srgbClr val="000000"/>
                        </a:solidFill>
                        <a:latin typeface="Cambria Math" charset="0"/>
                        <a:cs typeface="Helvetica Neue Regular" charset="0"/>
                      </a:rPr>
                      <m:t>=1</m:t>
                    </m:r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814" y="3644304"/>
                <a:ext cx="3216393" cy="987322"/>
              </a:xfrm>
              <a:prstGeom prst="rect">
                <a:avLst/>
              </a:prstGeom>
              <a:blipFill rotWithShape="0">
                <a:blip r:embed="rId4"/>
                <a:stretch>
                  <a:fillRect l="-190" b="-3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855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the distance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[</a:t>
            </a:r>
            <a:r>
              <a:rPr lang="ja-JP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Ishikawa</a:t>
            </a:r>
            <a:r>
              <a:rPr lang="en-US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ja-JP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1999</a:t>
            </a:r>
            <a:r>
              <a:rPr lang="en-US" altLang="ja-JP" sz="16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]</a:t>
            </a:r>
            <a:endParaRPr lang="en-US" sz="1600" dirty="0">
              <a:solidFill>
                <a:srgbClr val="285096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105" name="Rectangle 3"/>
          <p:cNvSpPr txBox="1">
            <a:spLocks noChangeArrowheads="1"/>
          </p:cNvSpPr>
          <p:nvPr/>
        </p:nvSpPr>
        <p:spPr bwMode="auto">
          <a:xfrm>
            <a:off x="342900" y="863967"/>
            <a:ext cx="8458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charset="2"/>
              <a:buChar char="z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charset="2"/>
              <a:buChar char="y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Monotype Sorts" charset="2"/>
              <a:buChar char="x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Tx/>
              <a:buFont typeface="Monotype Sorts" charset="2"/>
              <a:buChar char="z"/>
              <a:tabLst/>
              <a:defRPr/>
            </a:pPr>
            <a:r>
              <a:rPr kumimoji="1" lang="en-US" altLang="ja-JP" sz="2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  <a:cs typeface=""/>
              </a:rPr>
              <a:t>Query point is moved towards </a:t>
            </a:r>
            <a:r>
              <a:rPr kumimoji="1" lang="en-US" altLang="ja-JP" sz="240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  <a:cs typeface=""/>
              </a:rPr>
              <a:t>“good”</a:t>
            </a:r>
            <a:r>
              <a:rPr kumimoji="1" lang="en-US" altLang="ja-JP" sz="2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  <a:cs typeface=""/>
              </a:rPr>
              <a:t> examples — </a:t>
            </a:r>
            <a:r>
              <a:rPr kumimoji="1" lang="en-US" altLang="ja-JP" sz="240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Helvetica Neue Regular" charset="0"/>
                <a:ea typeface="Helvetica Neue Regular" charset="0"/>
                <a:cs typeface=""/>
              </a:rPr>
              <a:t>Rocchio</a:t>
            </a:r>
            <a:r>
              <a:rPr kumimoji="1" lang="en-US" altLang="ja-JP" sz="240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Helvetica Neue Regular" charset="0"/>
                <a:ea typeface="Helvetica Neue Regular" charset="0"/>
                <a:cs typeface=""/>
              </a:rPr>
              <a:t> formula </a:t>
            </a:r>
            <a:r>
              <a:rPr kumimoji="1" lang="en-US" altLang="ja-JP" sz="24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  <a:cs typeface=""/>
              </a:rPr>
              <a:t>in IR </a:t>
            </a:r>
            <a:endParaRPr kumimoji="1" lang="ja-JP" altLang="ja-JP" sz="240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Regular" charset="0"/>
              <a:ea typeface="Helvetica Neue Regular" charset="0"/>
              <a:cs typeface=""/>
            </a:endParaRPr>
          </a:p>
        </p:txBody>
      </p:sp>
      <p:sp>
        <p:nvSpPr>
          <p:cNvPr id="149" name="Text Box 54"/>
          <p:cNvSpPr txBox="1">
            <a:spLocks noChangeArrowheads="1"/>
          </p:cNvSpPr>
          <p:nvPr/>
        </p:nvSpPr>
        <p:spPr bwMode="auto">
          <a:xfrm>
            <a:off x="3919683" y="1885316"/>
            <a:ext cx="38100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Q</a:t>
            </a:r>
            <a:r>
              <a:rPr kumimoji="1" lang="en-US" altLang="ja-JP" baseline="-250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0</a:t>
            </a:r>
            <a:r>
              <a: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: query point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    : retrieved data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    : relevance judgments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Q</a:t>
            </a:r>
            <a:r>
              <a:rPr kumimoji="1" lang="en-US" altLang="ja-JP" baseline="-25000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1</a:t>
            </a:r>
            <a:r>
              <a: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rPr>
              <a:t>: new query point</a:t>
            </a:r>
          </a:p>
        </p:txBody>
      </p:sp>
      <p:sp>
        <p:nvSpPr>
          <p:cNvPr id="150" name="Oval 55"/>
          <p:cNvSpPr>
            <a:spLocks noChangeArrowheads="1"/>
          </p:cNvSpPr>
          <p:nvPr/>
        </p:nvSpPr>
        <p:spPr bwMode="auto">
          <a:xfrm>
            <a:off x="4027437" y="2476523"/>
            <a:ext cx="76200" cy="76200"/>
          </a:xfrm>
          <a:prstGeom prst="ellipse">
            <a:avLst/>
          </a:prstGeom>
          <a:solidFill>
            <a:srgbClr val="0033CC"/>
          </a:solidFill>
          <a:ln w="9525">
            <a:solidFill>
              <a:srgbClr val="0033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1" lang="en-US" dirty="0" smtClean="0">
              <a:solidFill>
                <a:srgbClr val="000000"/>
              </a:solidFill>
              <a:latin typeface="Helvetica Neue Regular" charset="0"/>
              <a:ea typeface="Helvetica Neue Regular" charset="0"/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3951237" y="2839382"/>
            <a:ext cx="228600" cy="152400"/>
            <a:chOff x="4838700" y="3442504"/>
            <a:chExt cx="228600" cy="152400"/>
          </a:xfrm>
        </p:grpSpPr>
        <p:sp>
          <p:nvSpPr>
            <p:cNvPr id="151" name="Line 56"/>
            <p:cNvSpPr>
              <a:spLocks noChangeShapeType="1"/>
            </p:cNvSpPr>
            <p:nvPr/>
          </p:nvSpPr>
          <p:spPr bwMode="auto">
            <a:xfrm>
              <a:off x="4838700" y="35187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52" name="Line 57"/>
            <p:cNvSpPr>
              <a:spLocks noChangeShapeType="1"/>
            </p:cNvSpPr>
            <p:nvPr/>
          </p:nvSpPr>
          <p:spPr bwMode="auto">
            <a:xfrm flipV="1">
              <a:off x="4914900" y="34425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753801" y="1932008"/>
            <a:ext cx="2926948" cy="2508813"/>
            <a:chOff x="800100" y="2070904"/>
            <a:chExt cx="3733800" cy="3200400"/>
          </a:xfrm>
        </p:grpSpPr>
        <p:sp>
          <p:nvSpPr>
            <p:cNvPr id="106" name="AutoShape 4"/>
            <p:cNvSpPr>
              <a:spLocks noChangeArrowheads="1"/>
            </p:cNvSpPr>
            <p:nvPr/>
          </p:nvSpPr>
          <p:spPr bwMode="auto">
            <a:xfrm>
              <a:off x="3238500" y="3137704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07" name="Text Box 5"/>
            <p:cNvSpPr txBox="1">
              <a:spLocks noChangeArrowheads="1"/>
            </p:cNvSpPr>
            <p:nvPr/>
          </p:nvSpPr>
          <p:spPr bwMode="auto">
            <a:xfrm>
              <a:off x="2857500" y="2756704"/>
              <a:ext cx="566844" cy="47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dirty="0" smtClean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  <a:r>
                <a:rPr kumimoji="1" lang="en-US" altLang="ja-JP" baseline="-25000" dirty="0" smtClean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1</a:t>
              </a:r>
              <a:endPara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08" name="Oval 7"/>
            <p:cNvSpPr>
              <a:spLocks noChangeArrowheads="1"/>
            </p:cNvSpPr>
            <p:nvPr/>
          </p:nvSpPr>
          <p:spPr bwMode="auto">
            <a:xfrm>
              <a:off x="2171700" y="3594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09" name="Oval 8"/>
            <p:cNvSpPr>
              <a:spLocks noChangeArrowheads="1"/>
            </p:cNvSpPr>
            <p:nvPr/>
          </p:nvSpPr>
          <p:spPr bwMode="auto">
            <a:xfrm>
              <a:off x="2781300" y="3747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0" name="Oval 9"/>
            <p:cNvSpPr>
              <a:spLocks noChangeArrowheads="1"/>
            </p:cNvSpPr>
            <p:nvPr/>
          </p:nvSpPr>
          <p:spPr bwMode="auto">
            <a:xfrm>
              <a:off x="1638300" y="40521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1" name="Oval 10"/>
            <p:cNvSpPr>
              <a:spLocks noChangeArrowheads="1"/>
            </p:cNvSpPr>
            <p:nvPr/>
          </p:nvSpPr>
          <p:spPr bwMode="auto">
            <a:xfrm>
              <a:off x="1943100" y="4585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2" name="Oval 11"/>
            <p:cNvSpPr>
              <a:spLocks noChangeArrowheads="1"/>
            </p:cNvSpPr>
            <p:nvPr/>
          </p:nvSpPr>
          <p:spPr bwMode="auto">
            <a:xfrm>
              <a:off x="2552700" y="4280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3" name="Oval 12"/>
            <p:cNvSpPr>
              <a:spLocks noChangeArrowheads="1"/>
            </p:cNvSpPr>
            <p:nvPr/>
          </p:nvSpPr>
          <p:spPr bwMode="auto">
            <a:xfrm>
              <a:off x="2552700" y="48141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4" name="Oval 13"/>
            <p:cNvSpPr>
              <a:spLocks noChangeArrowheads="1"/>
            </p:cNvSpPr>
            <p:nvPr/>
          </p:nvSpPr>
          <p:spPr bwMode="auto">
            <a:xfrm>
              <a:off x="2705100" y="3061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5" name="Oval 14"/>
            <p:cNvSpPr>
              <a:spLocks noChangeArrowheads="1"/>
            </p:cNvSpPr>
            <p:nvPr/>
          </p:nvSpPr>
          <p:spPr bwMode="auto">
            <a:xfrm>
              <a:off x="1943100" y="3213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6" name="Oval 15"/>
            <p:cNvSpPr>
              <a:spLocks noChangeArrowheads="1"/>
            </p:cNvSpPr>
            <p:nvPr/>
          </p:nvSpPr>
          <p:spPr bwMode="auto">
            <a:xfrm>
              <a:off x="2019300" y="3899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7" name="Oval 16"/>
            <p:cNvSpPr>
              <a:spLocks noChangeArrowheads="1"/>
            </p:cNvSpPr>
            <p:nvPr/>
          </p:nvSpPr>
          <p:spPr bwMode="auto">
            <a:xfrm>
              <a:off x="3314700" y="40521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8" name="Oval 17"/>
            <p:cNvSpPr>
              <a:spLocks noChangeArrowheads="1"/>
            </p:cNvSpPr>
            <p:nvPr/>
          </p:nvSpPr>
          <p:spPr bwMode="auto">
            <a:xfrm>
              <a:off x="1333500" y="3823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19" name="Oval 18"/>
            <p:cNvSpPr>
              <a:spLocks noChangeArrowheads="1"/>
            </p:cNvSpPr>
            <p:nvPr/>
          </p:nvSpPr>
          <p:spPr bwMode="auto">
            <a:xfrm>
              <a:off x="3009900" y="4890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0" name="Oval 19"/>
            <p:cNvSpPr>
              <a:spLocks noChangeArrowheads="1"/>
            </p:cNvSpPr>
            <p:nvPr/>
          </p:nvSpPr>
          <p:spPr bwMode="auto">
            <a:xfrm>
              <a:off x="3162300" y="3366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1" name="Oval 20"/>
            <p:cNvSpPr>
              <a:spLocks noChangeArrowheads="1"/>
            </p:cNvSpPr>
            <p:nvPr/>
          </p:nvSpPr>
          <p:spPr bwMode="auto">
            <a:xfrm>
              <a:off x="1409700" y="4661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2" name="Oval 21"/>
            <p:cNvSpPr>
              <a:spLocks noChangeArrowheads="1"/>
            </p:cNvSpPr>
            <p:nvPr/>
          </p:nvSpPr>
          <p:spPr bwMode="auto">
            <a:xfrm>
              <a:off x="3390900" y="4661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3" name="Oval 22"/>
            <p:cNvSpPr>
              <a:spLocks noChangeArrowheads="1"/>
            </p:cNvSpPr>
            <p:nvPr/>
          </p:nvSpPr>
          <p:spPr bwMode="auto">
            <a:xfrm>
              <a:off x="3695700" y="3594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4" name="Oval 23"/>
            <p:cNvSpPr>
              <a:spLocks noChangeArrowheads="1"/>
            </p:cNvSpPr>
            <p:nvPr/>
          </p:nvSpPr>
          <p:spPr bwMode="auto">
            <a:xfrm>
              <a:off x="1790700" y="50427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5" name="Oval 24"/>
            <p:cNvSpPr>
              <a:spLocks noChangeArrowheads="1"/>
            </p:cNvSpPr>
            <p:nvPr/>
          </p:nvSpPr>
          <p:spPr bwMode="auto">
            <a:xfrm>
              <a:off x="1028700" y="4204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6" name="Oval 25"/>
            <p:cNvSpPr>
              <a:spLocks noChangeArrowheads="1"/>
            </p:cNvSpPr>
            <p:nvPr/>
          </p:nvSpPr>
          <p:spPr bwMode="auto">
            <a:xfrm>
              <a:off x="2552700" y="2604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7" name="Oval 26"/>
            <p:cNvSpPr>
              <a:spLocks noChangeArrowheads="1"/>
            </p:cNvSpPr>
            <p:nvPr/>
          </p:nvSpPr>
          <p:spPr bwMode="auto">
            <a:xfrm>
              <a:off x="1409700" y="3213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8" name="Oval 27"/>
            <p:cNvSpPr>
              <a:spLocks noChangeArrowheads="1"/>
            </p:cNvSpPr>
            <p:nvPr/>
          </p:nvSpPr>
          <p:spPr bwMode="auto">
            <a:xfrm>
              <a:off x="3848100" y="41283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29" name="Oval 28"/>
            <p:cNvSpPr>
              <a:spLocks noChangeArrowheads="1"/>
            </p:cNvSpPr>
            <p:nvPr/>
          </p:nvSpPr>
          <p:spPr bwMode="auto">
            <a:xfrm>
              <a:off x="3162300" y="28329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0" name="Oval 29"/>
            <p:cNvSpPr>
              <a:spLocks noChangeArrowheads="1"/>
            </p:cNvSpPr>
            <p:nvPr/>
          </p:nvSpPr>
          <p:spPr bwMode="auto">
            <a:xfrm>
              <a:off x="1638300" y="29091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1" name="Oval 30"/>
            <p:cNvSpPr>
              <a:spLocks noChangeArrowheads="1"/>
            </p:cNvSpPr>
            <p:nvPr/>
          </p:nvSpPr>
          <p:spPr bwMode="auto">
            <a:xfrm>
              <a:off x="3848100" y="4966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2" name="Oval 31"/>
            <p:cNvSpPr>
              <a:spLocks noChangeArrowheads="1"/>
            </p:cNvSpPr>
            <p:nvPr/>
          </p:nvSpPr>
          <p:spPr bwMode="auto">
            <a:xfrm>
              <a:off x="3771900" y="3061504"/>
              <a:ext cx="76200" cy="76200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3" name="Line 32"/>
            <p:cNvSpPr>
              <a:spLocks noChangeShapeType="1"/>
            </p:cNvSpPr>
            <p:nvPr/>
          </p:nvSpPr>
          <p:spPr bwMode="auto">
            <a:xfrm>
              <a:off x="2705100" y="29853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4" name="Line 33"/>
            <p:cNvSpPr>
              <a:spLocks noChangeShapeType="1"/>
            </p:cNvSpPr>
            <p:nvPr/>
          </p:nvSpPr>
          <p:spPr bwMode="auto">
            <a:xfrm flipV="1">
              <a:off x="2781300" y="29091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5" name="Line 34"/>
            <p:cNvSpPr>
              <a:spLocks noChangeShapeType="1"/>
            </p:cNvSpPr>
            <p:nvPr/>
          </p:nvSpPr>
          <p:spPr bwMode="auto">
            <a:xfrm>
              <a:off x="3162300" y="27567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6" name="Line 35"/>
            <p:cNvSpPr>
              <a:spLocks noChangeShapeType="1"/>
            </p:cNvSpPr>
            <p:nvPr/>
          </p:nvSpPr>
          <p:spPr bwMode="auto">
            <a:xfrm flipV="1">
              <a:off x="3238500" y="26805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7" name="Line 36"/>
            <p:cNvSpPr>
              <a:spLocks noChangeShapeType="1"/>
            </p:cNvSpPr>
            <p:nvPr/>
          </p:nvSpPr>
          <p:spPr bwMode="auto">
            <a:xfrm>
              <a:off x="3771900" y="29853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8" name="Line 37"/>
            <p:cNvSpPr>
              <a:spLocks noChangeShapeType="1"/>
            </p:cNvSpPr>
            <p:nvPr/>
          </p:nvSpPr>
          <p:spPr bwMode="auto">
            <a:xfrm flipV="1">
              <a:off x="3848100" y="29091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39" name="Line 38"/>
            <p:cNvSpPr>
              <a:spLocks noChangeShapeType="1"/>
            </p:cNvSpPr>
            <p:nvPr/>
          </p:nvSpPr>
          <p:spPr bwMode="auto">
            <a:xfrm>
              <a:off x="3695700" y="35187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0" name="Line 39"/>
            <p:cNvSpPr>
              <a:spLocks noChangeShapeType="1"/>
            </p:cNvSpPr>
            <p:nvPr/>
          </p:nvSpPr>
          <p:spPr bwMode="auto">
            <a:xfrm flipV="1">
              <a:off x="3771900" y="34425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1" name="Line 40"/>
            <p:cNvSpPr>
              <a:spLocks noChangeShapeType="1"/>
            </p:cNvSpPr>
            <p:nvPr/>
          </p:nvSpPr>
          <p:spPr bwMode="auto">
            <a:xfrm>
              <a:off x="3162300" y="32901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2" name="Line 41"/>
            <p:cNvSpPr>
              <a:spLocks noChangeShapeType="1"/>
            </p:cNvSpPr>
            <p:nvPr/>
          </p:nvSpPr>
          <p:spPr bwMode="auto">
            <a:xfrm flipV="1">
              <a:off x="3238500" y="32139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3" name="Line 42"/>
            <p:cNvSpPr>
              <a:spLocks noChangeShapeType="1"/>
            </p:cNvSpPr>
            <p:nvPr/>
          </p:nvSpPr>
          <p:spPr bwMode="auto">
            <a:xfrm>
              <a:off x="2781300" y="3671104"/>
              <a:ext cx="76200" cy="762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4" name="Line 43"/>
            <p:cNvSpPr>
              <a:spLocks noChangeShapeType="1"/>
            </p:cNvSpPr>
            <p:nvPr/>
          </p:nvSpPr>
          <p:spPr bwMode="auto">
            <a:xfrm flipV="1">
              <a:off x="2857500" y="3594904"/>
              <a:ext cx="152400" cy="152400"/>
            </a:xfrm>
            <a:prstGeom prst="line">
              <a:avLst/>
            </a:prstGeom>
            <a:noFill/>
            <a:ln w="19050" cap="sq">
              <a:solidFill>
                <a:srgbClr val="FF66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5" name="Oval 44"/>
            <p:cNvSpPr>
              <a:spLocks noChangeArrowheads="1"/>
            </p:cNvSpPr>
            <p:nvPr/>
          </p:nvSpPr>
          <p:spPr bwMode="auto">
            <a:xfrm>
              <a:off x="2400300" y="2299504"/>
              <a:ext cx="1752600" cy="1752600"/>
            </a:xfrm>
            <a:prstGeom prst="ellips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6" name="Oval 45"/>
            <p:cNvSpPr>
              <a:spLocks noChangeArrowheads="1"/>
            </p:cNvSpPr>
            <p:nvPr/>
          </p:nvSpPr>
          <p:spPr bwMode="auto">
            <a:xfrm>
              <a:off x="2781300" y="2680504"/>
              <a:ext cx="990600" cy="990600"/>
            </a:xfrm>
            <a:prstGeom prst="ellipse">
              <a:avLst/>
            </a:prstGeom>
            <a:noFill/>
            <a:ln w="9525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7" name="Line 48"/>
            <p:cNvSpPr>
              <a:spLocks noChangeShapeType="1"/>
            </p:cNvSpPr>
            <p:nvPr/>
          </p:nvSpPr>
          <p:spPr bwMode="auto">
            <a:xfrm flipV="1">
              <a:off x="2400300" y="3213904"/>
              <a:ext cx="838200" cy="914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48" name="Rectangle 49"/>
            <p:cNvSpPr>
              <a:spLocks noChangeArrowheads="1"/>
            </p:cNvSpPr>
            <p:nvPr/>
          </p:nvSpPr>
          <p:spPr bwMode="auto">
            <a:xfrm>
              <a:off x="800100" y="2070904"/>
              <a:ext cx="3733800" cy="3200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53" name="AutoShape 58"/>
            <p:cNvSpPr>
              <a:spLocks noChangeArrowheads="1"/>
            </p:cNvSpPr>
            <p:nvPr/>
          </p:nvSpPr>
          <p:spPr bwMode="auto">
            <a:xfrm>
              <a:off x="2324100" y="4128304"/>
              <a:ext cx="76200" cy="76200"/>
            </a:xfrm>
            <a:prstGeom prst="flowChartConnector">
              <a:avLst/>
            </a:prstGeom>
            <a:solidFill>
              <a:srgbClr val="000000"/>
            </a:solidFill>
            <a:ln w="12700" cap="sq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Regular" charset="0"/>
                <a:ea typeface="Helvetica Neue Regular" charset="0"/>
              </a:endParaRPr>
            </a:p>
          </p:txBody>
        </p:sp>
        <p:sp>
          <p:nvSpPr>
            <p:cNvPr id="154" name="Text Box 59"/>
            <p:cNvSpPr txBox="1">
              <a:spLocks noChangeArrowheads="1"/>
            </p:cNvSpPr>
            <p:nvPr/>
          </p:nvSpPr>
          <p:spPr bwMode="auto">
            <a:xfrm>
              <a:off x="1943099" y="4052104"/>
              <a:ext cx="566844" cy="4711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dirty="0" smtClean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Q</a:t>
              </a:r>
              <a:r>
                <a:rPr kumimoji="1" lang="en-US" altLang="ja-JP" baseline="-25000" dirty="0" smtClean="0">
                  <a:solidFill>
                    <a:srgbClr val="000000"/>
                  </a:solidFill>
                  <a:latin typeface="Helvetica Neue Regular" charset="0"/>
                  <a:ea typeface="Helvetica Neue Regular" charset="0"/>
                </a:rPr>
                <a:t>0</a:t>
              </a:r>
              <a:endParaRPr kumimoji="1" lang="en-US" altLang="ja-JP" dirty="0" smtClean="0">
                <a:solidFill>
                  <a:srgbClr val="000000"/>
                </a:solidFill>
                <a:latin typeface="Helvetica Neue Regular" charset="0"/>
                <a:ea typeface="Helvetica Neue Regular" charset="0"/>
              </a:endParaRPr>
            </a:p>
          </p:txBody>
        </p:sp>
      </p:grpSp>
      <p:sp>
        <p:nvSpPr>
          <p:cNvPr id="157" name="Rounded Rectangle 156"/>
          <p:cNvSpPr/>
          <p:nvPr/>
        </p:nvSpPr>
        <p:spPr>
          <a:xfrm>
            <a:off x="4457286" y="3773112"/>
            <a:ext cx="3734077" cy="610091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Helvetica Neue Regular" charset="0"/>
              </a:rPr>
              <a:t>Learning can be done online!!!</a:t>
            </a:r>
            <a:endParaRPr lang="en-US" sz="2000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3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 for online query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rgbClr val="285096"/>
                </a:solidFill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</a:rPr>
              <a:t>Vanchinathan</a:t>
            </a:r>
            <a:r>
              <a:rPr lang="en-US" sz="1400" dirty="0" smtClean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</a:rPr>
              <a:t> 2015]</a:t>
            </a:r>
            <a:endParaRPr lang="en-US" sz="14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908009" y="938719"/>
            <a:ext cx="7541943" cy="42862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Main idea:</a:t>
            </a:r>
            <a:r>
              <a:rPr lang="en-US" dirty="0" smtClean="0">
                <a:latin typeface="Helvetica Neue Regular" charset="0"/>
              </a:rPr>
              <a:t> the system “query” the user to </a:t>
            </a:r>
            <a:r>
              <a:rPr lang="en-US" dirty="0" smtClean="0">
                <a:solidFill>
                  <a:srgbClr val="FFC000"/>
                </a:solidFill>
                <a:latin typeface="Helvetica Neue Regular" charset="0"/>
              </a:rPr>
              <a:t>understand</a:t>
            </a:r>
            <a:r>
              <a:rPr lang="en-US" dirty="0" smtClean="0">
                <a:latin typeface="Helvetica Neue Regular" charset="0"/>
              </a:rPr>
              <a:t> her preferences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47266" y="2088508"/>
            <a:ext cx="910650" cy="9106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25170" y="1982959"/>
            <a:ext cx="2368653" cy="837979"/>
            <a:chOff x="3625170" y="1982959"/>
            <a:chExt cx="2368653" cy="837979"/>
          </a:xfrm>
        </p:grpSpPr>
        <p:sp>
          <p:nvSpPr>
            <p:cNvPr id="8" name="Rounded Rectangle 7"/>
            <p:cNvSpPr/>
            <p:nvPr/>
          </p:nvSpPr>
          <p:spPr>
            <a:xfrm>
              <a:off x="3625170" y="2243422"/>
              <a:ext cx="2107623" cy="57751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 Neue Regular" charset="0"/>
                </a:rPr>
                <a:t>System</a:t>
              </a:r>
              <a:endParaRPr lang="en-US" dirty="0">
                <a:latin typeface="Helvetica Neue Regular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1763" y="1982959"/>
              <a:ext cx="522060" cy="520925"/>
            </a:xfrm>
            <a:prstGeom prst="rect">
              <a:avLst/>
            </a:prstGeom>
          </p:spPr>
        </p:pic>
      </p:grpSp>
      <p:cxnSp>
        <p:nvCxnSpPr>
          <p:cNvPr id="11" name="Straight Arrow Connector 10"/>
          <p:cNvCxnSpPr>
            <a:stCxn id="8" idx="3"/>
            <a:endCxn id="7" idx="3"/>
          </p:cNvCxnSpPr>
          <p:nvPr/>
        </p:nvCxnSpPr>
        <p:spPr>
          <a:xfrm>
            <a:off x="5732793" y="2532180"/>
            <a:ext cx="1214473" cy="1165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36" y="2219342"/>
            <a:ext cx="648982" cy="648982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stCxn id="16" idx="3"/>
            <a:endCxn id="8" idx="1"/>
          </p:cNvCxnSpPr>
          <p:nvPr/>
        </p:nvCxnSpPr>
        <p:spPr>
          <a:xfrm flipV="1">
            <a:off x="2128618" y="2532180"/>
            <a:ext cx="1496552" cy="1165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28438" y="2232671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Get item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15015" y="2198779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Ask user</a:t>
            </a:r>
          </a:p>
        </p:txBody>
      </p:sp>
      <p:cxnSp>
        <p:nvCxnSpPr>
          <p:cNvPr id="23" name="Elbow Connector 22"/>
          <p:cNvCxnSpPr>
            <a:stCxn id="7" idx="2"/>
            <a:endCxn id="8" idx="2"/>
          </p:cNvCxnSpPr>
          <p:nvPr/>
        </p:nvCxnSpPr>
        <p:spPr>
          <a:xfrm rot="5400000" flipH="1">
            <a:off x="5951677" y="1548244"/>
            <a:ext cx="178220" cy="2723609"/>
          </a:xfrm>
          <a:prstGeom prst="bentConnector3">
            <a:avLst>
              <a:gd name="adj1" fmla="val -128268"/>
            </a:avLst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60488" y="3246096"/>
            <a:ext cx="1164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preference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128618" y="3720327"/>
            <a:ext cx="5124323" cy="64753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Learn unknown preferences and minimize the number of questions to the user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5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/>
          <p:cNvSpPr/>
          <p:nvPr/>
        </p:nvSpPr>
        <p:spPr>
          <a:xfrm>
            <a:off x="1039589" y="2369276"/>
            <a:ext cx="2230998" cy="1925079"/>
          </a:xfrm>
          <a:custGeom>
            <a:avLst/>
            <a:gdLst>
              <a:gd name="connsiteX0" fmla="*/ 955651 w 2230998"/>
              <a:gd name="connsiteY0" fmla="*/ 697858 h 1925079"/>
              <a:gd name="connsiteX1" fmla="*/ 955651 w 2230998"/>
              <a:gd name="connsiteY1" fmla="*/ 697858 h 1925079"/>
              <a:gd name="connsiteX2" fmla="*/ 931588 w 2230998"/>
              <a:gd name="connsiteY2" fmla="*/ 589574 h 1925079"/>
              <a:gd name="connsiteX3" fmla="*/ 919556 w 2230998"/>
              <a:gd name="connsiteY3" fmla="*/ 553479 h 1925079"/>
              <a:gd name="connsiteX4" fmla="*/ 907524 w 2230998"/>
              <a:gd name="connsiteY4" fmla="*/ 493321 h 1925079"/>
              <a:gd name="connsiteX5" fmla="*/ 931588 w 2230998"/>
              <a:gd name="connsiteY5" fmla="*/ 421131 h 1925079"/>
              <a:gd name="connsiteX6" fmla="*/ 943619 w 2230998"/>
              <a:gd name="connsiteY6" fmla="*/ 360974 h 1925079"/>
              <a:gd name="connsiteX7" fmla="*/ 967682 w 2230998"/>
              <a:gd name="connsiteY7" fmla="*/ 288784 h 1925079"/>
              <a:gd name="connsiteX8" fmla="*/ 979714 w 2230998"/>
              <a:gd name="connsiteY8" fmla="*/ 252689 h 1925079"/>
              <a:gd name="connsiteX9" fmla="*/ 1003777 w 2230998"/>
              <a:gd name="connsiteY9" fmla="*/ 156437 h 1925079"/>
              <a:gd name="connsiteX10" fmla="*/ 1100030 w 2230998"/>
              <a:gd name="connsiteY10" fmla="*/ 72216 h 1925079"/>
              <a:gd name="connsiteX11" fmla="*/ 1160188 w 2230998"/>
              <a:gd name="connsiteY11" fmla="*/ 36121 h 1925079"/>
              <a:gd name="connsiteX12" fmla="*/ 1196282 w 2230998"/>
              <a:gd name="connsiteY12" fmla="*/ 12058 h 1925079"/>
              <a:gd name="connsiteX13" fmla="*/ 1316598 w 2230998"/>
              <a:gd name="connsiteY13" fmla="*/ 12058 h 1925079"/>
              <a:gd name="connsiteX14" fmla="*/ 1400819 w 2230998"/>
              <a:gd name="connsiteY14" fmla="*/ 36121 h 1925079"/>
              <a:gd name="connsiteX15" fmla="*/ 1473009 w 2230998"/>
              <a:gd name="connsiteY15" fmla="*/ 84247 h 1925079"/>
              <a:gd name="connsiteX16" fmla="*/ 1497072 w 2230998"/>
              <a:gd name="connsiteY16" fmla="*/ 120342 h 1925079"/>
              <a:gd name="connsiteX17" fmla="*/ 1569261 w 2230998"/>
              <a:gd name="connsiteY17" fmla="*/ 180500 h 1925079"/>
              <a:gd name="connsiteX18" fmla="*/ 1617388 w 2230998"/>
              <a:gd name="connsiteY18" fmla="*/ 240658 h 1925079"/>
              <a:gd name="connsiteX19" fmla="*/ 1653482 w 2230998"/>
              <a:gd name="connsiteY19" fmla="*/ 264721 h 1925079"/>
              <a:gd name="connsiteX20" fmla="*/ 1713640 w 2230998"/>
              <a:gd name="connsiteY20" fmla="*/ 312847 h 1925079"/>
              <a:gd name="connsiteX21" fmla="*/ 1954272 w 2230998"/>
              <a:gd name="connsiteY21" fmla="*/ 324879 h 1925079"/>
              <a:gd name="connsiteX22" fmla="*/ 2026461 w 2230998"/>
              <a:gd name="connsiteY22" fmla="*/ 348942 h 1925079"/>
              <a:gd name="connsiteX23" fmla="*/ 2050524 w 2230998"/>
              <a:gd name="connsiteY23" fmla="*/ 385037 h 1925079"/>
              <a:gd name="connsiteX24" fmla="*/ 2122714 w 2230998"/>
              <a:gd name="connsiteY24" fmla="*/ 409100 h 1925079"/>
              <a:gd name="connsiteX25" fmla="*/ 2194903 w 2230998"/>
              <a:gd name="connsiteY25" fmla="*/ 517384 h 1925079"/>
              <a:gd name="connsiteX26" fmla="*/ 2218967 w 2230998"/>
              <a:gd name="connsiteY26" fmla="*/ 553479 h 1925079"/>
              <a:gd name="connsiteX27" fmla="*/ 2230998 w 2230998"/>
              <a:gd name="connsiteY27" fmla="*/ 589574 h 1925079"/>
              <a:gd name="connsiteX28" fmla="*/ 2218967 w 2230998"/>
              <a:gd name="connsiteY28" fmla="*/ 697858 h 1925079"/>
              <a:gd name="connsiteX29" fmla="*/ 2194903 w 2230998"/>
              <a:gd name="connsiteY29" fmla="*/ 733952 h 1925079"/>
              <a:gd name="connsiteX30" fmla="*/ 2134746 w 2230998"/>
              <a:gd name="connsiteY30" fmla="*/ 782079 h 1925079"/>
              <a:gd name="connsiteX31" fmla="*/ 2074588 w 2230998"/>
              <a:gd name="connsiteY31" fmla="*/ 818174 h 1925079"/>
              <a:gd name="connsiteX32" fmla="*/ 1978335 w 2230998"/>
              <a:gd name="connsiteY32" fmla="*/ 890363 h 1925079"/>
              <a:gd name="connsiteX33" fmla="*/ 1906146 w 2230998"/>
              <a:gd name="connsiteY33" fmla="*/ 914426 h 1925079"/>
              <a:gd name="connsiteX34" fmla="*/ 1870051 w 2230998"/>
              <a:gd name="connsiteY34" fmla="*/ 938489 h 1925079"/>
              <a:gd name="connsiteX35" fmla="*/ 1797861 w 2230998"/>
              <a:gd name="connsiteY35" fmla="*/ 962552 h 1925079"/>
              <a:gd name="connsiteX36" fmla="*/ 1737703 w 2230998"/>
              <a:gd name="connsiteY36" fmla="*/ 998647 h 1925079"/>
              <a:gd name="connsiteX37" fmla="*/ 1701609 w 2230998"/>
              <a:gd name="connsiteY37" fmla="*/ 1022710 h 1925079"/>
              <a:gd name="connsiteX38" fmla="*/ 1677546 w 2230998"/>
              <a:gd name="connsiteY38" fmla="*/ 1046774 h 1925079"/>
              <a:gd name="connsiteX39" fmla="*/ 1641451 w 2230998"/>
              <a:gd name="connsiteY39" fmla="*/ 1058805 h 1925079"/>
              <a:gd name="connsiteX40" fmla="*/ 1533167 w 2230998"/>
              <a:gd name="connsiteY40" fmla="*/ 1106931 h 1925079"/>
              <a:gd name="connsiteX41" fmla="*/ 1448946 w 2230998"/>
              <a:gd name="connsiteY41" fmla="*/ 1130995 h 1925079"/>
              <a:gd name="connsiteX42" fmla="*/ 1376756 w 2230998"/>
              <a:gd name="connsiteY42" fmla="*/ 1167089 h 1925079"/>
              <a:gd name="connsiteX43" fmla="*/ 1340661 w 2230998"/>
              <a:gd name="connsiteY43" fmla="*/ 1191152 h 1925079"/>
              <a:gd name="connsiteX44" fmla="*/ 1292535 w 2230998"/>
              <a:gd name="connsiteY44" fmla="*/ 1251310 h 1925079"/>
              <a:gd name="connsiteX45" fmla="*/ 1268472 w 2230998"/>
              <a:gd name="connsiteY45" fmla="*/ 1323500 h 1925079"/>
              <a:gd name="connsiteX46" fmla="*/ 1292535 w 2230998"/>
              <a:gd name="connsiteY46" fmla="*/ 1431784 h 1925079"/>
              <a:gd name="connsiteX47" fmla="*/ 1340661 w 2230998"/>
              <a:gd name="connsiteY47" fmla="*/ 1503974 h 1925079"/>
              <a:gd name="connsiteX48" fmla="*/ 1388788 w 2230998"/>
              <a:gd name="connsiteY48" fmla="*/ 1564131 h 1925079"/>
              <a:gd name="connsiteX49" fmla="*/ 1412851 w 2230998"/>
              <a:gd name="connsiteY49" fmla="*/ 1636321 h 1925079"/>
              <a:gd name="connsiteX50" fmla="*/ 1388788 w 2230998"/>
              <a:gd name="connsiteY50" fmla="*/ 1792731 h 1925079"/>
              <a:gd name="connsiteX51" fmla="*/ 1364724 w 2230998"/>
              <a:gd name="connsiteY51" fmla="*/ 1816795 h 1925079"/>
              <a:gd name="connsiteX52" fmla="*/ 1340661 w 2230998"/>
              <a:gd name="connsiteY52" fmla="*/ 1852889 h 1925079"/>
              <a:gd name="connsiteX53" fmla="*/ 1304567 w 2230998"/>
              <a:gd name="connsiteY53" fmla="*/ 1876952 h 1925079"/>
              <a:gd name="connsiteX54" fmla="*/ 1280503 w 2230998"/>
              <a:gd name="connsiteY54" fmla="*/ 1901016 h 1925079"/>
              <a:gd name="connsiteX55" fmla="*/ 1208314 w 2230998"/>
              <a:gd name="connsiteY55" fmla="*/ 1925079 h 1925079"/>
              <a:gd name="connsiteX56" fmla="*/ 1136124 w 2230998"/>
              <a:gd name="connsiteY56" fmla="*/ 1901016 h 1925079"/>
              <a:gd name="connsiteX57" fmla="*/ 1075967 w 2230998"/>
              <a:gd name="connsiteY57" fmla="*/ 1852889 h 1925079"/>
              <a:gd name="connsiteX58" fmla="*/ 1015809 w 2230998"/>
              <a:gd name="connsiteY58" fmla="*/ 1804763 h 1925079"/>
              <a:gd name="connsiteX59" fmla="*/ 967682 w 2230998"/>
              <a:gd name="connsiteY59" fmla="*/ 1744605 h 1925079"/>
              <a:gd name="connsiteX60" fmla="*/ 931588 w 2230998"/>
              <a:gd name="connsiteY60" fmla="*/ 1720542 h 1925079"/>
              <a:gd name="connsiteX61" fmla="*/ 883461 w 2230998"/>
              <a:gd name="connsiteY61" fmla="*/ 1660384 h 1925079"/>
              <a:gd name="connsiteX62" fmla="*/ 847367 w 2230998"/>
              <a:gd name="connsiteY62" fmla="*/ 1636321 h 1925079"/>
              <a:gd name="connsiteX63" fmla="*/ 823303 w 2230998"/>
              <a:gd name="connsiteY63" fmla="*/ 1612258 h 1925079"/>
              <a:gd name="connsiteX64" fmla="*/ 763146 w 2230998"/>
              <a:gd name="connsiteY64" fmla="*/ 1503974 h 1925079"/>
              <a:gd name="connsiteX65" fmla="*/ 690956 w 2230998"/>
              <a:gd name="connsiteY65" fmla="*/ 1407721 h 1925079"/>
              <a:gd name="connsiteX66" fmla="*/ 630798 w 2230998"/>
              <a:gd name="connsiteY66" fmla="*/ 1299437 h 1925079"/>
              <a:gd name="connsiteX67" fmla="*/ 594703 w 2230998"/>
              <a:gd name="connsiteY67" fmla="*/ 1275374 h 1925079"/>
              <a:gd name="connsiteX68" fmla="*/ 570640 w 2230998"/>
              <a:gd name="connsiteY68" fmla="*/ 1251310 h 1925079"/>
              <a:gd name="connsiteX69" fmla="*/ 498451 w 2230998"/>
              <a:gd name="connsiteY69" fmla="*/ 1227247 h 1925079"/>
              <a:gd name="connsiteX70" fmla="*/ 330009 w 2230998"/>
              <a:gd name="connsiteY70" fmla="*/ 1239279 h 1925079"/>
              <a:gd name="connsiteX71" fmla="*/ 233756 w 2230998"/>
              <a:gd name="connsiteY71" fmla="*/ 1251310 h 1925079"/>
              <a:gd name="connsiteX72" fmla="*/ 125472 w 2230998"/>
              <a:gd name="connsiteY72" fmla="*/ 1239279 h 1925079"/>
              <a:gd name="connsiteX73" fmla="*/ 29219 w 2230998"/>
              <a:gd name="connsiteY73" fmla="*/ 1130995 h 1925079"/>
              <a:gd name="connsiteX74" fmla="*/ 5156 w 2230998"/>
              <a:gd name="connsiteY74" fmla="*/ 1058805 h 1925079"/>
              <a:gd name="connsiteX75" fmla="*/ 41251 w 2230998"/>
              <a:gd name="connsiteY75" fmla="*/ 1022710 h 1925079"/>
              <a:gd name="connsiteX76" fmla="*/ 65314 w 2230998"/>
              <a:gd name="connsiteY76" fmla="*/ 986616 h 1925079"/>
              <a:gd name="connsiteX77" fmla="*/ 101409 w 2230998"/>
              <a:gd name="connsiteY77" fmla="*/ 974584 h 1925079"/>
              <a:gd name="connsiteX78" fmla="*/ 137503 w 2230998"/>
              <a:gd name="connsiteY78" fmla="*/ 950521 h 1925079"/>
              <a:gd name="connsiteX79" fmla="*/ 161567 w 2230998"/>
              <a:gd name="connsiteY79" fmla="*/ 926458 h 1925079"/>
              <a:gd name="connsiteX80" fmla="*/ 197661 w 2230998"/>
              <a:gd name="connsiteY80" fmla="*/ 914426 h 1925079"/>
              <a:gd name="connsiteX81" fmla="*/ 414230 w 2230998"/>
              <a:gd name="connsiteY81" fmla="*/ 926458 h 1925079"/>
              <a:gd name="connsiteX82" fmla="*/ 702988 w 2230998"/>
              <a:gd name="connsiteY82" fmla="*/ 902395 h 1925079"/>
              <a:gd name="connsiteX83" fmla="*/ 763146 w 2230998"/>
              <a:gd name="connsiteY83" fmla="*/ 866300 h 1925079"/>
              <a:gd name="connsiteX84" fmla="*/ 799240 w 2230998"/>
              <a:gd name="connsiteY84" fmla="*/ 854268 h 1925079"/>
              <a:gd name="connsiteX85" fmla="*/ 835335 w 2230998"/>
              <a:gd name="connsiteY85" fmla="*/ 830205 h 1925079"/>
              <a:gd name="connsiteX86" fmla="*/ 907524 w 2230998"/>
              <a:gd name="connsiteY86" fmla="*/ 733952 h 1925079"/>
              <a:gd name="connsiteX87" fmla="*/ 931588 w 2230998"/>
              <a:gd name="connsiteY87" fmla="*/ 661763 h 1925079"/>
              <a:gd name="connsiteX88" fmla="*/ 955651 w 2230998"/>
              <a:gd name="connsiteY88" fmla="*/ 613637 h 1925079"/>
              <a:gd name="connsiteX89" fmla="*/ 955651 w 2230998"/>
              <a:gd name="connsiteY89" fmla="*/ 697858 h 192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230998" h="1925079">
                <a:moveTo>
                  <a:pt x="955651" y="697858"/>
                </a:moveTo>
                <a:lnTo>
                  <a:pt x="955651" y="697858"/>
                </a:lnTo>
                <a:cubicBezTo>
                  <a:pt x="947630" y="661763"/>
                  <a:pt x="940556" y="625445"/>
                  <a:pt x="931588" y="589574"/>
                </a:cubicBezTo>
                <a:cubicBezTo>
                  <a:pt x="928512" y="577270"/>
                  <a:pt x="922632" y="565783"/>
                  <a:pt x="919556" y="553479"/>
                </a:cubicBezTo>
                <a:cubicBezTo>
                  <a:pt x="914596" y="533640"/>
                  <a:pt x="911535" y="513374"/>
                  <a:pt x="907524" y="493321"/>
                </a:cubicBezTo>
                <a:cubicBezTo>
                  <a:pt x="915545" y="469258"/>
                  <a:pt x="926614" y="446004"/>
                  <a:pt x="931588" y="421131"/>
                </a:cubicBezTo>
                <a:cubicBezTo>
                  <a:pt x="935598" y="401079"/>
                  <a:pt x="938238" y="380703"/>
                  <a:pt x="943619" y="360974"/>
                </a:cubicBezTo>
                <a:cubicBezTo>
                  <a:pt x="950293" y="336503"/>
                  <a:pt x="959661" y="312847"/>
                  <a:pt x="967682" y="288784"/>
                </a:cubicBezTo>
                <a:cubicBezTo>
                  <a:pt x="971693" y="276752"/>
                  <a:pt x="977227" y="265125"/>
                  <a:pt x="979714" y="252689"/>
                </a:cubicBezTo>
                <a:cubicBezTo>
                  <a:pt x="984290" y="229812"/>
                  <a:pt x="991446" y="181099"/>
                  <a:pt x="1003777" y="156437"/>
                </a:cubicBezTo>
                <a:cubicBezTo>
                  <a:pt x="1037868" y="88254"/>
                  <a:pt x="1027836" y="144413"/>
                  <a:pt x="1100030" y="72216"/>
                </a:cubicBezTo>
                <a:cubicBezTo>
                  <a:pt x="1133061" y="39184"/>
                  <a:pt x="1113331" y="51739"/>
                  <a:pt x="1160188" y="36121"/>
                </a:cubicBezTo>
                <a:cubicBezTo>
                  <a:pt x="1172219" y="28100"/>
                  <a:pt x="1182991" y="17754"/>
                  <a:pt x="1196282" y="12058"/>
                </a:cubicBezTo>
                <a:cubicBezTo>
                  <a:pt x="1244499" y="-8607"/>
                  <a:pt x="1262879" y="1314"/>
                  <a:pt x="1316598" y="12058"/>
                </a:cubicBezTo>
                <a:cubicBezTo>
                  <a:pt x="1326337" y="14006"/>
                  <a:pt x="1387916" y="28953"/>
                  <a:pt x="1400819" y="36121"/>
                </a:cubicBezTo>
                <a:cubicBezTo>
                  <a:pt x="1426100" y="50166"/>
                  <a:pt x="1473009" y="84247"/>
                  <a:pt x="1473009" y="84247"/>
                </a:cubicBezTo>
                <a:cubicBezTo>
                  <a:pt x="1481030" y="96279"/>
                  <a:pt x="1487815" y="109233"/>
                  <a:pt x="1497072" y="120342"/>
                </a:cubicBezTo>
                <a:cubicBezTo>
                  <a:pt x="1526021" y="155081"/>
                  <a:pt x="1533771" y="156840"/>
                  <a:pt x="1569261" y="180500"/>
                </a:cubicBezTo>
                <a:cubicBezTo>
                  <a:pt x="1587130" y="207305"/>
                  <a:pt x="1592894" y="221063"/>
                  <a:pt x="1617388" y="240658"/>
                </a:cubicBezTo>
                <a:cubicBezTo>
                  <a:pt x="1628679" y="249691"/>
                  <a:pt x="1642191" y="255688"/>
                  <a:pt x="1653482" y="264721"/>
                </a:cubicBezTo>
                <a:cubicBezTo>
                  <a:pt x="1669404" y="277458"/>
                  <a:pt x="1691520" y="309962"/>
                  <a:pt x="1713640" y="312847"/>
                </a:cubicBezTo>
                <a:cubicBezTo>
                  <a:pt x="1793276" y="323234"/>
                  <a:pt x="1874061" y="320868"/>
                  <a:pt x="1954272" y="324879"/>
                </a:cubicBezTo>
                <a:cubicBezTo>
                  <a:pt x="1978335" y="332900"/>
                  <a:pt x="2012391" y="327837"/>
                  <a:pt x="2026461" y="348942"/>
                </a:cubicBezTo>
                <a:cubicBezTo>
                  <a:pt x="2034482" y="360974"/>
                  <a:pt x="2038262" y="377373"/>
                  <a:pt x="2050524" y="385037"/>
                </a:cubicBezTo>
                <a:cubicBezTo>
                  <a:pt x="2072033" y="398480"/>
                  <a:pt x="2122714" y="409100"/>
                  <a:pt x="2122714" y="409100"/>
                </a:cubicBezTo>
                <a:lnTo>
                  <a:pt x="2194903" y="517384"/>
                </a:lnTo>
                <a:lnTo>
                  <a:pt x="2218967" y="553479"/>
                </a:lnTo>
                <a:cubicBezTo>
                  <a:pt x="2222977" y="565511"/>
                  <a:pt x="2230998" y="576892"/>
                  <a:pt x="2230998" y="589574"/>
                </a:cubicBezTo>
                <a:cubicBezTo>
                  <a:pt x="2230998" y="625891"/>
                  <a:pt x="2227775" y="662626"/>
                  <a:pt x="2218967" y="697858"/>
                </a:cubicBezTo>
                <a:cubicBezTo>
                  <a:pt x="2215460" y="711886"/>
                  <a:pt x="2203936" y="722661"/>
                  <a:pt x="2194903" y="733952"/>
                </a:cubicBezTo>
                <a:cubicBezTo>
                  <a:pt x="2169078" y="766233"/>
                  <a:pt x="2169492" y="754283"/>
                  <a:pt x="2134746" y="782079"/>
                </a:cubicBezTo>
                <a:cubicBezTo>
                  <a:pt x="2087559" y="819828"/>
                  <a:pt x="2137269" y="797279"/>
                  <a:pt x="2074588" y="818174"/>
                </a:cubicBezTo>
                <a:cubicBezTo>
                  <a:pt x="2046084" y="846677"/>
                  <a:pt x="2019146" y="876759"/>
                  <a:pt x="1978335" y="890363"/>
                </a:cubicBezTo>
                <a:lnTo>
                  <a:pt x="1906146" y="914426"/>
                </a:lnTo>
                <a:cubicBezTo>
                  <a:pt x="1894114" y="922447"/>
                  <a:pt x="1883265" y="932616"/>
                  <a:pt x="1870051" y="938489"/>
                </a:cubicBezTo>
                <a:cubicBezTo>
                  <a:pt x="1846872" y="948791"/>
                  <a:pt x="1797861" y="962552"/>
                  <a:pt x="1797861" y="962552"/>
                </a:cubicBezTo>
                <a:cubicBezTo>
                  <a:pt x="1750861" y="1009554"/>
                  <a:pt x="1800178" y="967410"/>
                  <a:pt x="1737703" y="998647"/>
                </a:cubicBezTo>
                <a:cubicBezTo>
                  <a:pt x="1724770" y="1005114"/>
                  <a:pt x="1712900" y="1013677"/>
                  <a:pt x="1701609" y="1022710"/>
                </a:cubicBezTo>
                <a:cubicBezTo>
                  <a:pt x="1692751" y="1029796"/>
                  <a:pt x="1687273" y="1040938"/>
                  <a:pt x="1677546" y="1046774"/>
                </a:cubicBezTo>
                <a:cubicBezTo>
                  <a:pt x="1666671" y="1053299"/>
                  <a:pt x="1653483" y="1054795"/>
                  <a:pt x="1641451" y="1058805"/>
                </a:cubicBezTo>
                <a:cubicBezTo>
                  <a:pt x="1594046" y="1090408"/>
                  <a:pt x="1601893" y="1089749"/>
                  <a:pt x="1533167" y="1106931"/>
                </a:cubicBezTo>
                <a:cubicBezTo>
                  <a:pt x="1517744" y="1110787"/>
                  <a:pt x="1466209" y="1122363"/>
                  <a:pt x="1448946" y="1130995"/>
                </a:cubicBezTo>
                <a:cubicBezTo>
                  <a:pt x="1355663" y="1177637"/>
                  <a:pt x="1467472" y="1136852"/>
                  <a:pt x="1376756" y="1167089"/>
                </a:cubicBezTo>
                <a:cubicBezTo>
                  <a:pt x="1364724" y="1175110"/>
                  <a:pt x="1351952" y="1182119"/>
                  <a:pt x="1340661" y="1191152"/>
                </a:cubicBezTo>
                <a:cubicBezTo>
                  <a:pt x="1323421" y="1204944"/>
                  <a:pt x="1301159" y="1231905"/>
                  <a:pt x="1292535" y="1251310"/>
                </a:cubicBezTo>
                <a:cubicBezTo>
                  <a:pt x="1282233" y="1274489"/>
                  <a:pt x="1268472" y="1323500"/>
                  <a:pt x="1268472" y="1323500"/>
                </a:cubicBezTo>
                <a:cubicBezTo>
                  <a:pt x="1269739" y="1329834"/>
                  <a:pt x="1286869" y="1420452"/>
                  <a:pt x="1292535" y="1431784"/>
                </a:cubicBezTo>
                <a:cubicBezTo>
                  <a:pt x="1305469" y="1457651"/>
                  <a:pt x="1324619" y="1479911"/>
                  <a:pt x="1340661" y="1503974"/>
                </a:cubicBezTo>
                <a:cubicBezTo>
                  <a:pt x="1371015" y="1549505"/>
                  <a:pt x="1354500" y="1529845"/>
                  <a:pt x="1388788" y="1564131"/>
                </a:cubicBezTo>
                <a:cubicBezTo>
                  <a:pt x="1396809" y="1588194"/>
                  <a:pt x="1415375" y="1611082"/>
                  <a:pt x="1412851" y="1636321"/>
                </a:cubicBezTo>
                <a:cubicBezTo>
                  <a:pt x="1412157" y="1643259"/>
                  <a:pt x="1409600" y="1758045"/>
                  <a:pt x="1388788" y="1792731"/>
                </a:cubicBezTo>
                <a:cubicBezTo>
                  <a:pt x="1382952" y="1802458"/>
                  <a:pt x="1371811" y="1807937"/>
                  <a:pt x="1364724" y="1816795"/>
                </a:cubicBezTo>
                <a:cubicBezTo>
                  <a:pt x="1355691" y="1828086"/>
                  <a:pt x="1350886" y="1842664"/>
                  <a:pt x="1340661" y="1852889"/>
                </a:cubicBezTo>
                <a:cubicBezTo>
                  <a:pt x="1330436" y="1863114"/>
                  <a:pt x="1315858" y="1867919"/>
                  <a:pt x="1304567" y="1876952"/>
                </a:cubicBezTo>
                <a:cubicBezTo>
                  <a:pt x="1295709" y="1884039"/>
                  <a:pt x="1290649" y="1895943"/>
                  <a:pt x="1280503" y="1901016"/>
                </a:cubicBezTo>
                <a:cubicBezTo>
                  <a:pt x="1257816" y="1912360"/>
                  <a:pt x="1208314" y="1925079"/>
                  <a:pt x="1208314" y="1925079"/>
                </a:cubicBezTo>
                <a:cubicBezTo>
                  <a:pt x="1184251" y="1917058"/>
                  <a:pt x="1154059" y="1918952"/>
                  <a:pt x="1136124" y="1901016"/>
                </a:cubicBezTo>
                <a:cubicBezTo>
                  <a:pt x="1078032" y="1842922"/>
                  <a:pt x="1151843" y="1913590"/>
                  <a:pt x="1075967" y="1852889"/>
                </a:cubicBezTo>
                <a:cubicBezTo>
                  <a:pt x="990248" y="1784314"/>
                  <a:pt x="1126901" y="1878825"/>
                  <a:pt x="1015809" y="1804763"/>
                </a:cubicBezTo>
                <a:cubicBezTo>
                  <a:pt x="997940" y="1777958"/>
                  <a:pt x="992176" y="1764200"/>
                  <a:pt x="967682" y="1744605"/>
                </a:cubicBezTo>
                <a:cubicBezTo>
                  <a:pt x="956391" y="1735572"/>
                  <a:pt x="942879" y="1729575"/>
                  <a:pt x="931588" y="1720542"/>
                </a:cubicBezTo>
                <a:cubicBezTo>
                  <a:pt x="872052" y="1672914"/>
                  <a:pt x="945999" y="1722923"/>
                  <a:pt x="883461" y="1660384"/>
                </a:cubicBezTo>
                <a:cubicBezTo>
                  <a:pt x="873236" y="1650159"/>
                  <a:pt x="858658" y="1645354"/>
                  <a:pt x="847367" y="1636321"/>
                </a:cubicBezTo>
                <a:cubicBezTo>
                  <a:pt x="838509" y="1629235"/>
                  <a:pt x="831324" y="1620279"/>
                  <a:pt x="823303" y="1612258"/>
                </a:cubicBezTo>
                <a:cubicBezTo>
                  <a:pt x="808174" y="1566869"/>
                  <a:pt x="804518" y="1545346"/>
                  <a:pt x="763146" y="1503974"/>
                </a:cubicBezTo>
                <a:cubicBezTo>
                  <a:pt x="734641" y="1475469"/>
                  <a:pt x="704561" y="1448535"/>
                  <a:pt x="690956" y="1407721"/>
                </a:cubicBezTo>
                <a:cubicBezTo>
                  <a:pt x="678418" y="1370108"/>
                  <a:pt x="666258" y="1323077"/>
                  <a:pt x="630798" y="1299437"/>
                </a:cubicBezTo>
                <a:cubicBezTo>
                  <a:pt x="618766" y="1291416"/>
                  <a:pt x="605994" y="1284407"/>
                  <a:pt x="594703" y="1275374"/>
                </a:cubicBezTo>
                <a:cubicBezTo>
                  <a:pt x="585845" y="1268288"/>
                  <a:pt x="580786" y="1256383"/>
                  <a:pt x="570640" y="1251310"/>
                </a:cubicBezTo>
                <a:cubicBezTo>
                  <a:pt x="547953" y="1239966"/>
                  <a:pt x="498451" y="1227247"/>
                  <a:pt x="498451" y="1227247"/>
                </a:cubicBezTo>
                <a:lnTo>
                  <a:pt x="330009" y="1239279"/>
                </a:lnTo>
                <a:cubicBezTo>
                  <a:pt x="297808" y="1242206"/>
                  <a:pt x="266090" y="1251310"/>
                  <a:pt x="233756" y="1251310"/>
                </a:cubicBezTo>
                <a:cubicBezTo>
                  <a:pt x="197439" y="1251310"/>
                  <a:pt x="161567" y="1243289"/>
                  <a:pt x="125472" y="1239279"/>
                </a:cubicBezTo>
                <a:cubicBezTo>
                  <a:pt x="43057" y="1156864"/>
                  <a:pt x="72159" y="1195404"/>
                  <a:pt x="29219" y="1130995"/>
                </a:cubicBezTo>
                <a:cubicBezTo>
                  <a:pt x="21198" y="1106932"/>
                  <a:pt x="-12780" y="1076741"/>
                  <a:pt x="5156" y="1058805"/>
                </a:cubicBezTo>
                <a:cubicBezTo>
                  <a:pt x="17188" y="1046773"/>
                  <a:pt x="30358" y="1035782"/>
                  <a:pt x="41251" y="1022710"/>
                </a:cubicBezTo>
                <a:cubicBezTo>
                  <a:pt x="50508" y="1011602"/>
                  <a:pt x="54023" y="995649"/>
                  <a:pt x="65314" y="986616"/>
                </a:cubicBezTo>
                <a:cubicBezTo>
                  <a:pt x="75217" y="978693"/>
                  <a:pt x="90065" y="980256"/>
                  <a:pt x="101409" y="974584"/>
                </a:cubicBezTo>
                <a:cubicBezTo>
                  <a:pt x="114342" y="968117"/>
                  <a:pt x="126212" y="959554"/>
                  <a:pt x="137503" y="950521"/>
                </a:cubicBezTo>
                <a:cubicBezTo>
                  <a:pt x="146361" y="943435"/>
                  <a:pt x="151840" y="932294"/>
                  <a:pt x="161567" y="926458"/>
                </a:cubicBezTo>
                <a:cubicBezTo>
                  <a:pt x="172442" y="919933"/>
                  <a:pt x="185630" y="918437"/>
                  <a:pt x="197661" y="914426"/>
                </a:cubicBezTo>
                <a:cubicBezTo>
                  <a:pt x="269851" y="918437"/>
                  <a:pt x="341929" y="926458"/>
                  <a:pt x="414230" y="926458"/>
                </a:cubicBezTo>
                <a:cubicBezTo>
                  <a:pt x="574840" y="926458"/>
                  <a:pt x="586581" y="921795"/>
                  <a:pt x="702988" y="902395"/>
                </a:cubicBezTo>
                <a:cubicBezTo>
                  <a:pt x="805235" y="868311"/>
                  <a:pt x="680569" y="915846"/>
                  <a:pt x="763146" y="866300"/>
                </a:cubicBezTo>
                <a:cubicBezTo>
                  <a:pt x="774021" y="859775"/>
                  <a:pt x="787897" y="859940"/>
                  <a:pt x="799240" y="854268"/>
                </a:cubicBezTo>
                <a:cubicBezTo>
                  <a:pt x="812174" y="847801"/>
                  <a:pt x="823303" y="838226"/>
                  <a:pt x="835335" y="830205"/>
                </a:cubicBezTo>
                <a:cubicBezTo>
                  <a:pt x="889753" y="748578"/>
                  <a:pt x="863012" y="778466"/>
                  <a:pt x="907524" y="733952"/>
                </a:cubicBezTo>
                <a:lnTo>
                  <a:pt x="931588" y="661763"/>
                </a:lnTo>
                <a:cubicBezTo>
                  <a:pt x="945414" y="620286"/>
                  <a:pt x="934650" y="634636"/>
                  <a:pt x="955651" y="613637"/>
                </a:cubicBezTo>
                <a:lnTo>
                  <a:pt x="955651" y="697858"/>
                </a:lnTo>
                <a:close/>
              </a:path>
            </a:pathLst>
          </a:custGeom>
          <a:solidFill>
            <a:schemeClr val="accent6">
              <a:alpha val="39000"/>
            </a:schemeClr>
          </a:solidFill>
          <a:ln w="12700">
            <a:solidFill>
              <a:schemeClr val="accent6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unknown preferences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</a:rPr>
              <a:t>Vanchinathan</a:t>
            </a:r>
            <a:r>
              <a:rPr lang="en-US" sz="1400" dirty="0" smtClean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</a:rPr>
              <a:t>2015</a:t>
            </a:r>
            <a:r>
              <a:rPr lang="en-US" sz="1400" dirty="0" smtClean="0">
                <a:solidFill>
                  <a:srgbClr val="285096"/>
                </a:solidFill>
              </a:rPr>
              <a:t>]</a:t>
            </a:r>
            <a:endParaRPr lang="en-US" sz="14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68977" y="2092327"/>
                <a:ext cx="2849691" cy="1038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max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𝑣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∈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𝑆</m:t>
                                  </m:r>
                                </m:sub>
                                <m:sup/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𝑝𝑟𝑒𝑓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(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𝑣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subject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to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  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𝐶𝑜𝑠𝑡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𝑆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≤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𝑏𝑢𝑑𝑔𝑒𝑡</m:t>
                      </m:r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977" y="2092327"/>
                <a:ext cx="2849691" cy="1038939"/>
              </a:xfrm>
              <a:prstGeom prst="rect">
                <a:avLst/>
              </a:prstGeom>
              <a:blipFill rotWithShape="0">
                <a:blip r:embed="rId3"/>
                <a:stretch>
                  <a:fillRect b="-3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793468" y="2128670"/>
            <a:ext cx="0" cy="216568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V="1">
            <a:off x="1952511" y="3135312"/>
            <a:ext cx="0" cy="2318086"/>
          </a:xfrm>
          <a:prstGeom prst="straightConnector1">
            <a:avLst/>
          </a:prstGeom>
          <a:ln w="12700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38636" y="3428081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575186" y="3893905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75186" y="2738581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10854" y="2846865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75095" y="3005175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876309" y="3541481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562110" y="3711823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5095" y="2473886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72129" y="2891875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55088" y="4029660"/>
            <a:ext cx="108284" cy="10828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08484" y="2030490"/>
            <a:ext cx="2081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S (intended user set) 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6260130" y="1849102"/>
            <a:ext cx="1876392" cy="302442"/>
          </a:xfrm>
          <a:prstGeom prst="wedgeRoundRectCallout">
            <a:avLst>
              <a:gd name="adj1" fmla="val -60911"/>
              <a:gd name="adj2" fmla="val 82165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User preferences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5115078" y="3237070"/>
            <a:ext cx="1866591" cy="332733"/>
          </a:xfrm>
          <a:prstGeom prst="wedgeRoundRectCallout">
            <a:avLst>
              <a:gd name="adj1" fmla="val -9443"/>
              <a:gd name="adj2" fmla="val -99042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Cost for the set S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672055" y="872096"/>
            <a:ext cx="6245026" cy="53620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Problem</a:t>
            </a:r>
            <a:r>
              <a:rPr lang="en-US" dirty="0" smtClean="0">
                <a:latin typeface="Helvetica Neue Regular" charset="0"/>
              </a:rPr>
              <a:t>:  Find a set S that maximize the user preference within a budget (e.g., number of interactions) </a:t>
            </a:r>
            <a:endParaRPr lang="en-US" dirty="0"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Background: Gaussian processes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ln>
            <a:noFill/>
          </a:ln>
        </p:spPr>
        <p:txBody>
          <a:bodyPr/>
          <a:lstStyle/>
          <a:p>
            <a:r>
              <a:rPr lang="en-US" sz="1600" dirty="0" smtClean="0">
                <a:solidFill>
                  <a:srgbClr val="285096"/>
                </a:solidFill>
              </a:rPr>
              <a:t>[Bishop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600" dirty="0" smtClean="0">
                <a:solidFill>
                  <a:srgbClr val="285096"/>
                </a:solidFill>
              </a:rPr>
              <a:t> 2006]</a:t>
            </a:r>
            <a:endParaRPr lang="en-US" sz="16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672390" y="974558"/>
            <a:ext cx="6533147" cy="36526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Helvetica Neue Regular" charset="0"/>
              </a:rPr>
              <a:t>Idea</a:t>
            </a:r>
            <a:r>
              <a:rPr lang="en-US" dirty="0" smtClean="0">
                <a:latin typeface="Helvetica Neue Regular" charset="0"/>
              </a:rPr>
              <a:t>: Model the user preferences as a Gaussian Process 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6811" y="1543304"/>
            <a:ext cx="797955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 </a:t>
            </a:r>
            <a:r>
              <a:rPr lang="en-US" sz="1600" dirty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G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aussian Process (GP) is an infinite set of variables, any subset of this is Gaussian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25857" y="1957035"/>
                <a:ext cx="4426212" cy="604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𝑃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𝐟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Σ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,</m:t>
                          </m:r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𝜇</m:t>
                          </m:r>
                        </m:e>
                      </m:d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dPr>
                            <m:e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Σ</m:t>
                              </m:r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fPr>
                            <m:num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exp</m:t>
                          </m:r>
                        </m:fName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fPr>
                            <m:num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𝐟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−</m:t>
                                  </m:r>
                                  <m:r>
                                    <a:rPr lang="en-US" sz="1600" smtClea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cs typeface="Helvetica Neue Regular" charset="0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⊤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1600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cs typeface="Helvetica Neue Regular" charset="0"/>
                                </a:rPr>
                                <m:t>−1</m:t>
                              </m:r>
                            </m:sup>
                          </m:sSup>
                        </m:e>
                      </m:func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(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𝐟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−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𝜇</m:t>
                      </m:r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))</m:t>
                      </m:r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857" y="1957035"/>
                <a:ext cx="4426212" cy="6046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7152069" y="2046063"/>
            <a:ext cx="1775363" cy="38049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Gaussian prior</a:t>
            </a:r>
            <a:endParaRPr lang="en-US" dirty="0">
              <a:latin typeface="Helvetica Neue Regular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811" y="3132666"/>
                <a:ext cx="3873962" cy="831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Given observations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600" i="1" dirty="0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</m:ctrlPr>
                          </m:dPr>
                          <m:e>
                            <m:r>
                              <a:rPr lang="en-US" sz="1600" dirty="0" err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𝑥</m:t>
                            </m:r>
                            <m:r>
                              <a:rPr lang="en-US" sz="1600" dirty="0" err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,</m:t>
                            </m:r>
                            <m:r>
                              <a:rPr lang="en-US" sz="1600" dirty="0" err="1" smtClean="0">
                                <a:solidFill>
                                  <a:srgbClr val="000000"/>
                                </a:solidFill>
                                <a:latin typeface="Cambria Math" charset="0"/>
                                <a:cs typeface="Helvetica Neue Regular" charset="0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lang="en-US" sz="1600" dirty="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𝑖</m:t>
                        </m:r>
                        <m:r>
                          <a:rPr lang="en-US" sz="1600" dirty="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=1</m:t>
                        </m:r>
                      </m:sub>
                      <m:sup>
                        <m:r>
                          <a:rPr lang="en-US" sz="1600" dirty="0" smtClean="0">
                            <a:solidFill>
                              <a:srgbClr val="000000"/>
                            </a:solidFill>
                            <a:latin typeface="Cambria Math" charset="0"/>
                            <a:cs typeface="Helvetica Neue Regular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sz="1600" dirty="0" smtClean="0">
                    <a:solidFill>
                      <a:srgbClr val="000000"/>
                    </a:solidFill>
                    <a:latin typeface="Helvetica Neue Regular" charset="0"/>
                    <a:cs typeface="Helvetica Neue Regular" charset="0"/>
                  </a:rPr>
                  <a:t> over an unknown function f drawn from a Gaussian prior, the posterior is Gaussian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11" y="3132666"/>
                <a:ext cx="3873962" cy="831831"/>
              </a:xfrm>
              <a:prstGeom prst="rect">
                <a:avLst/>
              </a:prstGeom>
              <a:blipFill rotWithShape="0">
                <a:blip r:embed="rId3"/>
                <a:stretch>
                  <a:fillRect l="-945" t="-2941" r="-315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94521" y="3908898"/>
                <a:ext cx="2262671" cy="78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defTabSz="430213">
                  <a:spcAft>
                    <a:spcPts val="400"/>
                  </a:spcAft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smtClean="0">
                          <a:solidFill>
                            <a:srgbClr val="000000"/>
                          </a:solidFill>
                          <a:latin typeface="Cambria Math" charset="0"/>
                          <a:cs typeface="Helvetica Neue Regular" charset="0"/>
                        </a:rPr>
                        <m:t>𝑃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</m:ctrlPr>
                        </m:dPr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𝐟</m:t>
                          </m:r>
                        </m:e>
                        <m:e>
                          <m:r>
                            <a:rPr lang="en-US" sz="1600" smtClean="0">
                              <a:solidFill>
                                <a:srgbClr val="000000"/>
                              </a:solidFill>
                              <a:latin typeface="Cambria Math" charset="0"/>
                              <a:cs typeface="Helvetica Neue Regular" charset="0"/>
                            </a:rPr>
                            <m:t>𝐲</m:t>
                          </m:r>
                        </m:e>
                      </m:d>
                      <m:r>
                        <a:rPr lang="en-US" sz="1600" b="1" i="1" smtClean="0">
                          <a:solidFill>
                            <a:srgbClr val="00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x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𝑃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𝐟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𝐱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𝐲</m:t>
                          </m:r>
                          <m:r>
                            <a:rPr lang="en-US" sz="1600" b="1" i="0" smtClean="0">
                              <a:solidFill>
                                <a:srgbClr val="00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 smtClean="0">
                  <a:solidFill>
                    <a:srgbClr val="000000"/>
                  </a:solidFill>
                  <a:latin typeface="Helvetica Neue Regular" charset="0"/>
                  <a:cs typeface="Helvetica Neue Regular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521" y="3908898"/>
                <a:ext cx="2262671" cy="78944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ular Callout 11"/>
          <p:cNvSpPr/>
          <p:nvPr/>
        </p:nvSpPr>
        <p:spPr>
          <a:xfrm>
            <a:off x="1775110" y="2636864"/>
            <a:ext cx="3428999" cy="420626"/>
          </a:xfrm>
          <a:prstGeom prst="wedgeRoundRectCallout">
            <a:avLst>
              <a:gd name="adj1" fmla="val 21962"/>
              <a:gd name="adj2" fmla="val -111985"/>
              <a:gd name="adj3" fmla="val 16667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Neue Regular" charset="0"/>
              </a:rPr>
              <a:t>Specified only by mean and covariance</a:t>
            </a:r>
            <a:endParaRPr lang="en-US" sz="1400" dirty="0">
              <a:latin typeface="Helvetica Neue Regular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182" y="3132667"/>
            <a:ext cx="4138918" cy="153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41" y="734291"/>
            <a:ext cx="3461310" cy="2595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GP-Select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Vanchinathan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smtClean="0">
                <a:solidFill>
                  <a:srgbClr val="285096"/>
                </a:solidFill>
              </a:rPr>
              <a:t>2015</a:t>
            </a:r>
            <a:r>
              <a:rPr lang="en-US" sz="1400" dirty="0">
                <a:solidFill>
                  <a:srgbClr val="285096"/>
                </a:solidFill>
              </a:rPr>
              <a:t>]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18" y="971550"/>
            <a:ext cx="4484917" cy="249354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907723" y="1445227"/>
            <a:ext cx="1700372" cy="335812"/>
          </a:xfrm>
          <a:prstGeom prst="wedgeRoundRectCallout">
            <a:avLst>
              <a:gd name="adj1" fmla="val -31833"/>
              <a:gd name="adj2" fmla="val 130921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Learn posterior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3513220" y="2767263"/>
            <a:ext cx="2370222" cy="553453"/>
          </a:xfrm>
          <a:prstGeom prst="wedgeRoundRectCallout">
            <a:avLst>
              <a:gd name="adj1" fmla="val -41964"/>
              <a:gd name="adj2" fmla="val -82830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Helvetica Neue Regular" charset="0"/>
              </a:rPr>
              <a:t>Trades off exploration exploitation</a:t>
            </a:r>
            <a:endParaRPr lang="en-US" sz="1600" dirty="0">
              <a:latin typeface="Helvetica Neue Regular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722612" y="3465095"/>
            <a:ext cx="2370222" cy="276727"/>
          </a:xfrm>
          <a:prstGeom prst="wedgeRoundRectCallout">
            <a:avLst>
              <a:gd name="adj1" fmla="val -26228"/>
              <a:gd name="adj2" fmla="val -135004"/>
              <a:gd name="adj3" fmla="val 1666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Ask user feedback</a:t>
            </a:r>
            <a:endParaRPr lang="en-US" dirty="0">
              <a:latin typeface="Helvetica Neue Regula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8095" y="3526487"/>
            <a:ext cx="4456669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Helvetica Neue Regular" charset="0"/>
                <a:cs typeface="Helvetica Neue Regular" charset="0"/>
              </a:rPr>
              <a:t>Exploration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select items with high-variance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Helvetica Neue Regular" charset="0"/>
                <a:cs typeface="Helvetica Neue Regular" charset="0"/>
              </a:rPr>
              <a:t>Exploitation</a:t>
            </a: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: select items with high-value</a:t>
            </a:r>
          </a:p>
        </p:txBody>
      </p:sp>
      <p:sp>
        <p:nvSpPr>
          <p:cNvPr id="15" name="Oval 14"/>
          <p:cNvSpPr/>
          <p:nvPr/>
        </p:nvSpPr>
        <p:spPr>
          <a:xfrm>
            <a:off x="8375076" y="1047951"/>
            <a:ext cx="95156" cy="100625"/>
          </a:xfrm>
          <a:prstGeom prst="ellips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7930800" y="1632706"/>
            <a:ext cx="101023" cy="10131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  <a:latin typeface="Helvetica Neu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93 C -0.01319 -0.00679 0.00191 0.0037 -0.00885 -0.00772 C -0.01111 -0.01018 -0.01371 -0.01173 -0.01615 -0.01389 C -0.01736 -0.01451 -0.01858 -0.01605 -0.01979 -0.01636 L -0.02951 -0.01944 C -0.04184 -0.02932 -0.02274 -0.01451 -0.03802 -0.02562 C -0.04062 -0.02716 -0.04288 -0.03025 -0.04549 -0.03117 C -0.05608 -0.03518 -0.05035 -0.03333 -0.0625 -0.03642 C -0.0658 -0.0358 -0.0691 -0.03518 -0.0724 -0.03426 C -0.07396 -0.03333 -0.07569 -0.0321 -0.07726 -0.03117 C -0.07934 -0.03025 -0.08142 -0.02963 -0.08333 -0.02839 C -0.08455 -0.02778 -0.08576 -0.02623 -0.08715 -0.02562 C -0.08871 -0.02377 -0.09028 -0.02346 -0.09201 -0.02253 C -0.09427 -0.02037 -0.0967 -0.01759 -0.0993 -0.01636 L -0.11389 -0.01049 C -0.1184 -0.00926 -0.12292 -0.0071 -0.12743 -0.00494 C -0.13073 -0.00309 -0.13403 -0.00185 -0.13698 0.00093 C -0.13837 0.00216 -0.13958 0.00309 -0.1408 0.00401 C -0.14288 0.00525 -0.14496 0.00556 -0.14687 0.00648 C -0.15017 0.00864 -0.1533 0.01111 -0.1566 0.01265 C -0.15868 0.01358 -0.16059 0.01451 -0.16285 0.01543 C -0.16389 0.01636 -0.1651 0.01759 -0.16632 0.01852 C -0.16788 0.01914 -0.16979 0.02037 -0.17135 0.0213 C -0.17378 0.02315 -0.17621 0.02562 -0.17847 0.02716 L -0.18837 0.03302 C -0.18993 0.03395 -0.19167 0.03488 -0.19323 0.03642 C -0.19705 0.03889 -0.19757 0.03951 -0.20174 0.04167 C -0.20573 0.04414 -0.2099 0.04506 -0.21406 0.04753 C -0.22101 0.05154 -0.21719 0.05 -0.225 0.0537 C -0.22656 0.05556 -0.22812 0.05864 -0.22986 0.05957 C -0.23385 0.06235 -0.23802 0.06296 -0.24201 0.06543 C -0.24375 0.06605 -0.24549 0.06698 -0.24722 0.0679 C -0.25573 0.07438 -0.24444 0.06852 -0.2592 0.07685 C -0.2651 0.08056 -0.27066 0.08241 -0.27621 0.0858 C -0.27795 0.08642 -0.27969 0.08735 -0.28125 0.08858 C -0.28333 0.09043 -0.28542 0.09352 -0.28733 0.09475 C -0.29097 0.09722 -0.29462 0.09815 -0.29826 0.10031 C -0.29965 0.10123 -0.30087 0.10216 -0.30208 0.10309 C -0.30399 0.10463 -0.30608 0.10494 -0.30816 0.10648 C -0.3191 0.11944 -0.30538 0.1037 -0.32257 0.1179 L -0.34462 0.13549 L -0.35573 0.14444 L -0.35937 0.14722 L -0.36319 0.15031 C -0.36389 0.15185 -0.36458 0.15463 -0.36545 0.15586 C -0.36667 0.15772 -0.36788 0.15802 -0.3691 0.15864 C -0.3724 0.1608 -0.37569 0.16296 -0.37882 0.16482 C -0.38281 0.16698 -0.38698 0.16759 -0.39115 0.17068 L -0.39844 0.17654 C -0.39965 0.17716 -0.40069 0.17901 -0.40208 0.17932 C -0.41424 0.18673 -0.40885 0.18272 -0.41927 0.19105 L -0.42292 0.19383 C -0.42413 0.19568 -0.42535 0.19784 -0.42674 0.2 C -0.42795 0.20247 -0.42882 0.20617 -0.43021 0.20833 C -0.43125 0.21049 -0.43264 0.21049 -0.43385 0.21173 C -0.43611 0.21698 -0.43698 0.21944 -0.43993 0.22346 C -0.44115 0.22469 -0.44253 0.22469 -0.44375 0.22654 C -0.44618 0.22963 -0.44861 0.23395 -0.45104 0.23765 L -0.45851 0.24938 L -0.46215 0.25556 C -0.46285 0.25833 -0.46337 0.26204 -0.46441 0.26389 C -0.4684 0.27191 -0.46805 0.26265 -0.46805 0.27068 " pathEditMode="relative" rAng="0" ptsTypes="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03" y="116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93827E-7 C -0.01545 -0.00432 0.00243 0.00154 -0.01059 -0.00494 C -0.01319 -0.00679 -0.01614 -0.00772 -0.01892 -0.00895 C -0.02048 -0.00926 -0.02152 -0.00988 -0.02309 -0.01018 L -0.03402 -0.01204 C -0.04843 -0.01759 -0.02656 -0.00926 -0.04409 -0.01543 C -0.04705 -0.01636 -0.04948 -0.01821 -0.05243 -0.01852 C -0.06458 -0.0213 -0.05798 -0.02006 -0.07205 -0.0213 C -0.07569 -0.0213 -0.07968 -0.0213 -0.08333 -0.02037 C -0.08507 -0.02006 -0.08715 -0.01944 -0.08889 -0.01852 C -0.09132 -0.01821 -0.09375 -0.01759 -0.096 -0.01697 C -0.09757 -0.01667 -0.09878 -0.01574 -0.10034 -0.01543 C -0.10208 -0.01481 -0.10416 -0.01451 -0.1059 -0.01389 C -0.1085 -0.01265 -0.11128 -0.0108 -0.11423 -0.01018 L -0.13107 -0.0071 C -0.13628 -0.00586 -0.14166 -0.00463 -0.1467 -0.00309 C -0.15034 -0.00247 -0.15434 -0.00154 -0.15781 -4.93827E-7 C -0.1592 0.00062 -0.16059 0.00124 -0.16198 0.00185 C -0.16441 0.00247 -0.16666 0.00278 -0.16892 0.0034 C -0.17274 0.00432 -0.17639 0.00556 -0.18055 0.00648 C -0.18264 0.0071 -0.18524 0.00772 -0.1875 0.00864 C -0.18889 0.00926 -0.19027 0.00988 -0.19166 0.01019 C -0.1934 0.0108 -0.19548 0.01111 -0.19739 0.01173 C -0.2 0.01296 -0.20277 0.01451 -0.20573 0.01543 L -0.21684 0.01852 C -0.21875 0.01914 -0.22066 0.01975 -0.22239 0.02037 C -0.22691 0.02222 -0.22725 0.02253 -0.23229 0.02377 C -0.2368 0.025 -0.24166 0.02593 -0.24618 0.02716 C -0.25416 0.02932 -0.24982 0.0287 -0.25885 0.03056 C -0.26059 0.03179 -0.26267 0.03333 -0.26441 0.03395 C -0.26909 0.03549 -0.27413 0.0358 -0.27882 0.03735 C -0.28055 0.03765 -0.28281 0.03858 -0.28455 0.0392 C -0.29444 0.04259 -0.28142 0.03951 -0.29843 0.04414 C -0.30503 0.0463 -0.31146 0.04722 -0.31788 0.04907 C -0.32014 0.04969 -0.32187 0.05 -0.32361 0.05062 C -0.32621 0.05185 -0.3283 0.0537 -0.33055 0.05463 C -0.33472 0.05586 -0.33906 0.05648 -0.3434 0.05803 C -0.34479 0.05833 -0.346 0.05895 -0.34739 0.05957 C -0.34982 0.06049 -0.35208 0.0608 -0.35451 0.06111 C -0.36718 0.06883 -0.35139 0.05988 -0.37135 0.0679 L -0.3967 0.0784 L -0.40937 0.08364 L -0.41371 0.08519 L -0.41788 0.08673 C -0.41875 0.08796 -0.41961 0.0892 -0.42083 0.09012 C -0.42187 0.09105 -0.42343 0.09136 -0.42482 0.09167 C -0.42864 0.0929 -0.43229 0.09414 -0.43593 0.09506 C -0.44062 0.0963 -0.44531 0.09691 -0.45034 0.09907 L -0.4585 0.10216 C -0.46007 0.10247 -0.46146 0.1034 -0.46284 0.1037 C -0.47691 0.10803 -0.47048 0.10586 -0.48229 0.11049 L -0.48663 0.11204 C -0.48819 0.11327 -0.48958 0.11451 -0.49097 0.11574 C -0.49236 0.11728 -0.4934 0.11914 -0.49496 0.12068 C -0.49618 0.12191 -0.49791 0.12191 -0.49913 0.12253 C -0.50173 0.12531 -0.5026 0.12747 -0.50625 0.12932 C -0.50746 0.13025 -0.50902 0.13025 -0.51041 0.13117 C -0.51336 0.13303 -0.51597 0.13549 -0.51875 0.13765 L -0.52725 0.14444 L -0.53159 0.14815 C -0.53229 0.14969 -0.53298 0.15185 -0.53437 0.15309 C -0.53923 0.1571 -0.53836 0.15216 -0.53836 0.1571 " pathEditMode="relative" rAng="0" ptsTypes="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679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learning on graphs </a:t>
            </a:r>
            <a:r>
              <a:rPr lang="mr-IN" dirty="0" smtClean="0"/>
              <a:t>–</a:t>
            </a:r>
            <a:r>
              <a:rPr lang="en-US" dirty="0" smtClean="0"/>
              <a:t> which prior?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285096"/>
                </a:solidFill>
              </a:rPr>
              <a:t>[Ma </a:t>
            </a:r>
            <a:r>
              <a:rPr lang="en-US" sz="16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600" dirty="0" smtClean="0">
                <a:solidFill>
                  <a:srgbClr val="285096"/>
                </a:solidFill>
              </a:rPr>
              <a:t> 2015]</a:t>
            </a:r>
            <a:endParaRPr lang="en-US" sz="1600" dirty="0">
              <a:solidFill>
                <a:srgbClr val="28509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127358" y="998106"/>
            <a:ext cx="6533147" cy="365263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Helvetica Neue Regular" charset="0"/>
              </a:rPr>
              <a:t>Idea</a:t>
            </a:r>
            <a:r>
              <a:rPr lang="en-US" b="1" dirty="0" smtClean="0">
                <a:latin typeface="Helvetica Neue Regular" charset="0"/>
              </a:rPr>
              <a:t>:</a:t>
            </a:r>
            <a:r>
              <a:rPr lang="en-US" dirty="0" smtClean="0">
                <a:latin typeface="Helvetica Neue Regular" charset="0"/>
              </a:rPr>
              <a:t> Use the graph structure to infer the node classes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2" y="1803766"/>
            <a:ext cx="4264997" cy="2257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6464" r="46552" b="-1856"/>
          <a:stretch/>
        </p:blipFill>
        <p:spPr>
          <a:xfrm>
            <a:off x="5891646" y="2538522"/>
            <a:ext cx="1768859" cy="4896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4938963" y="1693769"/>
                <a:ext cx="3862137" cy="698536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latin typeface="Helvetica Neue Regular" charset="0"/>
                  </a:rPr>
                  <a:t>Use graph </a:t>
                </a:r>
                <a:r>
                  <a:rPr lang="en-US" sz="1600" dirty="0">
                    <a:latin typeface="Helvetica Neue Regular" charset="0"/>
                  </a:rPr>
                  <a:t>L</a:t>
                </a:r>
                <a:r>
                  <a:rPr lang="en-US" sz="1600" dirty="0" smtClean="0">
                    <a:latin typeface="Helvetica Neue Regular" charset="0"/>
                  </a:rPr>
                  <a:t>aplacian as prior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charset="0"/>
                      </a:rPr>
                      <m:t>𝐿</m:t>
                    </m:r>
                    <m:r>
                      <a:rPr lang="en-US" sz="1600" i="1" dirty="0" smtClean="0">
                        <a:latin typeface="Cambria Math" charset="0"/>
                      </a:rPr>
                      <m:t> = </m:t>
                    </m:r>
                    <m:r>
                      <a:rPr lang="en-US" sz="1600" i="1" dirty="0" smtClean="0">
                        <a:latin typeface="Cambria Math" charset="0"/>
                      </a:rPr>
                      <m:t>𝐷</m:t>
                    </m:r>
                    <m:r>
                      <a:rPr lang="mr-IN" sz="1600" i="1" dirty="0" smtClean="0">
                        <a:latin typeface="Cambria Math" charset="0"/>
                      </a:rPr>
                      <m:t>–</m:t>
                    </m:r>
                    <m:r>
                      <a:rPr lang="en-US" sz="1600" i="1" dirty="0" smtClean="0">
                        <a:latin typeface="Cambria Math" charset="0"/>
                      </a:rPr>
                      <m:t>𝐴</m:t>
                    </m:r>
                  </m:oMath>
                </a14:m>
                <a:r>
                  <a:rPr lang="en-US" sz="1600" dirty="0" smtClean="0">
                    <a:latin typeface="Helvetica Neue Regular" charset="0"/>
                  </a:rPr>
                  <a:t>, A is the adjacency matrix</a:t>
                </a:r>
                <a:endParaRPr lang="en-US" sz="1600" dirty="0">
                  <a:latin typeface="Helvetica Neue Regular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8963" y="1693769"/>
                <a:ext cx="3862137" cy="698536"/>
              </a:xfrm>
              <a:prstGeom prst="roundRect">
                <a:avLst/>
              </a:prstGeom>
              <a:blipFill rotWithShape="0">
                <a:blip r:embed="rId4"/>
                <a:stretch>
                  <a:fillRect b="-4912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92505" y="4119777"/>
            <a:ext cx="840285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algn="ctr" defTabSz="430213">
              <a:spcAft>
                <a:spcPts val="400"/>
              </a:spcAft>
              <a:buSzPct val="100000"/>
            </a:pPr>
            <a:r>
              <a:rPr lang="en-US" sz="16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Laplacian: higher probability of having the same class if two nodes are connected</a:t>
            </a:r>
          </a:p>
        </p:txBody>
      </p:sp>
    </p:spTree>
    <p:extLst>
      <p:ext uri="{BB962C8B-B14F-4D97-AF65-F5344CB8AC3E}">
        <p14:creationId xmlns:p14="http://schemas.microsoft.com/office/powerpoint/2010/main" val="108221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as Exploratory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5" name="Cloud Callout 4"/>
          <p:cNvSpPr/>
          <p:nvPr/>
        </p:nvSpPr>
        <p:spPr>
          <a:xfrm>
            <a:off x="1134533" y="772086"/>
            <a:ext cx="2777709" cy="2184400"/>
          </a:xfrm>
          <a:prstGeom prst="cloudCallout">
            <a:avLst>
              <a:gd name="adj1" fmla="val -51235"/>
              <a:gd name="adj2" fmla="val 6482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dirty="0" smtClean="0">
                <a:latin typeface="Helvetica Neue Regular" charset="0"/>
              </a:rPr>
              <a:t>Is there a galaxy like this? 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19" y="1762300"/>
            <a:ext cx="1648883" cy="9382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86" b="-2413"/>
          <a:stretch/>
        </p:blipFill>
        <p:spPr>
          <a:xfrm>
            <a:off x="320202" y="3062622"/>
            <a:ext cx="732162" cy="1560178"/>
          </a:xfrm>
          <a:prstGeom prst="snip1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627950" y="999967"/>
            <a:ext cx="1787044" cy="42333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 Regular" charset="0"/>
              </a:rPr>
              <a:t>Answers</a:t>
            </a:r>
            <a:endParaRPr lang="en-US" dirty="0">
              <a:latin typeface="Helvetica Neue Regular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500" y="1680480"/>
            <a:ext cx="1343047" cy="1109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1472" y="1676124"/>
            <a:ext cx="1326704" cy="1109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500" y="3107062"/>
            <a:ext cx="1343047" cy="10361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3668" y="3115385"/>
            <a:ext cx="1304508" cy="10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Explore-by-Example: AIDE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285096"/>
                </a:solidFill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</a:rPr>
              <a:t>Dimitriadou</a:t>
            </a:r>
            <a:r>
              <a:rPr lang="en-US" sz="1400" dirty="0" smtClean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</a:rPr>
              <a:t> 2015]</a:t>
            </a:r>
            <a:endParaRPr lang="en-US" sz="1400" dirty="0">
              <a:solidFill>
                <a:srgbClr val="2850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0896" y="2611000"/>
            <a:ext cx="1182866" cy="656473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 Neue Regular" charset="0"/>
              </a:rPr>
              <a:t>Query Formulation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0145" y="1467077"/>
            <a:ext cx="150438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Relevant Samples </a:t>
            </a:r>
          </a:p>
          <a:p>
            <a:endParaRPr lang="en-US" sz="1200" dirty="0">
              <a:latin typeface="Helvetica Neue Regular" charset="0"/>
              <a:cs typeface="Helvetica Neue Regular" charset="0"/>
            </a:endParaRP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Irrelevant Samples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93635" y="1795759"/>
            <a:ext cx="6158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User</a:t>
            </a: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Model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0045" y="2495777"/>
            <a:ext cx="827471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Samples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5805" y="4038826"/>
            <a:ext cx="129073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Data Extraction </a:t>
            </a: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       Query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77545" y="2438626"/>
            <a:ext cx="615874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User </a:t>
            </a: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Model</a:t>
            </a:r>
          </a:p>
        </p:txBody>
      </p:sp>
      <p:pic>
        <p:nvPicPr>
          <p:cNvPr id="28" name="Picture 27" descr="11971055981382663610sagar_ns_database.svg.hi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695" y="3295876"/>
            <a:ext cx="800100" cy="857250"/>
          </a:xfrm>
          <a:prstGeom prst="rect">
            <a:avLst/>
          </a:prstGeom>
          <a:ln>
            <a:noFill/>
          </a:ln>
        </p:spPr>
      </p:pic>
      <p:pic>
        <p:nvPicPr>
          <p:cNvPr id="39" name="Picture 159" descr="debate-yes-n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8545" y="1295626"/>
            <a:ext cx="12573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1948545" y="1238477"/>
            <a:ext cx="163057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Relevance Feedback</a:t>
            </a:r>
          </a:p>
        </p:txBody>
      </p:sp>
      <p:pic>
        <p:nvPicPr>
          <p:cNvPr id="43" name="Picture 168" descr="us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445" y="1295626"/>
            <a:ext cx="796529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6520545" y="3638776"/>
            <a:ext cx="1100301" cy="438582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Helvetica Neue Regular" charset="0"/>
              </a:rPr>
              <a:t>SQL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805796" y="3810226"/>
            <a:ext cx="87395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 Neue Regular" charset="0"/>
                <a:cs typeface="Helvetica Neue Regular" charset="0"/>
              </a:rPr>
              <a:t>Sampling </a:t>
            </a:r>
          </a:p>
          <a:p>
            <a:r>
              <a:rPr lang="en-US" sz="1200" dirty="0">
                <a:latin typeface="Helvetica Neue Regular" charset="0"/>
                <a:cs typeface="Helvetica Neue Regular" charset="0"/>
              </a:rPr>
              <a:t>queries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805795" y="3695926"/>
            <a:ext cx="800100" cy="0"/>
          </a:xfrm>
          <a:prstGeom prst="straightConnector1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8" idx="0"/>
          </p:cNvCxnSpPr>
          <p:nvPr/>
        </p:nvCxnSpPr>
        <p:spPr>
          <a:xfrm flipV="1">
            <a:off x="2405745" y="2152876"/>
            <a:ext cx="0" cy="1143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9" idx="3"/>
          </p:cNvCxnSpPr>
          <p:nvPr/>
        </p:nvCxnSpPr>
        <p:spPr>
          <a:xfrm>
            <a:off x="3205845" y="1781401"/>
            <a:ext cx="1485900" cy="139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58" idx="2"/>
          </p:cNvCxnSpPr>
          <p:nvPr/>
        </p:nvCxnSpPr>
        <p:spPr>
          <a:xfrm>
            <a:off x="5377545" y="2152876"/>
            <a:ext cx="0" cy="12001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endCxn id="8" idx="0"/>
          </p:cNvCxnSpPr>
          <p:nvPr/>
        </p:nvCxnSpPr>
        <p:spPr>
          <a:xfrm>
            <a:off x="5994460" y="1795313"/>
            <a:ext cx="1067870" cy="815687"/>
          </a:xfrm>
          <a:prstGeom prst="bentConnector2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691745" y="1409926"/>
            <a:ext cx="1371600" cy="7429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Helvetica Neue Regular" charset="0"/>
              </a:rPr>
              <a:t>Data </a:t>
            </a:r>
          </a:p>
          <a:p>
            <a:pPr algn="ctr"/>
            <a:r>
              <a:rPr lang="en-US" sz="1350" dirty="0">
                <a:latin typeface="Helvetica Neue Regular" charset="0"/>
              </a:rPr>
              <a:t>Classification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605895" y="3353026"/>
            <a:ext cx="2743200" cy="85725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Space Exploration</a:t>
            </a:r>
          </a:p>
        </p:txBody>
      </p:sp>
      <p:cxnSp>
        <p:nvCxnSpPr>
          <p:cNvPr id="66" name="Straight Arrow Connector 65"/>
          <p:cNvCxnSpPr>
            <a:stCxn id="8" idx="2"/>
            <a:endCxn id="51" idx="0"/>
          </p:cNvCxnSpPr>
          <p:nvPr/>
        </p:nvCxnSpPr>
        <p:spPr>
          <a:xfrm>
            <a:off x="7062329" y="3267473"/>
            <a:ext cx="8367" cy="3713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907723" y="4667921"/>
            <a:ext cx="3385912" cy="398270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8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6" grpId="0"/>
      <p:bldP spid="22" grpId="0"/>
      <p:bldP spid="23" grpId="0"/>
      <p:bldP spid="25" grpId="0"/>
      <p:bldP spid="42" grpId="0"/>
      <p:bldP spid="51" grpId="0" animBg="1"/>
      <p:bldP spid="5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AIDE algorithm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Dimitriadou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</a:rPr>
              <a:t> 2015</a:t>
            </a:r>
            <a:r>
              <a:rPr lang="en-US" sz="1400" dirty="0">
                <a:solidFill>
                  <a:srgbClr val="285096"/>
                </a:solidFill>
              </a:rPr>
              <a:t>]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9401" y="1301350"/>
            <a:ext cx="8145371" cy="1836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Divide the space into d-dimensional cubes</a:t>
            </a:r>
          </a:p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Find the sample points in the cubes (</a:t>
            </a:r>
            <a:r>
              <a:rPr lang="en-US" sz="2000" dirty="0" err="1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medoids</a:t>
            </a: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) </a:t>
            </a:r>
          </a:p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Train the classifier</a:t>
            </a:r>
          </a:p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Refine the training sampling from neighbors of misclassified points</a:t>
            </a:r>
          </a:p>
          <a:p>
            <a:pPr marL="342900" indent="-342900" defTabSz="430213">
              <a:spcAft>
                <a:spcPts val="400"/>
              </a:spcAft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Helvetica Neue Regular" charset="0"/>
                <a:cs typeface="Helvetica Neue Regular" charset="0"/>
              </a:rPr>
              <a:t>Boundary refinement</a:t>
            </a:r>
          </a:p>
        </p:txBody>
      </p:sp>
    </p:spTree>
    <p:extLst>
      <p:ext uri="{BB962C8B-B14F-4D97-AF65-F5344CB8AC3E}">
        <p14:creationId xmlns:p14="http://schemas.microsoft.com/office/powerpoint/2010/main" val="64371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Classification &amp; Query Formulation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Dimitriadou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smtClean="0">
                <a:solidFill>
                  <a:srgbClr val="285096"/>
                </a:solidFill>
              </a:rPr>
              <a:t>2015</a:t>
            </a:r>
            <a:r>
              <a:rPr lang="en-US" sz="1400" dirty="0">
                <a:solidFill>
                  <a:srgbClr val="285096"/>
                </a:solidFill>
              </a:rPr>
              <a:t>]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200651" y="800100"/>
            <a:ext cx="2567079" cy="2616236"/>
            <a:chOff x="5422462" y="2514600"/>
            <a:chExt cx="3422771" cy="3488314"/>
          </a:xfrm>
        </p:grpSpPr>
        <p:sp>
          <p:nvSpPr>
            <p:cNvPr id="18" name="Rectangle 17"/>
            <p:cNvSpPr/>
            <p:nvPr/>
          </p:nvSpPr>
          <p:spPr>
            <a:xfrm>
              <a:off x="6545386" y="2514600"/>
              <a:ext cx="930028" cy="5468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red</a:t>
              </a:r>
            </a:p>
          </p:txBody>
        </p:sp>
        <p:cxnSp>
          <p:nvCxnSpPr>
            <p:cNvPr id="19" name="Straight Arrow Connector 18"/>
            <p:cNvCxnSpPr>
              <a:stCxn id="18" idx="2"/>
              <a:endCxn id="25" idx="0"/>
            </p:cNvCxnSpPr>
            <p:nvPr/>
          </p:nvCxnSpPr>
          <p:spPr>
            <a:xfrm flipH="1">
              <a:off x="5891762" y="3061432"/>
              <a:ext cx="1118638" cy="455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8" idx="2"/>
              <a:endCxn id="24" idx="0"/>
            </p:cNvCxnSpPr>
            <p:nvPr/>
          </p:nvCxnSpPr>
          <p:spPr>
            <a:xfrm>
              <a:off x="7010400" y="3061432"/>
              <a:ext cx="711936" cy="3906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251263" y="3124200"/>
              <a:ext cx="104131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red&lt;=14.82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955862" y="3124200"/>
              <a:ext cx="94940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red&gt;14.82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57322" y="3452091"/>
              <a:ext cx="930028" cy="5468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red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26748" y="3516606"/>
              <a:ext cx="930028" cy="546832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Irrelevant</a:t>
              </a:r>
            </a:p>
          </p:txBody>
        </p:sp>
        <p:cxnSp>
          <p:nvCxnSpPr>
            <p:cNvPr id="28" name="Straight Arrow Connector 27"/>
            <p:cNvCxnSpPr>
              <a:stCxn id="24" idx="2"/>
              <a:endCxn id="30" idx="0"/>
            </p:cNvCxnSpPr>
            <p:nvPr/>
          </p:nvCxnSpPr>
          <p:spPr>
            <a:xfrm>
              <a:off x="7722336" y="3998923"/>
              <a:ext cx="479154" cy="3928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4" idx="2"/>
              <a:endCxn id="31" idx="0"/>
            </p:cNvCxnSpPr>
            <p:nvPr/>
          </p:nvCxnSpPr>
          <p:spPr>
            <a:xfrm flipH="1">
              <a:off x="6648360" y="3998923"/>
              <a:ext cx="1073976" cy="39281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736476" y="4391741"/>
              <a:ext cx="930028" cy="546832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Irrelevant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83346" y="4391741"/>
              <a:ext cx="930028" cy="5468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green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95828" y="3998922"/>
              <a:ext cx="94940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red&lt;13.55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41662" y="4038600"/>
              <a:ext cx="104131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red&gt;=13.55</a:t>
              </a:r>
            </a:p>
          </p:txBody>
        </p:sp>
        <p:cxnSp>
          <p:nvCxnSpPr>
            <p:cNvPr id="34" name="Straight Arrow Connector 33"/>
            <p:cNvCxnSpPr>
              <a:stCxn id="31" idx="2"/>
              <a:endCxn id="38" idx="0"/>
            </p:cNvCxnSpPr>
            <p:nvPr/>
          </p:nvCxnSpPr>
          <p:spPr>
            <a:xfrm flipH="1">
              <a:off x="5887477" y="4938573"/>
              <a:ext cx="760883" cy="5098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6946462" y="5029200"/>
              <a:ext cx="120588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green&lt;=13.74</a:t>
              </a:r>
            </a:p>
          </p:txBody>
        </p:sp>
        <p:cxnSp>
          <p:nvCxnSpPr>
            <p:cNvPr id="36" name="Straight Arrow Connector 35"/>
            <p:cNvCxnSpPr>
              <a:stCxn id="31" idx="2"/>
              <a:endCxn id="37" idx="0"/>
            </p:cNvCxnSpPr>
            <p:nvPr/>
          </p:nvCxnSpPr>
          <p:spPr>
            <a:xfrm>
              <a:off x="6648360" y="4938573"/>
              <a:ext cx="933835" cy="51751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7117180" y="5456082"/>
              <a:ext cx="930028" cy="546832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Relevant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422462" y="5448396"/>
              <a:ext cx="930028" cy="546832"/>
            </a:xfrm>
            <a:prstGeom prst="rect">
              <a:avLst/>
            </a:prstGeom>
            <a:ln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elvetica Neue Regular" charset="0"/>
                </a:rPr>
                <a:t>Irrelevant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879662" y="5029200"/>
              <a:ext cx="11139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Helvetica Neue Regular" charset="0"/>
                </a:rPr>
                <a:t>green&gt;13.74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143500" y="4151128"/>
            <a:ext cx="2857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Helvetica Neue Regular" charset="0"/>
              </a:rPr>
              <a:t>SELECT * FROM galaxy WHERE red&lt;= 14.82 AND red&gt;= 13.5 AND green&lt;=13.74</a:t>
            </a:r>
          </a:p>
          <a:p>
            <a:r>
              <a:rPr lang="en-US" sz="900" dirty="0">
                <a:latin typeface="Helvetica Neue Regular" charset="0"/>
              </a:rPr>
              <a:t> </a:t>
            </a:r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/>
          </p:nvPr>
        </p:nvGraphicFramePr>
        <p:xfrm>
          <a:off x="1257300" y="800100"/>
          <a:ext cx="3486152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538"/>
                <a:gridCol w="871538"/>
                <a:gridCol w="871538"/>
                <a:gridCol w="871538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Sample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Red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Green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Relevant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Object</a:t>
                      </a:r>
                      <a:r>
                        <a:rPr lang="en-US" sz="1400" b="0" i="0" baseline="0" dirty="0" smtClean="0">
                          <a:latin typeface="Helvetica Neue Regular" charset="0"/>
                        </a:rPr>
                        <a:t> A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13.67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12.34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Yes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Object</a:t>
                      </a:r>
                      <a:r>
                        <a:rPr lang="en-US" sz="1400" b="0" i="0" baseline="0" dirty="0" smtClean="0">
                          <a:latin typeface="Helvetica Neue Regular" charset="0"/>
                        </a:rPr>
                        <a:t> B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15.32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14.50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No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..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..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..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...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Object</a:t>
                      </a:r>
                      <a:r>
                        <a:rPr lang="en-US" sz="1400" b="0" i="0" baseline="0" dirty="0" smtClean="0">
                          <a:latin typeface="Helvetica Neue Regular" charset="0"/>
                        </a:rPr>
                        <a:t> X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14.21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13.57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i="0" dirty="0" smtClean="0">
                          <a:latin typeface="Helvetica Neue Regular" charset="0"/>
                        </a:rPr>
                        <a:t>Yes</a:t>
                      </a:r>
                      <a:endParaRPr lang="en-US" sz="1400" b="0" i="0" dirty="0">
                        <a:latin typeface="Helvetica Neue Regular" charset="0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943100" y="2971800"/>
            <a:ext cx="1657350" cy="971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 Neue Regular" charset="0"/>
              </a:rPr>
              <a:t>Decision Tree Classifier</a:t>
            </a:r>
          </a:p>
        </p:txBody>
      </p:sp>
      <p:sp>
        <p:nvSpPr>
          <p:cNvPr id="9" name="Down Arrow 8"/>
          <p:cNvSpPr/>
          <p:nvPr/>
        </p:nvSpPr>
        <p:spPr>
          <a:xfrm>
            <a:off x="2514600" y="2228850"/>
            <a:ext cx="51435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6172200" y="3666624"/>
            <a:ext cx="514350" cy="44453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657600" y="3200400"/>
            <a:ext cx="1200150" cy="514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14900" y="800100"/>
            <a:ext cx="2971800" cy="285750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14900" y="4151128"/>
            <a:ext cx="2971800" cy="51435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Helvetica Neue Regular" charset="0"/>
            </a:endParaRPr>
          </a:p>
        </p:txBody>
      </p:sp>
      <p:sp>
        <p:nvSpPr>
          <p:cNvPr id="47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907723" y="4735156"/>
            <a:ext cx="3207328" cy="379841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Misclassified Sample Exploitation</a:t>
            </a:r>
            <a:endParaRPr lang="en-US" dirty="0"/>
          </a:p>
        </p:txBody>
      </p:sp>
      <p:sp>
        <p:nvSpPr>
          <p:cNvPr id="35" name="Content Placeholder 3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>
                <a:solidFill>
                  <a:srgbClr val="285096"/>
                </a:solidFill>
              </a:rPr>
              <a:t>Dimitriadou</a:t>
            </a:r>
            <a:r>
              <a:rPr lang="en-US" sz="1400" dirty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 </a:t>
            </a:r>
            <a:r>
              <a:rPr lang="en-US" sz="1400" dirty="0" smtClean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smtClean="0">
                <a:solidFill>
                  <a:srgbClr val="285096"/>
                </a:solidFill>
              </a:rPr>
              <a:t>2015]</a:t>
            </a:r>
            <a:endParaRPr lang="en-US" sz="1400" dirty="0">
              <a:solidFill>
                <a:srgbClr val="28509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60111" y="665951"/>
            <a:ext cx="5212188" cy="3901648"/>
            <a:chOff x="822815" y="1524000"/>
            <a:chExt cx="6949585" cy="5202196"/>
          </a:xfrm>
        </p:grpSpPr>
        <p:sp>
          <p:nvSpPr>
            <p:cNvPr id="7" name="TextBox 6"/>
            <p:cNvSpPr txBox="1"/>
            <p:nvPr/>
          </p:nvSpPr>
          <p:spPr>
            <a:xfrm rot="16200000">
              <a:off x="-311043" y="3955361"/>
              <a:ext cx="282171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Helvetica Neue Regular" charset="0"/>
                </a:rPr>
                <a:t>Red wavelength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001" y="6172199"/>
              <a:ext cx="318882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Helvetica Neue Regular" charset="0"/>
                </a:rPr>
                <a:t>Green Wavelength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057400" y="1828800"/>
              <a:ext cx="15240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elvetica Neue Regular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4000" y="4572000"/>
              <a:ext cx="1676400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Regular" charset="0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371600" y="1524000"/>
              <a:ext cx="0" cy="464820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371600" y="6172200"/>
              <a:ext cx="6400800" cy="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791200" y="2286000"/>
              <a:ext cx="990600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Regular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29300" y="12946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329485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28950" y="15232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86100" y="31805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1900" y="10088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1750" y="35806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8900" y="19804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71900" y="19232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86200" y="27233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71750" y="27233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6200" y="36377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72050" y="27805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29200" y="36377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86500" y="8945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86500" y="36377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72050" y="10088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72050" y="18089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6500" y="192325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15050" y="295195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86050" y="112315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14900" y="2780501"/>
            <a:ext cx="1771650" cy="8001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14600" y="1066001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00700" y="1180301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Helvetica Neue Regular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943600" y="14089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6229350" y="1142743"/>
            <a:ext cx="512652" cy="209008"/>
          </a:xfrm>
          <a:prstGeom prst="straightConnector1">
            <a:avLst/>
          </a:prstGeom>
          <a:ln w="19050">
            <a:solidFill>
              <a:srgbClr val="29B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42002" y="712116"/>
            <a:ext cx="137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9B21E"/>
                </a:solidFill>
                <a:latin typeface="Helvetica Neue Regular" charset="0"/>
              </a:rPr>
              <a:t>Sampling </a:t>
            </a:r>
          </a:p>
          <a:p>
            <a:r>
              <a:rPr lang="en-US" sz="1600" dirty="0">
                <a:solidFill>
                  <a:srgbClr val="29B21E"/>
                </a:solidFill>
                <a:latin typeface="Helvetica Neue Regular" charset="0"/>
              </a:rPr>
              <a:t>Areas</a:t>
            </a:r>
          </a:p>
        </p:txBody>
      </p:sp>
      <p:cxnSp>
        <p:nvCxnSpPr>
          <p:cNvPr id="46" name="Straight Arrow Connector 45"/>
          <p:cNvCxnSpPr>
            <a:stCxn id="45" idx="1"/>
          </p:cNvCxnSpPr>
          <p:nvPr/>
        </p:nvCxnSpPr>
        <p:spPr>
          <a:xfrm flipH="1">
            <a:off x="3121134" y="1004504"/>
            <a:ext cx="3620868" cy="338496"/>
          </a:xfrm>
          <a:prstGeom prst="straightConnector1">
            <a:avLst/>
          </a:prstGeom>
          <a:ln w="19050">
            <a:solidFill>
              <a:srgbClr val="29B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600700" y="146605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00700" y="11803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00350" y="12946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857500" y="10660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457450" y="1180301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x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86050" y="12946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29300" y="118030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Regular" charset="0"/>
              </a:rPr>
              <a:t>√</a:t>
            </a:r>
          </a:p>
        </p:txBody>
      </p:sp>
      <p:sp>
        <p:nvSpPr>
          <p:cNvPr id="56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907722" y="4735156"/>
            <a:ext cx="3207327" cy="282946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  <p:bldP spid="45" grpId="0"/>
      <p:bldP spid="48" grpId="0"/>
      <p:bldP spid="49" grpId="0"/>
      <p:bldP spid="51" grpId="0"/>
      <p:bldP spid="52" grpId="0"/>
      <p:bldP spid="53" grpId="0"/>
      <p:bldP spid="54" grpId="0"/>
      <p:bldP spid="5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Clustering-based Sampling</a:t>
            </a:r>
            <a:endParaRPr lang="en-US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628454" y="4805958"/>
            <a:ext cx="274320" cy="273844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750"/>
              <a:pPr/>
              <a:t>94</a:t>
            </a:fld>
            <a:endParaRPr lang="en-US" sz="75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7628454" y="4805958"/>
            <a:ext cx="274320" cy="273844"/>
          </a:xfrm>
          <a:prstGeom prst="rect">
            <a:avLst/>
          </a:prstGeom>
        </p:spPr>
        <p:txBody>
          <a:bodyPr vert="horz" anchor="b"/>
          <a:lstStyle>
            <a:defPPr>
              <a:defRPr lang="en-US"/>
            </a:defPPr>
            <a:lvl1pPr marL="0" algn="r" defTabSz="914400" rtl="0" eaLnBrk="1" latinLnBrk="0" hangingPunct="1">
              <a:defRPr kumimoji="0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750"/>
              <a:pPr/>
              <a:t>94</a:t>
            </a:fld>
            <a:endParaRPr lang="en-US" sz="750"/>
          </a:p>
        </p:txBody>
      </p:sp>
      <p:grpSp>
        <p:nvGrpSpPr>
          <p:cNvPr id="8" name="Group 7"/>
          <p:cNvGrpSpPr/>
          <p:nvPr/>
        </p:nvGrpSpPr>
        <p:grpSpPr>
          <a:xfrm>
            <a:off x="1607711" y="785130"/>
            <a:ext cx="5212188" cy="3901648"/>
            <a:chOff x="822815" y="1524000"/>
            <a:chExt cx="6949585" cy="5202196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-204304" y="3955360"/>
              <a:ext cx="260823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Red wavelength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1" y="6172199"/>
              <a:ext cx="294123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/>
                <a:t>Green Wavelength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57400" y="1828800"/>
              <a:ext cx="1524000" cy="914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000" y="4572000"/>
              <a:ext cx="1676400" cy="990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371600" y="1524000"/>
              <a:ext cx="0" cy="464820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371600" y="6172200"/>
              <a:ext cx="6400800" cy="0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5791200" y="2286000"/>
              <a:ext cx="990600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676900" y="14137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2600" y="34140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19650" y="289968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62650" y="30711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33650" y="12423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62500" y="2899680"/>
            <a:ext cx="1771650" cy="8001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TextBox 38"/>
          <p:cNvSpPr txBox="1"/>
          <p:nvPr/>
        </p:nvSpPr>
        <p:spPr>
          <a:xfrm>
            <a:off x="5791200" y="15280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48300" y="15852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448300" y="12994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47950" y="14137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05100" y="11851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33650" y="14137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76900" y="12994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590800" y="10137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1" name="Rectangle 50"/>
          <p:cNvSpPr/>
          <p:nvPr/>
        </p:nvSpPr>
        <p:spPr>
          <a:xfrm>
            <a:off x="2590800" y="13566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2" name="Rectangle 51"/>
          <p:cNvSpPr/>
          <p:nvPr/>
        </p:nvSpPr>
        <p:spPr>
          <a:xfrm>
            <a:off x="2305050" y="12423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3" name="Rectangle 52"/>
          <p:cNvSpPr/>
          <p:nvPr/>
        </p:nvSpPr>
        <p:spPr>
          <a:xfrm>
            <a:off x="2419350" y="10137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4" name="Rectangle 53"/>
          <p:cNvSpPr/>
          <p:nvPr/>
        </p:nvSpPr>
        <p:spPr>
          <a:xfrm>
            <a:off x="5219700" y="11280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5" name="Rectangle 54"/>
          <p:cNvSpPr/>
          <p:nvPr/>
        </p:nvSpPr>
        <p:spPr>
          <a:xfrm>
            <a:off x="5562600" y="107088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6" name="Rectangle 55"/>
          <p:cNvSpPr/>
          <p:nvPr/>
        </p:nvSpPr>
        <p:spPr>
          <a:xfrm>
            <a:off x="5676900" y="13566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7" name="Rectangle 56"/>
          <p:cNvSpPr/>
          <p:nvPr/>
        </p:nvSpPr>
        <p:spPr>
          <a:xfrm>
            <a:off x="5562600" y="12423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Rectangle 57"/>
          <p:cNvSpPr/>
          <p:nvPr/>
        </p:nvSpPr>
        <p:spPr>
          <a:xfrm>
            <a:off x="5334000" y="1470930"/>
            <a:ext cx="571500" cy="51435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9" name="Rectangle 58"/>
          <p:cNvSpPr/>
          <p:nvPr/>
        </p:nvSpPr>
        <p:spPr>
          <a:xfrm>
            <a:off x="2133600" y="1070880"/>
            <a:ext cx="1200150" cy="80010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0" name="Rectangle 59"/>
          <p:cNvSpPr/>
          <p:nvPr/>
        </p:nvSpPr>
        <p:spPr>
          <a:xfrm>
            <a:off x="5219700" y="1070880"/>
            <a:ext cx="1085850" cy="800100"/>
          </a:xfrm>
          <a:prstGeom prst="rect">
            <a:avLst/>
          </a:prstGeom>
          <a:noFill/>
          <a:ln w="31750">
            <a:solidFill>
              <a:srgbClr val="29B2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61" name="Straight Arrow Connector 60"/>
          <p:cNvCxnSpPr>
            <a:stCxn id="62" idx="3"/>
          </p:cNvCxnSpPr>
          <p:nvPr/>
        </p:nvCxnSpPr>
        <p:spPr>
          <a:xfrm flipV="1">
            <a:off x="4475658" y="2042432"/>
            <a:ext cx="686892" cy="643539"/>
          </a:xfrm>
          <a:prstGeom prst="straightConnector1">
            <a:avLst/>
          </a:prstGeom>
          <a:ln w="19050">
            <a:solidFill>
              <a:srgbClr val="29B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05200" y="2328180"/>
            <a:ext cx="97045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29B21E"/>
                </a:solidFill>
              </a:rPr>
              <a:t>Clusters-Sampling </a:t>
            </a:r>
          </a:p>
          <a:p>
            <a:r>
              <a:rPr lang="en-US" sz="1350" dirty="0">
                <a:solidFill>
                  <a:srgbClr val="29B21E"/>
                </a:solidFill>
              </a:rPr>
              <a:t>Areas</a:t>
            </a:r>
          </a:p>
        </p:txBody>
      </p:sp>
      <p:cxnSp>
        <p:nvCxnSpPr>
          <p:cNvPr id="63" name="Straight Arrow Connector 62"/>
          <p:cNvCxnSpPr>
            <a:stCxn id="62" idx="1"/>
          </p:cNvCxnSpPr>
          <p:nvPr/>
        </p:nvCxnSpPr>
        <p:spPr>
          <a:xfrm flipH="1" flipV="1">
            <a:off x="2933700" y="1928132"/>
            <a:ext cx="571500" cy="757839"/>
          </a:xfrm>
          <a:prstGeom prst="straightConnector1">
            <a:avLst/>
          </a:prstGeom>
          <a:ln w="19050">
            <a:solidFill>
              <a:srgbClr val="29B2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2133600" y="1070880"/>
            <a:ext cx="1257300" cy="8001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5" name="Rectangle 64"/>
          <p:cNvSpPr/>
          <p:nvPr/>
        </p:nvSpPr>
        <p:spPr>
          <a:xfrm>
            <a:off x="5105400" y="1185180"/>
            <a:ext cx="1143000" cy="6858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/>
          <p:cNvSpPr txBox="1"/>
          <p:nvPr/>
        </p:nvSpPr>
        <p:spPr>
          <a:xfrm>
            <a:off x="2876550" y="10708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048000" y="14137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105150" y="112803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76550" y="12994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190750" y="11280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247900" y="13566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362200" y="152808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276850" y="15280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276850" y="1299480"/>
            <a:ext cx="2840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√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019800" y="118518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019800" y="15852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219700" y="112803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162550" y="1528080"/>
            <a:ext cx="2728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sp>
        <p:nvSpPr>
          <p:cNvPr id="79" name="Content Placeholder 34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285096"/>
                </a:solidFill>
              </a:rPr>
              <a:t>[</a:t>
            </a:r>
            <a:r>
              <a:rPr lang="en-US" sz="1400" dirty="0" err="1" smtClean="0">
                <a:solidFill>
                  <a:srgbClr val="285096"/>
                </a:solidFill>
              </a:rPr>
              <a:t>Dimitriadou</a:t>
            </a:r>
            <a:r>
              <a:rPr lang="en-US" sz="1400" dirty="0" smtClean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  <a:latin typeface="Helvetica Neue" charset="0"/>
                <a:ea typeface="Helvetica Neue" charset="0"/>
                <a:cs typeface="Helvetica Neue" charset="0"/>
              </a:rPr>
              <a:t>et al.,</a:t>
            </a:r>
            <a:r>
              <a:rPr lang="en-US" sz="1400" dirty="0" smtClean="0">
                <a:solidFill>
                  <a:srgbClr val="285096"/>
                </a:solidFill>
              </a:rPr>
              <a:t> </a:t>
            </a:r>
            <a:r>
              <a:rPr lang="en-US" sz="1400" dirty="0">
                <a:solidFill>
                  <a:srgbClr val="285096"/>
                </a:solidFill>
              </a:rPr>
              <a:t>2015</a:t>
            </a:r>
            <a:r>
              <a:rPr lang="en-US" sz="1400" dirty="0" smtClean="0">
                <a:solidFill>
                  <a:srgbClr val="285096"/>
                </a:solidFill>
              </a:rPr>
              <a:t>]</a:t>
            </a:r>
            <a:endParaRPr lang="en-US" sz="1400" dirty="0">
              <a:solidFill>
                <a:srgbClr val="285096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03563" y="1313811"/>
            <a:ext cx="2324101" cy="93744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Idea</a:t>
            </a:r>
            <a:r>
              <a:rPr lang="en-US" dirty="0" smtClean="0"/>
              <a:t>: Use a k-</a:t>
            </a:r>
            <a:r>
              <a:rPr lang="en-US" dirty="0" err="1" smtClean="0"/>
              <a:t>medoid</a:t>
            </a:r>
            <a:r>
              <a:rPr lang="en-US" dirty="0" smtClean="0"/>
              <a:t> approach to find sampling areas</a:t>
            </a:r>
            <a:endParaRPr lang="en-US" dirty="0"/>
          </a:p>
        </p:txBody>
      </p:sp>
      <p:sp>
        <p:nvSpPr>
          <p:cNvPr id="72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2907722" y="4735156"/>
            <a:ext cx="3207327" cy="282946"/>
          </a:xfrm>
        </p:spPr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60" grpId="0" animBg="1"/>
      <p:bldP spid="62" grpId="0"/>
      <p:bldP spid="62" grpId="1"/>
      <p:bldP spid="64" grpId="0" animBg="1"/>
      <p:bldP spid="65" grpId="0" animBg="1"/>
      <p:bldP spid="47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8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we are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023450" y="3716217"/>
            <a:ext cx="6811871" cy="66071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Challenges and Remarks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3450" y="1866529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Textual data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23450" y="986194"/>
            <a:ext cx="5664639" cy="75384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Relational databases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3450" y="2758497"/>
            <a:ext cx="5664639" cy="71079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Helvetica Neue" charset="0"/>
                <a:ea typeface="Helvetica Neue" charset="0"/>
                <a:cs typeface="Helvetica Neue" charset="0"/>
              </a:rPr>
              <a:t>Graphs 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and networks 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14055" y="986194"/>
            <a:ext cx="821267" cy="24830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 Machine learning 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65" y="3805653"/>
            <a:ext cx="361380" cy="48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343" y="3789535"/>
            <a:ext cx="361380" cy="48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3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224693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Entity extraction by example text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Web table completion using examples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Search by example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83144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Community-based Node-retrieval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Entity Search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Path and SPARQL queries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Graph structures as Examples</a:t>
            </a: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algn="ctr"/>
            <a:endParaRPr lang="en-US" dirty="0">
              <a:latin typeface="Helvetica Neue Regular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7000" y="240919"/>
            <a:ext cx="7424536" cy="621037"/>
          </a:xfrm>
        </p:spPr>
        <p:txBody>
          <a:bodyPr/>
          <a:lstStyle/>
          <a:p>
            <a:r>
              <a:rPr lang="en-US" dirty="0" smtClean="0"/>
              <a:t>Example-based methods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577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Query suggestion using examples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Helvetica Neue Regular" charset="0"/>
              </a:rPr>
              <a:t>Reverse engineering queries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 smtClean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Helvetica Neue Regula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43" y="3817141"/>
            <a:ext cx="584199" cy="5841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257" y="3918551"/>
            <a:ext cx="522817" cy="5228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7062101" y="3878523"/>
            <a:ext cx="522817" cy="518708"/>
            <a:chOff x="2221864" y="-1094450"/>
            <a:chExt cx="983187" cy="983187"/>
          </a:xfrm>
          <a:effectLst/>
        </p:grpSpPr>
        <p:sp>
          <p:nvSpPr>
            <p:cNvPr id="17" name="Rounded Rectangle 16"/>
            <p:cNvSpPr/>
            <p:nvPr/>
          </p:nvSpPr>
          <p:spPr>
            <a:xfrm>
              <a:off x="2221864" y="-1094450"/>
              <a:ext cx="983187" cy="9831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33133" y="-66040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53408" y="-1007269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988157" y="-499532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1" name="Straight Arrow Connector 20"/>
            <p:cNvCxnSpPr>
              <a:stCxn id="26" idx="7"/>
            </p:cNvCxnSpPr>
            <p:nvPr/>
          </p:nvCxnSpPr>
          <p:spPr>
            <a:xfrm flipV="1">
              <a:off x="2770441" y="-869961"/>
              <a:ext cx="206525" cy="2331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6" idx="6"/>
            </p:cNvCxnSpPr>
            <p:nvPr/>
          </p:nvCxnSpPr>
          <p:spPr>
            <a:xfrm>
              <a:off x="2793999" y="-579966"/>
              <a:ext cx="194158" cy="1608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033841" y="-846402"/>
              <a:ext cx="34749" cy="3468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334984" y="-369507"/>
              <a:ext cx="160867" cy="1608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5" name="Straight Arrow Connector 24"/>
            <p:cNvCxnSpPr>
              <a:stCxn id="26" idx="3"/>
            </p:cNvCxnSpPr>
            <p:nvPr/>
          </p:nvCxnSpPr>
          <p:spPr>
            <a:xfrm flipH="1">
              <a:off x="2415418" y="-523091"/>
              <a:ext cx="241273" cy="1535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358542" y="-99841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 Neue Regular" charset="0"/>
              </a:endParaRPr>
            </a:p>
          </p:txBody>
        </p:sp>
        <p:cxnSp>
          <p:nvCxnSpPr>
            <p:cNvPr id="27" name="Straight Arrow Connector 26"/>
            <p:cNvCxnSpPr>
              <a:stCxn id="26" idx="1"/>
            </p:cNvCxnSpPr>
            <p:nvPr/>
          </p:nvCxnSpPr>
          <p:spPr>
            <a:xfrm flipH="1" flipV="1">
              <a:off x="2495851" y="-861101"/>
              <a:ext cx="160840" cy="2242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17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3224693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Allows serendipitous search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Easier document finding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Speed up entity matching 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83144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sz="16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Exploit locality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Entity attributes are expressive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Reverse engineering</a:t>
            </a: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: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 good approximations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Large result-sets require ranking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27000" y="240919"/>
            <a:ext cx="7424536" cy="621037"/>
          </a:xfrm>
        </p:spPr>
        <p:txBody>
          <a:bodyPr/>
          <a:lstStyle/>
          <a:p>
            <a:r>
              <a:rPr lang="en-US" dirty="0" smtClean="0"/>
              <a:t>Example-based methods: takeaways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381577" y="1066799"/>
            <a:ext cx="2480733" cy="3420534"/>
          </a:xfrm>
          <a:prstGeom prst="roundRect">
            <a:avLst>
              <a:gd name="adj" fmla="val 8717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Complex search space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latin typeface="Helvetica Neue" charset="0"/>
                <a:ea typeface="Helvetica Neue" charset="0"/>
                <a:cs typeface="Helvetica Neue" charset="0"/>
              </a:rPr>
              <a:t>E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xact and approximate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Interactivity can improve the quality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>Limited to query inference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  <a:p>
            <a:pPr algn="ctr"/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843" y="3817141"/>
            <a:ext cx="584199" cy="5841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257" y="3918551"/>
            <a:ext cx="522817" cy="5228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7062101" y="3950239"/>
            <a:ext cx="522817" cy="518708"/>
            <a:chOff x="2221864" y="-1094450"/>
            <a:chExt cx="983187" cy="983187"/>
          </a:xfrm>
          <a:effectLst/>
        </p:grpSpPr>
        <p:sp>
          <p:nvSpPr>
            <p:cNvPr id="17" name="Rounded Rectangle 16"/>
            <p:cNvSpPr/>
            <p:nvPr/>
          </p:nvSpPr>
          <p:spPr>
            <a:xfrm>
              <a:off x="2221864" y="-1094450"/>
              <a:ext cx="983187" cy="9831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633133" y="-66040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953408" y="-1007269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2988157" y="-499532"/>
              <a:ext cx="160867" cy="160867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cxnSp>
          <p:nvCxnSpPr>
            <p:cNvPr id="21" name="Straight Arrow Connector 20"/>
            <p:cNvCxnSpPr>
              <a:stCxn id="26" idx="7"/>
            </p:cNvCxnSpPr>
            <p:nvPr/>
          </p:nvCxnSpPr>
          <p:spPr>
            <a:xfrm flipV="1">
              <a:off x="2770441" y="-869961"/>
              <a:ext cx="206525" cy="23312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6" idx="6"/>
            </p:cNvCxnSpPr>
            <p:nvPr/>
          </p:nvCxnSpPr>
          <p:spPr>
            <a:xfrm>
              <a:off x="2793999" y="-579966"/>
              <a:ext cx="194158" cy="1608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033841" y="-846402"/>
              <a:ext cx="34749" cy="34687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triangl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334984" y="-369507"/>
              <a:ext cx="160867" cy="16086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cxnSp>
          <p:nvCxnSpPr>
            <p:cNvPr id="25" name="Straight Arrow Connector 24"/>
            <p:cNvCxnSpPr>
              <a:stCxn id="26" idx="3"/>
            </p:cNvCxnSpPr>
            <p:nvPr/>
          </p:nvCxnSpPr>
          <p:spPr>
            <a:xfrm flipH="1">
              <a:off x="2415418" y="-523091"/>
              <a:ext cx="241273" cy="1535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2358542" y="-998410"/>
              <a:ext cx="160867" cy="1608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Perpetua Regular" charset="0"/>
              </a:endParaRPr>
            </a:p>
          </p:txBody>
        </p:sp>
        <p:cxnSp>
          <p:nvCxnSpPr>
            <p:cNvPr id="27" name="Straight Arrow Connector 26"/>
            <p:cNvCxnSpPr>
              <a:stCxn id="26" idx="1"/>
            </p:cNvCxnSpPr>
            <p:nvPr/>
          </p:nvCxnSpPr>
          <p:spPr>
            <a:xfrm flipH="1" flipV="1">
              <a:off x="2495851" y="-861101"/>
              <a:ext cx="160840" cy="2242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021457" y="1107797"/>
            <a:ext cx="125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Relational</a:t>
            </a:r>
            <a:endParaRPr lang="en-US" sz="2000" b="1" dirty="0">
              <a:solidFill>
                <a:schemeClr val="accent1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83914" y="1092080"/>
            <a:ext cx="93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Textual</a:t>
            </a:r>
            <a:endParaRPr lang="en-US" sz="2000" b="1" dirty="0">
              <a:solidFill>
                <a:schemeClr val="accent1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26465" y="1067885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Graph</a:t>
            </a:r>
            <a:endParaRPr lang="en-US" sz="2000" b="1" dirty="0">
              <a:solidFill>
                <a:schemeClr val="accent1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1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use of examples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9183" y="1004047"/>
            <a:ext cx="8467975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430213">
              <a:spcAft>
                <a:spcPts val="400"/>
              </a:spcAft>
              <a:buSzPct val="100000"/>
            </a:pPr>
            <a:r>
              <a:rPr lang="en-US" sz="2400" b="1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Examples can ease data exploration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2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reduce need for complex queries / 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simplify user </a:t>
            </a:r>
            <a:r>
              <a:rPr lang="en-US" sz="2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input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2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require no schema knowledge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is-IS" sz="2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 allow uncertainity in search conditions</a:t>
            </a:r>
          </a:p>
          <a:p>
            <a:pPr marL="285750" indent="-285750" defTabSz="430213">
              <a:spcAft>
                <a:spcPts val="400"/>
              </a:spcAft>
              <a:buSzPct val="100000"/>
              <a:buFont typeface="Arial" charset="0"/>
              <a:buChar char="•"/>
            </a:pPr>
            <a:r>
              <a:rPr lang="mr-IN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require </a:t>
            </a:r>
            <a:r>
              <a:rPr lang="en-US" sz="240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little data analytics </a:t>
            </a:r>
            <a:r>
              <a:rPr lang="en-US" sz="2400" dirty="0" smtClean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</a:rPr>
              <a:t>expertise</a:t>
            </a:r>
            <a:endParaRPr lang="en-US" sz="2400" dirty="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1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566" r="17628"/>
          <a:stretch/>
        </p:blipFill>
        <p:spPr>
          <a:xfrm>
            <a:off x="268582" y="771726"/>
            <a:ext cx="1613647" cy="1334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836" y="2455823"/>
            <a:ext cx="1464277" cy="14224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14" y="2552850"/>
            <a:ext cx="1835488" cy="15836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should we invest time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Mottin</a:t>
            </a:r>
            <a:r>
              <a:rPr lang="en-US" dirty="0"/>
              <a:t>, M. </a:t>
            </a:r>
            <a:r>
              <a:rPr lang="en-US" dirty="0" err="1"/>
              <a:t>Lissandrini</a:t>
            </a:r>
            <a:r>
              <a:rPr lang="en-US" dirty="0"/>
              <a:t>, T. </a:t>
            </a:r>
            <a:r>
              <a:rPr lang="en-US" dirty="0" err="1"/>
              <a:t>Palpanas</a:t>
            </a:r>
            <a:r>
              <a:rPr lang="en-US" dirty="0"/>
              <a:t>, Y. </a:t>
            </a:r>
            <a:r>
              <a:rPr lang="en-US" dirty="0" err="1"/>
              <a:t>Velegrakis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007770" y="958866"/>
            <a:ext cx="2340000" cy="1008559"/>
          </a:xfrm>
          <a:prstGeom prst="round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Machine learning</a:t>
            </a:r>
            <a:endParaRPr lang="en-US" sz="28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03400" y="2545979"/>
            <a:ext cx="2340000" cy="1008559"/>
          </a:xfrm>
          <a:prstGeom prst="roundRect">
            <a:avLst/>
          </a:prstGeom>
          <a:solidFill>
            <a:schemeClr val="accent5">
              <a:lumMod val="50000"/>
              <a:alpha val="84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User models</a:t>
            </a:r>
            <a:endParaRPr lang="en-US" sz="28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727948" y="2545979"/>
            <a:ext cx="2340000" cy="1008559"/>
          </a:xfrm>
          <a:prstGeom prst="roundRect">
            <a:avLst/>
          </a:prstGeom>
          <a:solidFill>
            <a:schemeClr val="accent6">
              <a:lumMod val="75000"/>
              <a:alpha val="84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Scalability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45" y="555299"/>
            <a:ext cx="1333500" cy="88392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727948" y="949084"/>
            <a:ext cx="2340000" cy="1008559"/>
          </a:xfrm>
          <a:prstGeom prst="roundRect">
            <a:avLst/>
          </a:prstGeom>
          <a:solidFill>
            <a:schemeClr val="accent2">
              <a:alpha val="88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Approximate</a:t>
            </a:r>
          </a:p>
          <a:p>
            <a:pPr algn="ctr"/>
            <a:r>
              <a:rPr lang="en-US" sz="28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Methods</a:t>
            </a:r>
            <a:endParaRPr lang="en-US" sz="280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2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bTrento-Template 16-9">
  <a:themeElements>
    <a:clrScheme name="Custom 3">
      <a:dk1>
        <a:sysClr val="windowText" lastClr="000000"/>
      </a:dk1>
      <a:lt1>
        <a:sysClr val="window" lastClr="FFFFFF"/>
      </a:lt1>
      <a:dk2>
        <a:srgbClr val="5373CA"/>
      </a:dk2>
      <a:lt2>
        <a:srgbClr val="E5E8E8"/>
      </a:lt2>
      <a:accent1>
        <a:srgbClr val="325AB4"/>
      </a:accent1>
      <a:accent2>
        <a:srgbClr val="F05332"/>
      </a:accent2>
      <a:accent3>
        <a:srgbClr val="822980"/>
      </a:accent3>
      <a:accent4>
        <a:srgbClr val="87898B"/>
      </a:accent4>
      <a:accent5>
        <a:srgbClr val="B9B8BB"/>
      </a:accent5>
      <a:accent6>
        <a:srgbClr val="008B2B"/>
      </a:accent6>
      <a:hlink>
        <a:srgbClr val="2850CA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defTabSz="430213">
          <a:spcAft>
            <a:spcPts val="400"/>
          </a:spcAft>
          <a:buSzPct val="100000"/>
          <a:defRPr sz="1600" dirty="0" smtClean="0">
            <a:solidFill>
              <a:srgbClr val="000000"/>
            </a:solidFill>
            <a:latin typeface="HP Simplified" pitchFamily="34" charset="0"/>
            <a:cs typeface="HP Simplifie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HP_PPT_Standard_template_16x9_Jan2013">
  <a:themeElements>
    <a:clrScheme name="Custom 214">
      <a:dk1>
        <a:sysClr val="windowText" lastClr="000000"/>
      </a:dk1>
      <a:lt1>
        <a:sysClr val="window" lastClr="FFFFFF"/>
      </a:lt1>
      <a:dk2>
        <a:srgbClr val="0096D6"/>
      </a:dk2>
      <a:lt2>
        <a:srgbClr val="E5E8E8"/>
      </a:lt2>
      <a:accent1>
        <a:srgbClr val="0096D6"/>
      </a:accent1>
      <a:accent2>
        <a:srgbClr val="F05332"/>
      </a:accent2>
      <a:accent3>
        <a:srgbClr val="822980"/>
      </a:accent3>
      <a:accent4>
        <a:srgbClr val="87898B"/>
      </a:accent4>
      <a:accent5>
        <a:srgbClr val="B9B8BB"/>
      </a:accent5>
      <a:accent6>
        <a:srgbClr val="008B2B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0" defTabSz="430213">
          <a:spcAft>
            <a:spcPts val="400"/>
          </a:spcAft>
          <a:buSzPct val="100000"/>
          <a:defRPr sz="1600" dirty="0" smtClean="0">
            <a:solidFill>
              <a:srgbClr val="000000"/>
            </a:solidFill>
            <a:latin typeface="HP Simplified" pitchFamily="34" charset="0"/>
            <a:cs typeface="HP Simplified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HP Theme color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96D6"/>
      </a:accent1>
      <a:accent2>
        <a:srgbClr val="F05332"/>
      </a:accent2>
      <a:accent3>
        <a:srgbClr val="B7CA34"/>
      </a:accent3>
      <a:accent4>
        <a:srgbClr val="87898B"/>
      </a:accent4>
      <a:accent5>
        <a:srgbClr val="B9B8BB"/>
      </a:accent5>
      <a:accent6>
        <a:srgbClr val="E5E8E8"/>
      </a:accent6>
      <a:hlink>
        <a:srgbClr val="0096D6"/>
      </a:hlink>
      <a:folHlink>
        <a:srgbClr val="0096D6"/>
      </a:folHlink>
    </a:clrScheme>
    <a:fontScheme name="HP Simplified">
      <a:majorFont>
        <a:latin typeface="HP Simplified"/>
        <a:ea typeface=""/>
        <a:cs typeface=""/>
      </a:majorFont>
      <a:minorFont>
        <a:latin typeface="HP Simplifi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DbTrento-Template 16-9</Template>
  <TotalTime>9957</TotalTime>
  <Words>8664</Words>
  <Application>Microsoft Macintosh PowerPoint</Application>
  <PresentationFormat>On-screen Show (16:9)</PresentationFormat>
  <Paragraphs>2085</Paragraphs>
  <Slides>111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39" baseType="lpstr">
      <vt:lpstr>Cambria Math</vt:lpstr>
      <vt:lpstr>Courier</vt:lpstr>
      <vt:lpstr>Courier New</vt:lpstr>
      <vt:lpstr>DIN Condensed</vt:lpstr>
      <vt:lpstr>Garamond</vt:lpstr>
      <vt:lpstr>Georgia</vt:lpstr>
      <vt:lpstr>Georgia Regular</vt:lpstr>
      <vt:lpstr>Helvetica</vt:lpstr>
      <vt:lpstr>Helvetica Neue</vt:lpstr>
      <vt:lpstr>Helvetica Neue Bold Condensed</vt:lpstr>
      <vt:lpstr>Helvetica Neue Condensed</vt:lpstr>
      <vt:lpstr>Helvetica Neue Condensed Black</vt:lpstr>
      <vt:lpstr>Helvetica Neue Light</vt:lpstr>
      <vt:lpstr>Helvetica Neue Medium</vt:lpstr>
      <vt:lpstr>Helvetica Neue Regular</vt:lpstr>
      <vt:lpstr>Helvetica Neue UltraLight</vt:lpstr>
      <vt:lpstr>HP Simplified</vt:lpstr>
      <vt:lpstr>Lucida Grande</vt:lpstr>
      <vt:lpstr>LucidaGrande</vt:lpstr>
      <vt:lpstr>Monotype Sorts</vt:lpstr>
      <vt:lpstr>ＭＳ Ｐゴシック</vt:lpstr>
      <vt:lpstr>Perpetua</vt:lpstr>
      <vt:lpstr>Perpetua Regular</vt:lpstr>
      <vt:lpstr>Symbol</vt:lpstr>
      <vt:lpstr>Wingdings</vt:lpstr>
      <vt:lpstr>Arial</vt:lpstr>
      <vt:lpstr>DbTrento-Template 16-9</vt:lpstr>
      <vt:lpstr>1_HP_PPT_Standard_template_16x9_Jan2013</vt:lpstr>
      <vt:lpstr>New Trends on Exploratory Methods for Data Analytics</vt:lpstr>
      <vt:lpstr>Who we are</vt:lpstr>
      <vt:lpstr>Big data – Easy value? </vt:lpstr>
      <vt:lpstr>Exploring</vt:lpstr>
      <vt:lpstr>Data exploration</vt:lpstr>
      <vt:lpstr>Data exploration software</vt:lpstr>
      <vt:lpstr>Traditional data exploration methods</vt:lpstr>
      <vt:lpstr>Declarative Exploratory methods</vt:lpstr>
      <vt:lpstr>Examples as Exploratory Methods</vt:lpstr>
      <vt:lpstr>Historical perspective: Query-by-example</vt:lpstr>
      <vt:lpstr>Tutorial’s goals </vt:lpstr>
      <vt:lpstr>Tutorial structure</vt:lpstr>
      <vt:lpstr>Example-based methods</vt:lpstr>
      <vt:lpstr>Where we are</vt:lpstr>
      <vt:lpstr>Reverse engineering queries (REQ)</vt:lpstr>
      <vt:lpstr>Reverse engineering queries (REQ)</vt:lpstr>
      <vt:lpstr>Query by Output - TALOS</vt:lpstr>
      <vt:lpstr>TALOS</vt:lpstr>
      <vt:lpstr>TALOS</vt:lpstr>
      <vt:lpstr>How complex is exact REQ? </vt:lpstr>
      <vt:lpstr>Complexity  - No parameters</vt:lpstr>
      <vt:lpstr>Unbounded Select</vt:lpstr>
      <vt:lpstr>Bounded select</vt:lpstr>
      <vt:lpstr>Complexity - Parameters</vt:lpstr>
      <vt:lpstr>Interactive REQ – Query from Examples</vt:lpstr>
      <vt:lpstr>Database Refinement</vt:lpstr>
      <vt:lpstr>Cost model</vt:lpstr>
      <vt:lpstr>Minimal Project Join REQ</vt:lpstr>
      <vt:lpstr>Candidate Query Generation</vt:lpstr>
      <vt:lpstr>Validity verification</vt:lpstr>
      <vt:lpstr>Minimal Project Join REQ</vt:lpstr>
      <vt:lpstr>Ranking score</vt:lpstr>
      <vt:lpstr>S4 Optimizations</vt:lpstr>
      <vt:lpstr>Reverse engineering queries (REQ)</vt:lpstr>
      <vt:lpstr>Examples for query suggestion: Blaeu</vt:lpstr>
      <vt:lpstr>Examples for query suggestion: Blaeu</vt:lpstr>
      <vt:lpstr>Examples for query suggestion: Blaeu</vt:lpstr>
      <vt:lpstr>Where we are</vt:lpstr>
      <vt:lpstr>Examples for textual data</vt:lpstr>
      <vt:lpstr>Entity extraction by-example (SEER) </vt:lpstr>
      <vt:lpstr>Learning rules</vt:lpstr>
      <vt:lpstr>Learning rules (cont’d)</vt:lpstr>
      <vt:lpstr>Web tables completion (InfoGather)</vt:lpstr>
      <vt:lpstr>Augmentation framework</vt:lpstr>
      <vt:lpstr>Ranking tables using PageRank</vt:lpstr>
      <vt:lpstr>Serendipitous search</vt:lpstr>
      <vt:lpstr>Find queries using entity-query graph</vt:lpstr>
      <vt:lpstr>Search by multiple examples</vt:lpstr>
      <vt:lpstr>Nearest neighbor approach</vt:lpstr>
      <vt:lpstr>Where we are</vt:lpstr>
      <vt:lpstr>PowerPoint Presentation</vt:lpstr>
      <vt:lpstr>PowerPoint Presentation</vt:lpstr>
      <vt:lpstr>Exemplar Queries</vt:lpstr>
      <vt:lpstr>Exemplar Queries</vt:lpstr>
      <vt:lpstr>PowerPoint Presentation</vt:lpstr>
      <vt:lpstr>The Minimum Wiener Connector Problem  </vt:lpstr>
      <vt:lpstr>The Minimum Wiener Connector Problem  </vt:lpstr>
      <vt:lpstr>Approximate minimum Wiener Index Connector </vt:lpstr>
      <vt:lpstr>Focused Clustering and Outlier Detection  </vt:lpstr>
      <vt:lpstr>Focused Clustering and Outlier Detection  </vt:lpstr>
      <vt:lpstr>Focused Clustering and Outlier Detection  </vt:lpstr>
      <vt:lpstr>PowerPoint Presentation</vt:lpstr>
      <vt:lpstr>iQBEES: Entity Search by Example</vt:lpstr>
      <vt:lpstr>Maximal Aspects</vt:lpstr>
      <vt:lpstr>PowerPoint Presentation</vt:lpstr>
      <vt:lpstr>Learning Path Queries on Graphs  </vt:lpstr>
      <vt:lpstr>Learnability of Path Queries</vt:lpstr>
      <vt:lpstr>Reverse engineering SPARQL queries</vt:lpstr>
      <vt:lpstr>Reverse engineering SPARQL queries</vt:lpstr>
      <vt:lpstr>Reverse engineering SPARQL queries</vt:lpstr>
      <vt:lpstr>PowerPoint Presentation</vt:lpstr>
      <vt:lpstr>Exemplar Queries</vt:lpstr>
      <vt:lpstr>Computing exemplar queries</vt:lpstr>
      <vt:lpstr>Computing exemplar queries</vt:lpstr>
      <vt:lpstr>Ranking results</vt:lpstr>
      <vt:lpstr>Graph query by example (GQBE)</vt:lpstr>
      <vt:lpstr>GQBE: Maximum Query Graph</vt:lpstr>
      <vt:lpstr>Multiple query tuples</vt:lpstr>
      <vt:lpstr>PowerPoint Presentation</vt:lpstr>
      <vt:lpstr>Where we are</vt:lpstr>
      <vt:lpstr>Online exploration of datasets</vt:lpstr>
      <vt:lpstr>MindReader</vt:lpstr>
      <vt:lpstr>Learning an ellipsoid distance</vt:lpstr>
      <vt:lpstr>Learning the distance</vt:lpstr>
      <vt:lpstr>Active learning for online query systems</vt:lpstr>
      <vt:lpstr>Learning unknown preferences</vt:lpstr>
      <vt:lpstr>Background: Gaussian processes</vt:lpstr>
      <vt:lpstr>GP-Select</vt:lpstr>
      <vt:lpstr>Active learning on graphs – which prior? </vt:lpstr>
      <vt:lpstr>Explore-by-Example: AIDE</vt:lpstr>
      <vt:lpstr>The AIDE algorithm</vt:lpstr>
      <vt:lpstr>Classification &amp; Query Formulation</vt:lpstr>
      <vt:lpstr>Misclassified Sample Exploitation</vt:lpstr>
      <vt:lpstr>Clustering-based Sampling</vt:lpstr>
      <vt:lpstr>Where we are</vt:lpstr>
      <vt:lpstr>Example-based methods</vt:lpstr>
      <vt:lpstr>Example-based methods: takeaways</vt:lpstr>
      <vt:lpstr>The use of examples</vt:lpstr>
      <vt:lpstr>Where should we invest time</vt:lpstr>
      <vt:lpstr>ADOPT HETEROGENEITY  Need for solutions that  operate across different models  operate on heterogeneous datastores </vt:lpstr>
      <vt:lpstr>PowerPoint Presentation</vt:lpstr>
      <vt:lpstr>DEMOCRATIZATION easy access to data   tools that work on commodity hardware, mobile devices  data-exploration for everyday use-cases</vt:lpstr>
      <vt:lpstr>INTERACTIVITY    gradually understand  user need     ADAPTIVITY   build indexes and data structures on-the-go </vt:lpstr>
      <vt:lpstr>PowerPoint Presentation</vt:lpstr>
      <vt:lpstr>Example is always more efficacious than precept</vt:lpstr>
      <vt:lpstr>Acknowledgments </vt:lpstr>
      <vt:lpstr>References </vt:lpstr>
      <vt:lpstr>References</vt:lpstr>
      <vt:lpstr>References</vt:lpstr>
      <vt:lpstr>References</vt:lpstr>
      <vt:lpstr>References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Beautiful Presentation for the Trento Group </dc:title>
  <dc:subject/>
  <dc:creator>Davide Mottin</dc:creator>
  <cp:keywords/>
  <dc:description/>
  <cp:lastModifiedBy>Microsoft Office User</cp:lastModifiedBy>
  <cp:revision>208</cp:revision>
  <cp:lastPrinted>2017-09-07T14:12:04Z</cp:lastPrinted>
  <dcterms:created xsi:type="dcterms:W3CDTF">2017-08-02T09:00:05Z</dcterms:created>
  <dcterms:modified xsi:type="dcterms:W3CDTF">2017-09-07T14:12:13Z</dcterms:modified>
  <cp:category/>
</cp:coreProperties>
</file>